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3716000" cx="24377650"/>
  <p:notesSz cx="6858000" cy="9144000"/>
  <p:embeddedFontLst>
    <p:embeddedFont>
      <p:font typeface="Raleway"/>
      <p:regular r:id="rId23"/>
      <p:bold r:id="rId24"/>
      <p:italic r:id="rId25"/>
      <p:boldItalic r:id="rId26"/>
    </p:embeddedFont>
    <p:embeddedFont>
      <p:font typeface="Roboto"/>
      <p:regular r:id="rId27"/>
      <p:bold r:id="rId28"/>
      <p:italic r:id="rId29"/>
      <p:boldItalic r:id="rId30"/>
    </p:embeddedFont>
    <p:embeddedFont>
      <p:font typeface="Raleway Medium"/>
      <p:regular r:id="rId31"/>
      <p:bold r:id="rId32"/>
      <p:italic r:id="rId33"/>
      <p:boldItalic r:id="rId34"/>
    </p:embeddedFont>
    <p:embeddedFont>
      <p:font typeface="Helvetica Neue"/>
      <p:regular r:id="rId35"/>
      <p:bold r:id="rId36"/>
      <p:italic r:id="rId37"/>
      <p:boldItalic r:id="rId38"/>
    </p:embeddedFont>
    <p:embeddedFont>
      <p:font typeface="Roboto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CA4D46A-F754-4DF5-8877-A4FA512738F9}">
  <a:tblStyle styleId="{BCA4D46A-F754-4DF5-8877-A4FA512738F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EEF"/>
          </a:solidFill>
        </a:fill>
      </a:tcStyle>
    </a:wholeTbl>
    <a:band1H>
      <a:tcTxStyle/>
      <a:tcStyle>
        <a:fill>
          <a:solidFill>
            <a:srgbClr val="D5DBDE"/>
          </a:solidFill>
        </a:fill>
      </a:tcStyle>
    </a:band1H>
    <a:band2H>
      <a:tcTxStyle/>
    </a:band2H>
    <a:band1V>
      <a:tcTxStyle/>
      <a:tcStyle>
        <a:fill>
          <a:solidFill>
            <a:srgbClr val="D5DBDE"/>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320" orient="horz"/>
        <p:guide pos="767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slide" Target="slides/slide14.xml"/><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Medium-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RalewayMedium-italic.fntdata"/><Relationship Id="rId10" Type="http://schemas.openxmlformats.org/officeDocument/2006/relationships/slide" Target="slides/slide4.xml"/><Relationship Id="rId32" Type="http://schemas.openxmlformats.org/officeDocument/2006/relationships/font" Target="fonts/RalewayMedium-bold.fntdata"/><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RalewayMedium-boldItalic.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schemas.openxmlformats.org/officeDocument/2006/relationships/font" Target="fonts/RobotoLight-regular.fnt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3: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f27e2dd5f_7_5:notes"/>
          <p:cNvSpPr/>
          <p:nvPr>
            <p:ph idx="2" type="sldImg"/>
          </p:nvPr>
        </p:nvSpPr>
        <p:spPr>
          <a:xfrm>
            <a:off x="38258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7f27e2dd5f_7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258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31014" y="1985533"/>
            <a:ext cx="22716000" cy="5473500"/>
          </a:xfrm>
          <a:prstGeom prst="rect">
            <a:avLst/>
          </a:prstGeom>
          <a:noFill/>
          <a:ln>
            <a:noFill/>
          </a:ln>
        </p:spPr>
        <p:txBody>
          <a:bodyPr anchorCtr="0" anchor="b" bIns="243750" lIns="243750" spcFirstLastPara="1" rIns="243750" wrap="square" tIns="243750">
            <a:noAutofit/>
          </a:bodyPr>
          <a:lstStyle>
            <a:lvl1pPr lvl="0" algn="ctr">
              <a:lnSpc>
                <a:spcPct val="100000"/>
              </a:lnSpc>
              <a:spcBef>
                <a:spcPts val="0"/>
              </a:spcBef>
              <a:spcAft>
                <a:spcPts val="0"/>
              </a:spcAft>
              <a:buSzPts val="13900"/>
              <a:buNone/>
              <a:defRPr sz="13900"/>
            </a:lvl1pPr>
            <a:lvl2pPr lvl="1" algn="ctr">
              <a:lnSpc>
                <a:spcPct val="100000"/>
              </a:lnSpc>
              <a:spcBef>
                <a:spcPts val="0"/>
              </a:spcBef>
              <a:spcAft>
                <a:spcPts val="0"/>
              </a:spcAft>
              <a:buSzPts val="13900"/>
              <a:buNone/>
              <a:defRPr sz="13900"/>
            </a:lvl2pPr>
            <a:lvl3pPr lvl="2" algn="ctr">
              <a:lnSpc>
                <a:spcPct val="100000"/>
              </a:lnSpc>
              <a:spcBef>
                <a:spcPts val="0"/>
              </a:spcBef>
              <a:spcAft>
                <a:spcPts val="0"/>
              </a:spcAft>
              <a:buSzPts val="13900"/>
              <a:buNone/>
              <a:defRPr sz="13900"/>
            </a:lvl3pPr>
            <a:lvl4pPr lvl="3" algn="ctr">
              <a:lnSpc>
                <a:spcPct val="100000"/>
              </a:lnSpc>
              <a:spcBef>
                <a:spcPts val="0"/>
              </a:spcBef>
              <a:spcAft>
                <a:spcPts val="0"/>
              </a:spcAft>
              <a:buSzPts val="13900"/>
              <a:buNone/>
              <a:defRPr sz="13900"/>
            </a:lvl4pPr>
            <a:lvl5pPr lvl="4" algn="ctr">
              <a:lnSpc>
                <a:spcPct val="100000"/>
              </a:lnSpc>
              <a:spcBef>
                <a:spcPts val="0"/>
              </a:spcBef>
              <a:spcAft>
                <a:spcPts val="0"/>
              </a:spcAft>
              <a:buSzPts val="13900"/>
              <a:buNone/>
              <a:defRPr sz="13900"/>
            </a:lvl5pPr>
            <a:lvl6pPr lvl="5" algn="ctr">
              <a:lnSpc>
                <a:spcPct val="100000"/>
              </a:lnSpc>
              <a:spcBef>
                <a:spcPts val="0"/>
              </a:spcBef>
              <a:spcAft>
                <a:spcPts val="0"/>
              </a:spcAft>
              <a:buSzPts val="13900"/>
              <a:buNone/>
              <a:defRPr sz="13900"/>
            </a:lvl6pPr>
            <a:lvl7pPr lvl="6" algn="ctr">
              <a:lnSpc>
                <a:spcPct val="100000"/>
              </a:lnSpc>
              <a:spcBef>
                <a:spcPts val="0"/>
              </a:spcBef>
              <a:spcAft>
                <a:spcPts val="0"/>
              </a:spcAft>
              <a:buSzPts val="13900"/>
              <a:buNone/>
              <a:defRPr sz="13900"/>
            </a:lvl7pPr>
            <a:lvl8pPr lvl="7" algn="ctr">
              <a:lnSpc>
                <a:spcPct val="100000"/>
              </a:lnSpc>
              <a:spcBef>
                <a:spcPts val="0"/>
              </a:spcBef>
              <a:spcAft>
                <a:spcPts val="0"/>
              </a:spcAft>
              <a:buSzPts val="13900"/>
              <a:buNone/>
              <a:defRPr sz="13900"/>
            </a:lvl8pPr>
            <a:lvl9pPr lvl="8" algn="ctr">
              <a:lnSpc>
                <a:spcPct val="100000"/>
              </a:lnSpc>
              <a:spcBef>
                <a:spcPts val="0"/>
              </a:spcBef>
              <a:spcAft>
                <a:spcPts val="0"/>
              </a:spcAft>
              <a:buSzPts val="13900"/>
              <a:buNone/>
              <a:defRPr sz="13900"/>
            </a:lvl9pPr>
          </a:lstStyle>
          <a:p/>
        </p:txBody>
      </p:sp>
      <p:sp>
        <p:nvSpPr>
          <p:cNvPr id="11" name="Google Shape;11;p2"/>
          <p:cNvSpPr txBox="1"/>
          <p:nvPr>
            <p:ph idx="1" type="subTitle"/>
          </p:nvPr>
        </p:nvSpPr>
        <p:spPr>
          <a:xfrm>
            <a:off x="830992" y="7557667"/>
            <a:ext cx="22716000" cy="2113500"/>
          </a:xfrm>
          <a:prstGeom prst="rect">
            <a:avLst/>
          </a:prstGeom>
          <a:noFill/>
          <a:ln>
            <a:noFill/>
          </a:ln>
        </p:spPr>
        <p:txBody>
          <a:bodyPr anchorCtr="0" anchor="t" bIns="243750" lIns="243750" spcFirstLastPara="1" rIns="243750" wrap="square" tIns="243750">
            <a:no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12" name="Google Shape;12;p2"/>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1"/>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Middle">
  <p:cSld name="Title - Middle">
    <p:spTree>
      <p:nvGrpSpPr>
        <p:cNvPr id="46" name="Shape 46"/>
        <p:cNvGrpSpPr/>
        <p:nvPr/>
      </p:nvGrpSpPr>
      <p:grpSpPr>
        <a:xfrm>
          <a:off x="0" y="0"/>
          <a:ext cx="0" cy="0"/>
          <a:chOff x="0" y="0"/>
          <a:chExt cx="0" cy="0"/>
        </a:xfrm>
      </p:grpSpPr>
      <p:sp>
        <p:nvSpPr>
          <p:cNvPr id="47" name="Google Shape;47;p12"/>
          <p:cNvSpPr txBox="1"/>
          <p:nvPr>
            <p:ph type="title"/>
          </p:nvPr>
        </p:nvSpPr>
        <p:spPr>
          <a:xfrm>
            <a:off x="1688677" y="-65566"/>
            <a:ext cx="21000599" cy="2286000"/>
          </a:xfrm>
          <a:prstGeom prst="rect">
            <a:avLst/>
          </a:prstGeom>
          <a:noFill/>
          <a:ln>
            <a:noFill/>
          </a:ln>
        </p:spPr>
        <p:txBody>
          <a:bodyPr anchorCtr="0" anchor="ctr" bIns="101600" lIns="101600" spcFirstLastPara="1" rIns="101600" wrap="square" tIns="101600">
            <a:noAutofit/>
          </a:bodyPr>
          <a:lstStyle>
            <a:lvl1pPr lvl="0"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1pPr>
            <a:lvl2pPr lvl="1"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2pPr>
            <a:lvl3pPr lvl="2"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3pPr>
            <a:lvl4pPr lvl="3"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4pPr>
            <a:lvl5pPr lvl="4"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5pPr>
            <a:lvl6pPr lvl="5"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6pPr>
            <a:lvl7pPr lvl="6"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7pPr>
            <a:lvl8pPr lvl="7"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8pPr>
            <a:lvl9pPr lvl="8" marR="0" algn="ctr">
              <a:lnSpc>
                <a:spcPct val="100000"/>
              </a:lnSpc>
              <a:spcBef>
                <a:spcPts val="0"/>
              </a:spcBef>
              <a:spcAft>
                <a:spcPts val="0"/>
              </a:spcAft>
              <a:buClr>
                <a:srgbClr val="FFFFFF"/>
              </a:buClr>
              <a:buSzPts val="16000"/>
              <a:buFont typeface="Helvetica Neue"/>
              <a:buNone/>
              <a:defRPr b="0" i="0" sz="8000" u="none" cap="none" strike="noStrike">
                <a:solidFill>
                  <a:srgbClr val="FFFFFF"/>
                </a:solidFill>
                <a:latin typeface="Helvetica Neue"/>
                <a:ea typeface="Helvetica Neue"/>
                <a:cs typeface="Helvetica Neue"/>
                <a:sym typeface="Helvetica Neue"/>
              </a:defRPr>
            </a:lvl9pPr>
          </a:lstStyle>
          <a:p/>
        </p:txBody>
      </p:sp>
      <p:sp>
        <p:nvSpPr>
          <p:cNvPr id="48" name="Google Shape;48;p12"/>
          <p:cNvSpPr txBox="1"/>
          <p:nvPr>
            <p:ph idx="1" type="body"/>
          </p:nvPr>
        </p:nvSpPr>
        <p:spPr>
          <a:xfrm>
            <a:off x="1688677" y="3149600"/>
            <a:ext cx="21000599" cy="9296400"/>
          </a:xfrm>
          <a:prstGeom prst="rect">
            <a:avLst/>
          </a:prstGeom>
          <a:noFill/>
          <a:ln>
            <a:noFill/>
          </a:ln>
        </p:spPr>
        <p:txBody>
          <a:bodyPr anchorCtr="0" anchor="ctr" bIns="101600" lIns="101600" spcFirstLastPara="1" rIns="101600" wrap="square" tIns="101600">
            <a:noAutofit/>
          </a:bodyPr>
          <a:lstStyle>
            <a:lvl1pPr indent="-1054100" lvl="0" marL="4572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1054100" lvl="1" marL="9144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1054100" lvl="2" marL="13716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1054100" lvl="3" marL="18288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1054100" lvl="4" marL="22860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1054100" lvl="5" marL="27432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1054100" lvl="6" marL="32004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1054100" lvl="7" marL="36576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1054100" lvl="8" marL="4114800" marR="0" algn="l">
              <a:lnSpc>
                <a:spcPct val="100000"/>
              </a:lnSpc>
              <a:spcBef>
                <a:spcPts val="5900"/>
              </a:spcBef>
              <a:spcAft>
                <a:spcPts val="0"/>
              </a:spcAft>
              <a:buClr>
                <a:srgbClr val="000000"/>
              </a:buClr>
              <a:buSzPts val="130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49" name="Google Shape;49;p12"/>
          <p:cNvSpPr txBox="1"/>
          <p:nvPr>
            <p:ph idx="12" type="sldNum"/>
          </p:nvPr>
        </p:nvSpPr>
        <p:spPr>
          <a:xfrm>
            <a:off x="11956040" y="13081000"/>
            <a:ext cx="453000" cy="460800"/>
          </a:xfrm>
          <a:prstGeom prst="rect">
            <a:avLst/>
          </a:prstGeom>
          <a:noFill/>
          <a:ln>
            <a:noFill/>
          </a:ln>
        </p:spPr>
        <p:txBody>
          <a:bodyPr anchorCtr="0" anchor="t" bIns="101600" lIns="101600" spcFirstLastPara="1" rIns="101600" wrap="square" tIns="101600">
            <a:noAutofit/>
          </a:bodyPr>
          <a:lstStyle>
            <a:lvl1pPr indent="0" lvl="0"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4800"/>
              <a:buFont typeface="Helvetica Neue"/>
              <a:buNone/>
              <a:defRPr b="0" i="0" sz="24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30992" y="5735600"/>
            <a:ext cx="22716000" cy="2244900"/>
          </a:xfrm>
          <a:prstGeom prst="rect">
            <a:avLst/>
          </a:prstGeom>
          <a:noFill/>
          <a:ln>
            <a:noFill/>
          </a:ln>
        </p:spPr>
        <p:txBody>
          <a:bodyPr anchorCtr="0" anchor="ctr" bIns="243750" lIns="243750" spcFirstLastPara="1" rIns="243750" wrap="square" tIns="24375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sp>
        <p:nvSpPr>
          <p:cNvPr id="15" name="Google Shape;15;p3"/>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6" name="Shape 16"/>
        <p:cNvGrpSpPr/>
        <p:nvPr/>
      </p:nvGrpSpPr>
      <p:grpSpPr>
        <a:xfrm>
          <a:off x="0" y="0"/>
          <a:ext cx="0" cy="0"/>
          <a:chOff x="0" y="0"/>
          <a:chExt cx="0" cy="0"/>
        </a:xfrm>
      </p:grpSpPr>
      <p:sp>
        <p:nvSpPr>
          <p:cNvPr id="17" name="Google Shape;17;p4"/>
          <p:cNvSpPr txBox="1"/>
          <p:nvPr>
            <p:ph type="title"/>
          </p:nvPr>
        </p:nvSpPr>
        <p:spPr>
          <a:xfrm>
            <a:off x="830992" y="1186733"/>
            <a:ext cx="22716000" cy="1527300"/>
          </a:xfrm>
          <a:prstGeom prst="rect">
            <a:avLst/>
          </a:prstGeom>
          <a:noFill/>
          <a:ln>
            <a:noFill/>
          </a:ln>
        </p:spPr>
        <p:txBody>
          <a:bodyPr anchorCtr="0" anchor="t" bIns="243750" lIns="243750" spcFirstLastPara="1" rIns="243750" wrap="square" tIns="243750">
            <a:no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p:txBody>
      </p:sp>
      <p:sp>
        <p:nvSpPr>
          <p:cNvPr id="18" name="Google Shape;18;p4"/>
          <p:cNvSpPr txBox="1"/>
          <p:nvPr>
            <p:ph idx="1" type="body"/>
          </p:nvPr>
        </p:nvSpPr>
        <p:spPr>
          <a:xfrm>
            <a:off x="830992" y="3073267"/>
            <a:ext cx="10663800" cy="9110400"/>
          </a:xfrm>
          <a:prstGeom prst="rect">
            <a:avLst/>
          </a:prstGeom>
          <a:noFill/>
          <a:ln>
            <a:noFill/>
          </a:ln>
        </p:spPr>
        <p:txBody>
          <a:bodyPr anchorCtr="0" anchor="t" bIns="243750" lIns="243750" spcFirstLastPara="1" rIns="243750" wrap="square" tIns="243750">
            <a:no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4300"/>
              </a:spcBef>
              <a:spcAft>
                <a:spcPts val="0"/>
              </a:spcAft>
              <a:buSzPts val="3200"/>
              <a:buChar char="○"/>
              <a:defRPr sz="3200"/>
            </a:lvl2pPr>
            <a:lvl3pPr indent="-431800" lvl="2" marL="1371600" algn="l">
              <a:lnSpc>
                <a:spcPct val="115000"/>
              </a:lnSpc>
              <a:spcBef>
                <a:spcPts val="4300"/>
              </a:spcBef>
              <a:spcAft>
                <a:spcPts val="0"/>
              </a:spcAft>
              <a:buSzPts val="3200"/>
              <a:buChar char="■"/>
              <a:defRPr sz="3200"/>
            </a:lvl3pPr>
            <a:lvl4pPr indent="-431800" lvl="3" marL="1828800" algn="l">
              <a:lnSpc>
                <a:spcPct val="115000"/>
              </a:lnSpc>
              <a:spcBef>
                <a:spcPts val="4300"/>
              </a:spcBef>
              <a:spcAft>
                <a:spcPts val="0"/>
              </a:spcAft>
              <a:buSzPts val="3200"/>
              <a:buChar char="●"/>
              <a:defRPr sz="3200"/>
            </a:lvl4pPr>
            <a:lvl5pPr indent="-431800" lvl="4" marL="2286000" algn="l">
              <a:lnSpc>
                <a:spcPct val="115000"/>
              </a:lnSpc>
              <a:spcBef>
                <a:spcPts val="4300"/>
              </a:spcBef>
              <a:spcAft>
                <a:spcPts val="0"/>
              </a:spcAft>
              <a:buSzPts val="3200"/>
              <a:buChar char="○"/>
              <a:defRPr sz="3200"/>
            </a:lvl5pPr>
            <a:lvl6pPr indent="-431800" lvl="5" marL="2743200" algn="l">
              <a:lnSpc>
                <a:spcPct val="115000"/>
              </a:lnSpc>
              <a:spcBef>
                <a:spcPts val="4300"/>
              </a:spcBef>
              <a:spcAft>
                <a:spcPts val="0"/>
              </a:spcAft>
              <a:buSzPts val="3200"/>
              <a:buChar char="■"/>
              <a:defRPr sz="3200"/>
            </a:lvl6pPr>
            <a:lvl7pPr indent="-431800" lvl="6" marL="3200400" algn="l">
              <a:lnSpc>
                <a:spcPct val="115000"/>
              </a:lnSpc>
              <a:spcBef>
                <a:spcPts val="4300"/>
              </a:spcBef>
              <a:spcAft>
                <a:spcPts val="0"/>
              </a:spcAft>
              <a:buSzPts val="3200"/>
              <a:buChar char="●"/>
              <a:defRPr sz="3200"/>
            </a:lvl7pPr>
            <a:lvl8pPr indent="-431800" lvl="7" marL="3657600" algn="l">
              <a:lnSpc>
                <a:spcPct val="115000"/>
              </a:lnSpc>
              <a:spcBef>
                <a:spcPts val="4300"/>
              </a:spcBef>
              <a:spcAft>
                <a:spcPts val="0"/>
              </a:spcAft>
              <a:buSzPts val="3200"/>
              <a:buChar char="○"/>
              <a:defRPr sz="3200"/>
            </a:lvl8pPr>
            <a:lvl9pPr indent="-431800" lvl="8" marL="4114800" algn="l">
              <a:lnSpc>
                <a:spcPct val="115000"/>
              </a:lnSpc>
              <a:spcBef>
                <a:spcPts val="4300"/>
              </a:spcBef>
              <a:spcAft>
                <a:spcPts val="4300"/>
              </a:spcAft>
              <a:buSzPts val="3200"/>
              <a:buChar char="■"/>
              <a:defRPr sz="3200"/>
            </a:lvl9pPr>
          </a:lstStyle>
          <a:p/>
        </p:txBody>
      </p:sp>
      <p:sp>
        <p:nvSpPr>
          <p:cNvPr id="19" name="Google Shape;19;p4"/>
          <p:cNvSpPr txBox="1"/>
          <p:nvPr>
            <p:ph idx="2" type="body"/>
          </p:nvPr>
        </p:nvSpPr>
        <p:spPr>
          <a:xfrm>
            <a:off x="12883176" y="3073267"/>
            <a:ext cx="10663800" cy="9110400"/>
          </a:xfrm>
          <a:prstGeom prst="rect">
            <a:avLst/>
          </a:prstGeom>
          <a:noFill/>
          <a:ln>
            <a:noFill/>
          </a:ln>
        </p:spPr>
        <p:txBody>
          <a:bodyPr anchorCtr="0" anchor="t" bIns="243750" lIns="243750" spcFirstLastPara="1" rIns="243750" wrap="square" tIns="243750">
            <a:no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4300"/>
              </a:spcBef>
              <a:spcAft>
                <a:spcPts val="0"/>
              </a:spcAft>
              <a:buSzPts val="3200"/>
              <a:buChar char="○"/>
              <a:defRPr sz="3200"/>
            </a:lvl2pPr>
            <a:lvl3pPr indent="-431800" lvl="2" marL="1371600" algn="l">
              <a:lnSpc>
                <a:spcPct val="115000"/>
              </a:lnSpc>
              <a:spcBef>
                <a:spcPts val="4300"/>
              </a:spcBef>
              <a:spcAft>
                <a:spcPts val="0"/>
              </a:spcAft>
              <a:buSzPts val="3200"/>
              <a:buChar char="■"/>
              <a:defRPr sz="3200"/>
            </a:lvl3pPr>
            <a:lvl4pPr indent="-431800" lvl="3" marL="1828800" algn="l">
              <a:lnSpc>
                <a:spcPct val="115000"/>
              </a:lnSpc>
              <a:spcBef>
                <a:spcPts val="4300"/>
              </a:spcBef>
              <a:spcAft>
                <a:spcPts val="0"/>
              </a:spcAft>
              <a:buSzPts val="3200"/>
              <a:buChar char="●"/>
              <a:defRPr sz="3200"/>
            </a:lvl4pPr>
            <a:lvl5pPr indent="-431800" lvl="4" marL="2286000" algn="l">
              <a:lnSpc>
                <a:spcPct val="115000"/>
              </a:lnSpc>
              <a:spcBef>
                <a:spcPts val="4300"/>
              </a:spcBef>
              <a:spcAft>
                <a:spcPts val="0"/>
              </a:spcAft>
              <a:buSzPts val="3200"/>
              <a:buChar char="○"/>
              <a:defRPr sz="3200"/>
            </a:lvl5pPr>
            <a:lvl6pPr indent="-431800" lvl="5" marL="2743200" algn="l">
              <a:lnSpc>
                <a:spcPct val="115000"/>
              </a:lnSpc>
              <a:spcBef>
                <a:spcPts val="4300"/>
              </a:spcBef>
              <a:spcAft>
                <a:spcPts val="0"/>
              </a:spcAft>
              <a:buSzPts val="3200"/>
              <a:buChar char="■"/>
              <a:defRPr sz="3200"/>
            </a:lvl6pPr>
            <a:lvl7pPr indent="-431800" lvl="6" marL="3200400" algn="l">
              <a:lnSpc>
                <a:spcPct val="115000"/>
              </a:lnSpc>
              <a:spcBef>
                <a:spcPts val="4300"/>
              </a:spcBef>
              <a:spcAft>
                <a:spcPts val="0"/>
              </a:spcAft>
              <a:buSzPts val="3200"/>
              <a:buChar char="●"/>
              <a:defRPr sz="3200"/>
            </a:lvl7pPr>
            <a:lvl8pPr indent="-431800" lvl="7" marL="3657600" algn="l">
              <a:lnSpc>
                <a:spcPct val="115000"/>
              </a:lnSpc>
              <a:spcBef>
                <a:spcPts val="4300"/>
              </a:spcBef>
              <a:spcAft>
                <a:spcPts val="0"/>
              </a:spcAft>
              <a:buSzPts val="3200"/>
              <a:buChar char="○"/>
              <a:defRPr sz="3200"/>
            </a:lvl8pPr>
            <a:lvl9pPr indent="-431800" lvl="8" marL="4114800" algn="l">
              <a:lnSpc>
                <a:spcPct val="115000"/>
              </a:lnSpc>
              <a:spcBef>
                <a:spcPts val="4300"/>
              </a:spcBef>
              <a:spcAft>
                <a:spcPts val="4300"/>
              </a:spcAft>
              <a:buSzPts val="3200"/>
              <a:buChar char="■"/>
              <a:defRPr sz="3200"/>
            </a:lvl9pPr>
          </a:lstStyle>
          <a:p/>
        </p:txBody>
      </p:sp>
      <p:sp>
        <p:nvSpPr>
          <p:cNvPr id="20" name="Google Shape;20;p4"/>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Google Shape;22;p5"/>
          <p:cNvSpPr txBox="1"/>
          <p:nvPr>
            <p:ph type="title"/>
          </p:nvPr>
        </p:nvSpPr>
        <p:spPr>
          <a:xfrm>
            <a:off x="830992" y="1186733"/>
            <a:ext cx="22716000" cy="1527300"/>
          </a:xfrm>
          <a:prstGeom prst="rect">
            <a:avLst/>
          </a:prstGeom>
          <a:noFill/>
          <a:ln>
            <a:noFill/>
          </a:ln>
        </p:spPr>
        <p:txBody>
          <a:bodyPr anchorCtr="0" anchor="t" bIns="243750" lIns="243750" spcFirstLastPara="1" rIns="243750" wrap="square" tIns="243750">
            <a:no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p:txBody>
      </p:sp>
      <p:sp>
        <p:nvSpPr>
          <p:cNvPr id="23" name="Google Shape;23;p5"/>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4" name="Shape 24"/>
        <p:cNvGrpSpPr/>
        <p:nvPr/>
      </p:nvGrpSpPr>
      <p:grpSpPr>
        <a:xfrm>
          <a:off x="0" y="0"/>
          <a:ext cx="0" cy="0"/>
          <a:chOff x="0" y="0"/>
          <a:chExt cx="0" cy="0"/>
        </a:xfrm>
      </p:grpSpPr>
      <p:sp>
        <p:nvSpPr>
          <p:cNvPr id="25" name="Google Shape;25;p6"/>
          <p:cNvSpPr txBox="1"/>
          <p:nvPr>
            <p:ph type="title"/>
          </p:nvPr>
        </p:nvSpPr>
        <p:spPr>
          <a:xfrm>
            <a:off x="830992" y="1481600"/>
            <a:ext cx="7486200" cy="2015100"/>
          </a:xfrm>
          <a:prstGeom prst="rect">
            <a:avLst/>
          </a:prstGeom>
          <a:noFill/>
          <a:ln>
            <a:noFill/>
          </a:ln>
        </p:spPr>
        <p:txBody>
          <a:bodyPr anchorCtr="0" anchor="b" bIns="243750" lIns="243750" spcFirstLastPara="1" rIns="243750" wrap="square" tIns="24375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6" name="Google Shape;26;p6"/>
          <p:cNvSpPr txBox="1"/>
          <p:nvPr>
            <p:ph idx="1" type="body"/>
          </p:nvPr>
        </p:nvSpPr>
        <p:spPr>
          <a:xfrm>
            <a:off x="830992" y="3705600"/>
            <a:ext cx="7486200" cy="8478300"/>
          </a:xfrm>
          <a:prstGeom prst="rect">
            <a:avLst/>
          </a:prstGeom>
          <a:noFill/>
          <a:ln>
            <a:noFill/>
          </a:ln>
        </p:spPr>
        <p:txBody>
          <a:bodyPr anchorCtr="0" anchor="t" bIns="243750" lIns="243750" spcFirstLastPara="1" rIns="243750" wrap="square" tIns="243750">
            <a:no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4300"/>
              </a:spcBef>
              <a:spcAft>
                <a:spcPts val="0"/>
              </a:spcAft>
              <a:buSzPts val="3200"/>
              <a:buChar char="○"/>
              <a:defRPr sz="3200"/>
            </a:lvl2pPr>
            <a:lvl3pPr indent="-431800" lvl="2" marL="1371600" algn="l">
              <a:lnSpc>
                <a:spcPct val="115000"/>
              </a:lnSpc>
              <a:spcBef>
                <a:spcPts val="4300"/>
              </a:spcBef>
              <a:spcAft>
                <a:spcPts val="0"/>
              </a:spcAft>
              <a:buSzPts val="3200"/>
              <a:buChar char="■"/>
              <a:defRPr sz="3200"/>
            </a:lvl3pPr>
            <a:lvl4pPr indent="-431800" lvl="3" marL="1828800" algn="l">
              <a:lnSpc>
                <a:spcPct val="115000"/>
              </a:lnSpc>
              <a:spcBef>
                <a:spcPts val="4300"/>
              </a:spcBef>
              <a:spcAft>
                <a:spcPts val="0"/>
              </a:spcAft>
              <a:buSzPts val="3200"/>
              <a:buChar char="●"/>
              <a:defRPr sz="3200"/>
            </a:lvl4pPr>
            <a:lvl5pPr indent="-431800" lvl="4" marL="2286000" algn="l">
              <a:lnSpc>
                <a:spcPct val="115000"/>
              </a:lnSpc>
              <a:spcBef>
                <a:spcPts val="4300"/>
              </a:spcBef>
              <a:spcAft>
                <a:spcPts val="0"/>
              </a:spcAft>
              <a:buSzPts val="3200"/>
              <a:buChar char="○"/>
              <a:defRPr sz="3200"/>
            </a:lvl5pPr>
            <a:lvl6pPr indent="-431800" lvl="5" marL="2743200" algn="l">
              <a:lnSpc>
                <a:spcPct val="115000"/>
              </a:lnSpc>
              <a:spcBef>
                <a:spcPts val="4300"/>
              </a:spcBef>
              <a:spcAft>
                <a:spcPts val="0"/>
              </a:spcAft>
              <a:buSzPts val="3200"/>
              <a:buChar char="■"/>
              <a:defRPr sz="3200"/>
            </a:lvl6pPr>
            <a:lvl7pPr indent="-431800" lvl="6" marL="3200400" algn="l">
              <a:lnSpc>
                <a:spcPct val="115000"/>
              </a:lnSpc>
              <a:spcBef>
                <a:spcPts val="4300"/>
              </a:spcBef>
              <a:spcAft>
                <a:spcPts val="0"/>
              </a:spcAft>
              <a:buSzPts val="3200"/>
              <a:buChar char="●"/>
              <a:defRPr sz="3200"/>
            </a:lvl7pPr>
            <a:lvl8pPr indent="-431800" lvl="7" marL="3657600" algn="l">
              <a:lnSpc>
                <a:spcPct val="115000"/>
              </a:lnSpc>
              <a:spcBef>
                <a:spcPts val="4300"/>
              </a:spcBef>
              <a:spcAft>
                <a:spcPts val="0"/>
              </a:spcAft>
              <a:buSzPts val="3200"/>
              <a:buChar char="○"/>
              <a:defRPr sz="3200"/>
            </a:lvl8pPr>
            <a:lvl9pPr indent="-431800" lvl="8" marL="4114800" algn="l">
              <a:lnSpc>
                <a:spcPct val="115000"/>
              </a:lnSpc>
              <a:spcBef>
                <a:spcPts val="4300"/>
              </a:spcBef>
              <a:spcAft>
                <a:spcPts val="4300"/>
              </a:spcAft>
              <a:buSzPts val="3200"/>
              <a:buChar char="■"/>
              <a:defRPr sz="3200"/>
            </a:lvl9pPr>
          </a:lstStyle>
          <a:p/>
        </p:txBody>
      </p:sp>
      <p:sp>
        <p:nvSpPr>
          <p:cNvPr id="27" name="Google Shape;27;p6"/>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8" name="Shape 28"/>
        <p:cNvGrpSpPr/>
        <p:nvPr/>
      </p:nvGrpSpPr>
      <p:grpSpPr>
        <a:xfrm>
          <a:off x="0" y="0"/>
          <a:ext cx="0" cy="0"/>
          <a:chOff x="0" y="0"/>
          <a:chExt cx="0" cy="0"/>
        </a:xfrm>
      </p:grpSpPr>
      <p:sp>
        <p:nvSpPr>
          <p:cNvPr id="29" name="Google Shape;29;p7"/>
          <p:cNvSpPr txBox="1"/>
          <p:nvPr>
            <p:ph type="title"/>
          </p:nvPr>
        </p:nvSpPr>
        <p:spPr>
          <a:xfrm>
            <a:off x="1307006" y="1200400"/>
            <a:ext cx="16976699" cy="10908900"/>
          </a:xfrm>
          <a:prstGeom prst="rect">
            <a:avLst/>
          </a:prstGeom>
          <a:noFill/>
          <a:ln>
            <a:noFill/>
          </a:ln>
        </p:spPr>
        <p:txBody>
          <a:bodyPr anchorCtr="0" anchor="ctr" bIns="243750" lIns="243750" spcFirstLastPara="1" rIns="243750" wrap="square" tIns="243750">
            <a:noAutofit/>
          </a:bodyPr>
          <a:lstStyle>
            <a:lvl1pPr lvl="0" algn="l">
              <a:lnSpc>
                <a:spcPct val="100000"/>
              </a:lnSpc>
              <a:spcBef>
                <a:spcPts val="0"/>
              </a:spcBef>
              <a:spcAft>
                <a:spcPts val="0"/>
              </a:spcAft>
              <a:buSzPts val="12800"/>
              <a:buNone/>
              <a:defRPr sz="12800"/>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0" name="Google Shape;30;p7"/>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8"/>
          <p:cNvSpPr/>
          <p:nvPr/>
        </p:nvSpPr>
        <p:spPr>
          <a:xfrm>
            <a:off x="12188950" y="-333"/>
            <a:ext cx="12189001" cy="13716000"/>
          </a:xfrm>
          <a:prstGeom prst="rect">
            <a:avLst/>
          </a:prstGeom>
          <a:solidFill>
            <a:schemeClr val="lt2"/>
          </a:solid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
          <p:cNvSpPr txBox="1"/>
          <p:nvPr>
            <p:ph type="title"/>
          </p:nvPr>
        </p:nvSpPr>
        <p:spPr>
          <a:xfrm>
            <a:off x="707823" y="3288467"/>
            <a:ext cx="10784400" cy="3952800"/>
          </a:xfrm>
          <a:prstGeom prst="rect">
            <a:avLst/>
          </a:prstGeom>
          <a:noFill/>
          <a:ln>
            <a:noFill/>
          </a:ln>
        </p:spPr>
        <p:txBody>
          <a:bodyPr anchorCtr="0" anchor="b" bIns="243750" lIns="243750" spcFirstLastPara="1" rIns="243750" wrap="square" tIns="24375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4" name="Google Shape;34;p8"/>
          <p:cNvSpPr txBox="1"/>
          <p:nvPr>
            <p:ph idx="1" type="subTitle"/>
          </p:nvPr>
        </p:nvSpPr>
        <p:spPr>
          <a:xfrm>
            <a:off x="707823" y="7474867"/>
            <a:ext cx="10784400" cy="3293700"/>
          </a:xfrm>
          <a:prstGeom prst="rect">
            <a:avLst/>
          </a:prstGeom>
          <a:noFill/>
          <a:ln>
            <a:noFill/>
          </a:ln>
        </p:spPr>
        <p:txBody>
          <a:bodyPr anchorCtr="0" anchor="t" bIns="243750" lIns="243750" spcFirstLastPara="1" rIns="243750" wrap="square" tIns="2437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 name="Google Shape;35;p8"/>
          <p:cNvSpPr txBox="1"/>
          <p:nvPr>
            <p:ph idx="2" type="body"/>
          </p:nvPr>
        </p:nvSpPr>
        <p:spPr>
          <a:xfrm>
            <a:off x="13168705" y="1930867"/>
            <a:ext cx="10229400" cy="9853500"/>
          </a:xfrm>
          <a:prstGeom prst="rect">
            <a:avLst/>
          </a:prstGeom>
          <a:noFill/>
          <a:ln>
            <a:noFill/>
          </a:ln>
        </p:spPr>
        <p:txBody>
          <a:bodyPr anchorCtr="0" anchor="ctr" bIns="243750" lIns="243750" spcFirstLastPara="1" rIns="243750" wrap="square" tIns="243750">
            <a:no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4300"/>
              </a:spcBef>
              <a:spcAft>
                <a:spcPts val="0"/>
              </a:spcAft>
              <a:buSzPts val="3700"/>
              <a:buChar char="○"/>
              <a:defRPr/>
            </a:lvl2pPr>
            <a:lvl3pPr indent="-463550" lvl="2" marL="1371600" algn="l">
              <a:lnSpc>
                <a:spcPct val="115000"/>
              </a:lnSpc>
              <a:spcBef>
                <a:spcPts val="4300"/>
              </a:spcBef>
              <a:spcAft>
                <a:spcPts val="0"/>
              </a:spcAft>
              <a:buSzPts val="3700"/>
              <a:buChar char="■"/>
              <a:defRPr/>
            </a:lvl3pPr>
            <a:lvl4pPr indent="-463550" lvl="3" marL="1828800" algn="l">
              <a:lnSpc>
                <a:spcPct val="115000"/>
              </a:lnSpc>
              <a:spcBef>
                <a:spcPts val="4300"/>
              </a:spcBef>
              <a:spcAft>
                <a:spcPts val="0"/>
              </a:spcAft>
              <a:buSzPts val="3700"/>
              <a:buChar char="●"/>
              <a:defRPr/>
            </a:lvl4pPr>
            <a:lvl5pPr indent="-463550" lvl="4" marL="2286000" algn="l">
              <a:lnSpc>
                <a:spcPct val="115000"/>
              </a:lnSpc>
              <a:spcBef>
                <a:spcPts val="4300"/>
              </a:spcBef>
              <a:spcAft>
                <a:spcPts val="0"/>
              </a:spcAft>
              <a:buSzPts val="3700"/>
              <a:buChar char="○"/>
              <a:defRPr/>
            </a:lvl5pPr>
            <a:lvl6pPr indent="-463550" lvl="5" marL="2743200" algn="l">
              <a:lnSpc>
                <a:spcPct val="115000"/>
              </a:lnSpc>
              <a:spcBef>
                <a:spcPts val="4300"/>
              </a:spcBef>
              <a:spcAft>
                <a:spcPts val="0"/>
              </a:spcAft>
              <a:buSzPts val="3700"/>
              <a:buChar char="■"/>
              <a:defRPr/>
            </a:lvl6pPr>
            <a:lvl7pPr indent="-463550" lvl="6" marL="3200400" algn="l">
              <a:lnSpc>
                <a:spcPct val="115000"/>
              </a:lnSpc>
              <a:spcBef>
                <a:spcPts val="4300"/>
              </a:spcBef>
              <a:spcAft>
                <a:spcPts val="0"/>
              </a:spcAft>
              <a:buSzPts val="3700"/>
              <a:buChar char="●"/>
              <a:defRPr/>
            </a:lvl7pPr>
            <a:lvl8pPr indent="-463550" lvl="7" marL="3657600" algn="l">
              <a:lnSpc>
                <a:spcPct val="115000"/>
              </a:lnSpc>
              <a:spcBef>
                <a:spcPts val="4300"/>
              </a:spcBef>
              <a:spcAft>
                <a:spcPts val="0"/>
              </a:spcAft>
              <a:buSzPts val="3700"/>
              <a:buChar char="○"/>
              <a:defRPr/>
            </a:lvl8pPr>
            <a:lvl9pPr indent="-463550" lvl="8" marL="4114800" algn="l">
              <a:lnSpc>
                <a:spcPct val="115000"/>
              </a:lnSpc>
              <a:spcBef>
                <a:spcPts val="4300"/>
              </a:spcBef>
              <a:spcAft>
                <a:spcPts val="4300"/>
              </a:spcAft>
              <a:buSzPts val="3700"/>
              <a:buChar char="■"/>
              <a:defRPr/>
            </a:lvl9pPr>
          </a:lstStyle>
          <a:p/>
        </p:txBody>
      </p:sp>
      <p:sp>
        <p:nvSpPr>
          <p:cNvPr id="36" name="Google Shape;36;p8"/>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830992" y="11281533"/>
            <a:ext cx="15992701" cy="1613700"/>
          </a:xfrm>
          <a:prstGeom prst="rect">
            <a:avLst/>
          </a:prstGeom>
          <a:noFill/>
          <a:ln>
            <a:noFill/>
          </a:ln>
        </p:spPr>
        <p:txBody>
          <a:bodyPr anchorCtr="0" anchor="ctr" bIns="243750" lIns="243750" spcFirstLastPara="1" rIns="243750" wrap="square" tIns="243750">
            <a:noAutofit/>
          </a:bodyPr>
          <a:lstStyle>
            <a:lvl1pPr indent="-228600" lvl="0" marL="457200" algn="l">
              <a:lnSpc>
                <a:spcPct val="100000"/>
              </a:lnSpc>
              <a:spcBef>
                <a:spcPts val="0"/>
              </a:spcBef>
              <a:spcAft>
                <a:spcPts val="0"/>
              </a:spcAft>
              <a:buSzPts val="4800"/>
              <a:buNone/>
              <a:defRPr/>
            </a:lvl1pPr>
          </a:lstStyle>
          <a:p/>
        </p:txBody>
      </p:sp>
      <p:sp>
        <p:nvSpPr>
          <p:cNvPr id="39" name="Google Shape;39;p9"/>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0" name="Shape 40"/>
        <p:cNvGrpSpPr/>
        <p:nvPr/>
      </p:nvGrpSpPr>
      <p:grpSpPr>
        <a:xfrm>
          <a:off x="0" y="0"/>
          <a:ext cx="0" cy="0"/>
          <a:chOff x="0" y="0"/>
          <a:chExt cx="0" cy="0"/>
        </a:xfrm>
      </p:grpSpPr>
      <p:sp>
        <p:nvSpPr>
          <p:cNvPr id="41" name="Google Shape;41;p10"/>
          <p:cNvSpPr txBox="1"/>
          <p:nvPr>
            <p:ph hasCustomPrompt="1" type="title"/>
          </p:nvPr>
        </p:nvSpPr>
        <p:spPr>
          <a:xfrm>
            <a:off x="830992" y="2949667"/>
            <a:ext cx="22716000" cy="5235900"/>
          </a:xfrm>
          <a:prstGeom prst="rect">
            <a:avLst/>
          </a:prstGeom>
          <a:noFill/>
          <a:ln>
            <a:noFill/>
          </a:ln>
        </p:spPr>
        <p:txBody>
          <a:bodyPr anchorCtr="0" anchor="b" bIns="243750" lIns="243750" spcFirstLastPara="1" rIns="243750" wrap="square" tIns="243750">
            <a:noAutofit/>
          </a:bodyPr>
          <a:lstStyle>
            <a:lvl1pPr lvl="0" algn="ctr">
              <a:lnSpc>
                <a:spcPct val="100000"/>
              </a:lnSpc>
              <a:spcBef>
                <a:spcPts val="0"/>
              </a:spcBef>
              <a:spcAft>
                <a:spcPts val="0"/>
              </a:spcAft>
              <a:buSzPts val="32000"/>
              <a:buNone/>
              <a:defRPr sz="32000"/>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2" name="Google Shape;42;p10"/>
          <p:cNvSpPr txBox="1"/>
          <p:nvPr>
            <p:ph idx="1" type="body"/>
          </p:nvPr>
        </p:nvSpPr>
        <p:spPr>
          <a:xfrm>
            <a:off x="830992" y="8405933"/>
            <a:ext cx="22716000" cy="3468900"/>
          </a:xfrm>
          <a:prstGeom prst="rect">
            <a:avLst/>
          </a:prstGeom>
          <a:noFill/>
          <a:ln>
            <a:noFill/>
          </a:ln>
        </p:spPr>
        <p:txBody>
          <a:bodyPr anchorCtr="0" anchor="t" bIns="243750" lIns="243750" spcFirstLastPara="1" rIns="243750" wrap="square" tIns="243750">
            <a:no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4300"/>
              </a:spcBef>
              <a:spcAft>
                <a:spcPts val="0"/>
              </a:spcAft>
              <a:buSzPts val="3700"/>
              <a:buChar char="○"/>
              <a:defRPr/>
            </a:lvl2pPr>
            <a:lvl3pPr indent="-463550" lvl="2" marL="1371600" algn="ctr">
              <a:lnSpc>
                <a:spcPct val="115000"/>
              </a:lnSpc>
              <a:spcBef>
                <a:spcPts val="4300"/>
              </a:spcBef>
              <a:spcAft>
                <a:spcPts val="0"/>
              </a:spcAft>
              <a:buSzPts val="3700"/>
              <a:buChar char="■"/>
              <a:defRPr/>
            </a:lvl3pPr>
            <a:lvl4pPr indent="-463550" lvl="3" marL="1828800" algn="ctr">
              <a:lnSpc>
                <a:spcPct val="115000"/>
              </a:lnSpc>
              <a:spcBef>
                <a:spcPts val="4300"/>
              </a:spcBef>
              <a:spcAft>
                <a:spcPts val="0"/>
              </a:spcAft>
              <a:buSzPts val="3700"/>
              <a:buChar char="●"/>
              <a:defRPr/>
            </a:lvl4pPr>
            <a:lvl5pPr indent="-463550" lvl="4" marL="2286000" algn="ctr">
              <a:lnSpc>
                <a:spcPct val="115000"/>
              </a:lnSpc>
              <a:spcBef>
                <a:spcPts val="4300"/>
              </a:spcBef>
              <a:spcAft>
                <a:spcPts val="0"/>
              </a:spcAft>
              <a:buSzPts val="3700"/>
              <a:buChar char="○"/>
              <a:defRPr/>
            </a:lvl5pPr>
            <a:lvl6pPr indent="-463550" lvl="5" marL="2743200" algn="ctr">
              <a:lnSpc>
                <a:spcPct val="115000"/>
              </a:lnSpc>
              <a:spcBef>
                <a:spcPts val="4300"/>
              </a:spcBef>
              <a:spcAft>
                <a:spcPts val="0"/>
              </a:spcAft>
              <a:buSzPts val="3700"/>
              <a:buChar char="■"/>
              <a:defRPr/>
            </a:lvl6pPr>
            <a:lvl7pPr indent="-463550" lvl="6" marL="3200400" algn="ctr">
              <a:lnSpc>
                <a:spcPct val="115000"/>
              </a:lnSpc>
              <a:spcBef>
                <a:spcPts val="4300"/>
              </a:spcBef>
              <a:spcAft>
                <a:spcPts val="0"/>
              </a:spcAft>
              <a:buSzPts val="3700"/>
              <a:buChar char="●"/>
              <a:defRPr/>
            </a:lvl7pPr>
            <a:lvl8pPr indent="-463550" lvl="7" marL="3657600" algn="ctr">
              <a:lnSpc>
                <a:spcPct val="115000"/>
              </a:lnSpc>
              <a:spcBef>
                <a:spcPts val="4300"/>
              </a:spcBef>
              <a:spcAft>
                <a:spcPts val="0"/>
              </a:spcAft>
              <a:buSzPts val="3700"/>
              <a:buChar char="○"/>
              <a:defRPr/>
            </a:lvl8pPr>
            <a:lvl9pPr indent="-463550" lvl="8" marL="4114800" algn="ctr">
              <a:lnSpc>
                <a:spcPct val="115000"/>
              </a:lnSpc>
              <a:spcBef>
                <a:spcPts val="4300"/>
              </a:spcBef>
              <a:spcAft>
                <a:spcPts val="4300"/>
              </a:spcAft>
              <a:buSzPts val="3700"/>
              <a:buChar char="■"/>
              <a:defRPr/>
            </a:lvl9pPr>
          </a:lstStyle>
          <a:p/>
        </p:txBody>
      </p:sp>
      <p:sp>
        <p:nvSpPr>
          <p:cNvPr id="43" name="Google Shape;43;p10"/>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0992" y="1186733"/>
            <a:ext cx="22716000" cy="1527300"/>
          </a:xfrm>
          <a:prstGeom prst="rect">
            <a:avLst/>
          </a:prstGeom>
          <a:noFill/>
          <a:ln>
            <a:noFill/>
          </a:ln>
        </p:spPr>
        <p:txBody>
          <a:bodyPr anchorCtr="0" anchor="t" bIns="243750" lIns="243750" spcFirstLastPara="1" rIns="243750" wrap="square" tIns="243750">
            <a:noAutofit/>
          </a:bodyPr>
          <a:lstStyle>
            <a:lvl1pPr lvl="0"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830992" y="3073267"/>
            <a:ext cx="22716000" cy="9110400"/>
          </a:xfrm>
          <a:prstGeom prst="rect">
            <a:avLst/>
          </a:prstGeom>
          <a:noFill/>
          <a:ln>
            <a:noFill/>
          </a:ln>
        </p:spPr>
        <p:txBody>
          <a:bodyPr anchorCtr="0" anchor="t" bIns="243750" lIns="243750" spcFirstLastPara="1" rIns="243750" wrap="square" tIns="243750">
            <a:noAutofit/>
          </a:bodyPr>
          <a:lstStyle>
            <a:lvl1pPr indent="-533400" lvl="0" marL="457200" marR="0" rtl="0" algn="l">
              <a:lnSpc>
                <a:spcPct val="115000"/>
              </a:lnSpc>
              <a:spcBef>
                <a:spcPts val="0"/>
              </a:spcBef>
              <a:spcAft>
                <a:spcPts val="0"/>
              </a:spcAft>
              <a:buClr>
                <a:schemeClr val="dk2"/>
              </a:buClr>
              <a:buSzPts val="4800"/>
              <a:buFont typeface="Arial"/>
              <a:buChar char="●"/>
              <a:defRPr b="0" i="0" sz="4800" u="none" cap="none" strike="noStrike">
                <a:solidFill>
                  <a:schemeClr val="dk2"/>
                </a:solidFill>
                <a:latin typeface="Arial"/>
                <a:ea typeface="Arial"/>
                <a:cs typeface="Arial"/>
                <a:sym typeface="Arial"/>
              </a:defRPr>
            </a:lvl1pPr>
            <a:lvl2pPr indent="-463550" lvl="1" marL="9144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2pPr>
            <a:lvl3pPr indent="-463550" lvl="2" marL="13716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3pPr>
            <a:lvl4pPr indent="-463550" lvl="3" marL="18288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4pPr>
            <a:lvl5pPr indent="-463550" lvl="4" marL="22860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5pPr>
            <a:lvl6pPr indent="-463550" lvl="5" marL="27432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6pPr>
            <a:lvl7pPr indent="-463550" lvl="6" marL="32004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7pPr>
            <a:lvl8pPr indent="-463550" lvl="7" marL="3657600" marR="0" rtl="0" algn="l">
              <a:lnSpc>
                <a:spcPct val="115000"/>
              </a:lnSpc>
              <a:spcBef>
                <a:spcPts val="4300"/>
              </a:spcBef>
              <a:spcAft>
                <a:spcPts val="0"/>
              </a:spcAft>
              <a:buClr>
                <a:schemeClr val="dk2"/>
              </a:buClr>
              <a:buSzPts val="3700"/>
              <a:buFont typeface="Arial"/>
              <a:buChar char="○"/>
              <a:defRPr b="0" i="0" sz="3700" u="none" cap="none" strike="noStrike">
                <a:solidFill>
                  <a:schemeClr val="dk2"/>
                </a:solidFill>
                <a:latin typeface="Arial"/>
                <a:ea typeface="Arial"/>
                <a:cs typeface="Arial"/>
                <a:sym typeface="Arial"/>
              </a:defRPr>
            </a:lvl8pPr>
            <a:lvl9pPr indent="-463550" lvl="8" marL="4114800" marR="0" rtl="0" algn="l">
              <a:lnSpc>
                <a:spcPct val="115000"/>
              </a:lnSpc>
              <a:spcBef>
                <a:spcPts val="4300"/>
              </a:spcBef>
              <a:spcAft>
                <a:spcPts val="4300"/>
              </a:spcAft>
              <a:buClr>
                <a:schemeClr val="dk2"/>
              </a:buClr>
              <a:buSzPts val="3700"/>
              <a:buFont typeface="Arial"/>
              <a:buChar char="■"/>
              <a:defRPr b="0" i="0" sz="37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22587569" y="12435245"/>
            <a:ext cx="1462800" cy="1049700"/>
          </a:xfrm>
          <a:prstGeom prst="rect">
            <a:avLst/>
          </a:prstGeom>
          <a:noFill/>
          <a:ln>
            <a:noFill/>
          </a:ln>
        </p:spPr>
        <p:txBody>
          <a:bodyPr anchorCtr="0" anchor="ctr" bIns="243750" lIns="243750" spcFirstLastPara="1" rIns="243750" wrap="square" tIns="243750">
            <a:no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mailto:elections@eclipse.org"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join.slack.com/t/tangleee-wg/shared_invite/enQtOTc5NjY0Njc0MjcyLTc4Nzg5MDhjZGE0MmZjZTc3NjI1YTlhMDhhMmQyNjllMjllODY0N2ZiNDk0NDMxYmJmYWRkYzYzYzZiYzczMzc" TargetMode="External"/><Relationship Id="rId5" Type="http://schemas.openxmlformats.org/officeDocument/2006/relationships/hyperlink" Target="https://accounts.eclipse.org/mailing-list/tangle.ee-wg" TargetMode="External"/><Relationship Id="rId6" Type="http://schemas.openxmlformats.org/officeDocument/2006/relationships/hyperlink" Target="https://www.eclipse.org/org/workinggroups/tangle_ee_charter.php" TargetMode="External"/><Relationship Id="rId7" Type="http://schemas.openxmlformats.org/officeDocument/2006/relationships/hyperlink" Target="https://projects.eclipse.org/proposals/eclipse-unified-identity" TargetMode="External"/><Relationship Id="rId8" Type="http://schemas.openxmlformats.org/officeDocument/2006/relationships/hyperlink" Target="https://projects.eclipse.org/proposals/eclipse-decentralized-marketpla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projects.eclipse.org/proposals/eclipse-unified-identity" TargetMode="External"/><Relationship Id="rId5" Type="http://schemas.openxmlformats.org/officeDocument/2006/relationships/hyperlink" Target="https://projects.eclipse.org/proposals/eclipse-decentralized-marketplaces" TargetMode="External"/><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20" Type="http://schemas.openxmlformats.org/officeDocument/2006/relationships/image" Target="../media/image3.png"/><Relationship Id="rId11" Type="http://schemas.openxmlformats.org/officeDocument/2006/relationships/hyperlink" Target="https://www.geometricenergy.ca/" TargetMode="External"/><Relationship Id="rId10" Type="http://schemas.openxmlformats.org/officeDocument/2006/relationships/hyperlink" Target="https://www.engie.com/" TargetMode="External"/><Relationship Id="rId13" Type="http://schemas.openxmlformats.org/officeDocument/2006/relationships/hyperlink" Target="https://iotify.io/" TargetMode="External"/><Relationship Id="rId12" Type="http://schemas.openxmlformats.org/officeDocument/2006/relationships/hyperlink" Target="https://www.iota.org/"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accessec.com/" TargetMode="External"/><Relationship Id="rId9" Type="http://schemas.openxmlformats.org/officeDocument/2006/relationships/hyperlink" Target="https://en.energinet.dk/" TargetMode="External"/><Relationship Id="rId15" Type="http://schemas.openxmlformats.org/officeDocument/2006/relationships/hyperlink" Target="https://www.uni-magdeburg.de/en/" TargetMode="External"/><Relationship Id="rId14" Type="http://schemas.openxmlformats.org/officeDocument/2006/relationships/hyperlink" Target="https://www.omg.org/" TargetMode="External"/><Relationship Id="rId17" Type="http://schemas.openxmlformats.org/officeDocument/2006/relationships/hyperlink" Target="https://www.softwareag.com/corporate/default.html" TargetMode="External"/><Relationship Id="rId16" Type="http://schemas.openxmlformats.org/officeDocument/2006/relationships/hyperlink" Target="https://www.rwth-aachen.de/go/id/a/?lidx=1" TargetMode="External"/><Relationship Id="rId5" Type="http://schemas.openxmlformats.org/officeDocument/2006/relationships/hyperlink" Target="https://akitablockchainsolutions.com/" TargetMode="External"/><Relationship Id="rId19" Type="http://schemas.openxmlformats.org/officeDocument/2006/relationships/hyperlink" Target="https://www.tmforum.org/" TargetMode="External"/><Relationship Id="rId6" Type="http://schemas.openxmlformats.org/officeDocument/2006/relationships/hyperlink" Target="https://biilabs.io/" TargetMode="External"/><Relationship Id="rId18" Type="http://schemas.openxmlformats.org/officeDocument/2006/relationships/hyperlink" Target="https://www.st.com/content/st_com/en.html" TargetMode="External"/><Relationship Id="rId7" Type="http://schemas.openxmlformats.org/officeDocument/2006/relationships/hyperlink" Target="https://www.calypsonet-asso.org/" TargetMode="External"/><Relationship Id="rId8" Type="http://schemas.openxmlformats.org/officeDocument/2006/relationships/hyperlink" Target="https://www.delltechnologies.com/en-us/index.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eclipse.org/org/workinggroups/tangle_ee_charter.php" TargetMode="External"/><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s://accounts.eclipse.org/mailing-list/tangle.ee-wg" TargetMode="External"/><Relationship Id="rId5" Type="http://schemas.openxmlformats.org/officeDocument/2006/relationships/hyperlink" Target="https://tangle.ee/" TargetMode="External"/><Relationship Id="rId6" Type="http://schemas.openxmlformats.org/officeDocument/2006/relationships/hyperlink" Target="https://join.slack.com/t/tangleee-wg/shared_invite/enQtOTc5NjY0Njc0MjcyLTc4Nzg5MDhjZGE0MmZjZTc3NjI1YTlhMDhhMmQyNjllMjllODY0N2ZiNDk0NDMxYmJmYWRkYzYzYzZiYzczMzc"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16541597" y="539724"/>
            <a:ext cx="7836300" cy="7836300"/>
          </a:xfrm>
          <a:prstGeom prst="ellipse">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0" r="0" t="0"/>
          <a:stretch/>
        </p:blipFill>
        <p:spPr>
          <a:xfrm>
            <a:off x="16140025" y="0"/>
            <a:ext cx="8237874" cy="7190201"/>
          </a:xfrm>
          <a:prstGeom prst="rect">
            <a:avLst/>
          </a:prstGeom>
          <a:noFill/>
          <a:ln>
            <a:noFill/>
          </a:ln>
        </p:spPr>
      </p:pic>
      <p:sp>
        <p:nvSpPr>
          <p:cNvPr id="56" name="Google Shape;56;p13"/>
          <p:cNvSpPr txBox="1"/>
          <p:nvPr>
            <p:ph type="ctrTitle"/>
          </p:nvPr>
        </p:nvSpPr>
        <p:spPr>
          <a:xfrm>
            <a:off x="1252725" y="5087399"/>
            <a:ext cx="15243600" cy="2241000"/>
          </a:xfrm>
          <a:prstGeom prst="rect">
            <a:avLst/>
          </a:prstGeom>
          <a:noFill/>
          <a:ln>
            <a:noFill/>
          </a:ln>
        </p:spPr>
        <p:txBody>
          <a:bodyPr anchorCtr="0" anchor="b" bIns="243750" lIns="243750" spcFirstLastPara="1" rIns="243750" wrap="square" tIns="243750">
            <a:noAutofit/>
          </a:bodyPr>
          <a:lstStyle/>
          <a:p>
            <a:pPr indent="0" lvl="0" marL="0" rtl="0" algn="l">
              <a:lnSpc>
                <a:spcPct val="100000"/>
              </a:lnSpc>
              <a:spcBef>
                <a:spcPts val="0"/>
              </a:spcBef>
              <a:spcAft>
                <a:spcPts val="0"/>
              </a:spcAft>
              <a:buSzPts val="13900"/>
              <a:buNone/>
            </a:pPr>
            <a:r>
              <a:rPr b="1" lang="en-US" sz="9600">
                <a:solidFill>
                  <a:srgbClr val="009FE3"/>
                </a:solidFill>
                <a:latin typeface="Raleway"/>
                <a:ea typeface="Raleway"/>
                <a:cs typeface="Raleway"/>
                <a:sym typeface="Raleway"/>
              </a:rPr>
              <a:t>Tangle EE </a:t>
            </a:r>
            <a:br>
              <a:rPr b="1" lang="en-US" sz="9600">
                <a:solidFill>
                  <a:srgbClr val="009FE3"/>
                </a:solidFill>
                <a:latin typeface="Raleway"/>
                <a:ea typeface="Raleway"/>
                <a:cs typeface="Raleway"/>
                <a:sym typeface="Raleway"/>
              </a:rPr>
            </a:br>
            <a:r>
              <a:rPr lang="en-US" sz="9600">
                <a:solidFill>
                  <a:srgbClr val="009FE3"/>
                </a:solidFill>
                <a:latin typeface="Raleway"/>
                <a:ea typeface="Raleway"/>
                <a:cs typeface="Raleway"/>
                <a:sym typeface="Raleway"/>
              </a:rPr>
              <a:t>Eclipse Working Group</a:t>
            </a:r>
            <a:endParaRPr sz="9600">
              <a:solidFill>
                <a:srgbClr val="009FE3"/>
              </a:solidFill>
              <a:latin typeface="Raleway"/>
              <a:ea typeface="Raleway"/>
              <a:cs typeface="Raleway"/>
              <a:sym typeface="Raleway"/>
            </a:endParaRPr>
          </a:p>
        </p:txBody>
      </p:sp>
      <p:sp>
        <p:nvSpPr>
          <p:cNvPr id="57" name="Google Shape;57;p13"/>
          <p:cNvSpPr txBox="1"/>
          <p:nvPr>
            <p:ph idx="1" type="subTitle"/>
          </p:nvPr>
        </p:nvSpPr>
        <p:spPr>
          <a:xfrm>
            <a:off x="1252725" y="7026841"/>
            <a:ext cx="20165700" cy="1443300"/>
          </a:xfrm>
          <a:prstGeom prst="rect">
            <a:avLst/>
          </a:prstGeom>
          <a:noFill/>
          <a:ln>
            <a:noFill/>
          </a:ln>
        </p:spPr>
        <p:txBody>
          <a:bodyPr anchorCtr="0" anchor="t" bIns="243750" lIns="243750" spcFirstLastPara="1" rIns="243750" wrap="square" tIns="243750">
            <a:noAutofit/>
          </a:bodyPr>
          <a:lstStyle/>
          <a:p>
            <a:pPr indent="0" lvl="0" marL="0" rtl="0" algn="l">
              <a:lnSpc>
                <a:spcPct val="100000"/>
              </a:lnSpc>
              <a:spcBef>
                <a:spcPts val="0"/>
              </a:spcBef>
              <a:spcAft>
                <a:spcPts val="0"/>
              </a:spcAft>
              <a:buSzPts val="7500"/>
              <a:buNone/>
            </a:pPr>
            <a:r>
              <a:t/>
            </a:r>
            <a:endParaRPr b="1" sz="6000">
              <a:solidFill>
                <a:srgbClr val="009FE3"/>
              </a:solidFill>
              <a:latin typeface="Raleway Medium"/>
              <a:ea typeface="Raleway Medium"/>
              <a:cs typeface="Raleway Medium"/>
              <a:sym typeface="Raleway Medium"/>
            </a:endParaRPr>
          </a:p>
          <a:p>
            <a:pPr indent="0" lvl="0" marL="0" rtl="0" algn="l">
              <a:lnSpc>
                <a:spcPct val="100000"/>
              </a:lnSpc>
              <a:spcBef>
                <a:spcPts val="0"/>
              </a:spcBef>
              <a:spcAft>
                <a:spcPts val="0"/>
              </a:spcAft>
              <a:buSzPts val="7500"/>
              <a:buNone/>
            </a:pPr>
            <a:r>
              <a:rPr b="1" lang="en-US" sz="6000">
                <a:solidFill>
                  <a:srgbClr val="009FE3"/>
                </a:solidFill>
                <a:latin typeface="Raleway Medium"/>
                <a:ea typeface="Raleway Medium"/>
                <a:cs typeface="Raleway Medium"/>
                <a:sym typeface="Raleway Medium"/>
              </a:rPr>
              <a:t>Kick-off Call</a:t>
            </a:r>
            <a:endParaRPr b="1" sz="6000">
              <a:solidFill>
                <a:srgbClr val="009FE3"/>
              </a:solidFill>
              <a:latin typeface="Raleway Medium"/>
              <a:ea typeface="Raleway Medium"/>
              <a:cs typeface="Raleway Medium"/>
              <a:sym typeface="Raleway Medium"/>
            </a:endParaRPr>
          </a:p>
        </p:txBody>
      </p:sp>
      <p:pic>
        <p:nvPicPr>
          <p:cNvPr id="58" name="Google Shape;58;p13"/>
          <p:cNvPicPr preferRelativeResize="0"/>
          <p:nvPr/>
        </p:nvPicPr>
        <p:blipFill rotWithShape="1">
          <a:blip r:embed="rId4">
            <a:alphaModFix/>
          </a:blip>
          <a:srcRect b="0" l="0" r="0" t="0"/>
          <a:stretch/>
        </p:blipFill>
        <p:spPr>
          <a:xfrm>
            <a:off x="1252728" y="1252725"/>
            <a:ext cx="6677025" cy="150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2"/>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p22"/>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47" name="Google Shape;147;p22"/>
          <p:cNvSpPr txBox="1"/>
          <p:nvPr/>
        </p:nvSpPr>
        <p:spPr>
          <a:xfrm>
            <a:off x="11084300" y="3867623"/>
            <a:ext cx="12662108" cy="3556500"/>
          </a:xfrm>
          <a:prstGeom prst="rect">
            <a:avLst/>
          </a:prstGeom>
          <a:noFill/>
          <a:ln>
            <a:noFill/>
          </a:ln>
        </p:spPr>
        <p:txBody>
          <a:bodyPr anchorCtr="0" anchor="t" bIns="91425" lIns="91425" spcFirstLastPara="1" rIns="91425" wrap="square" tIns="91425">
            <a:noAutofit/>
          </a:bodyPr>
          <a:lstStyle/>
          <a:p>
            <a:pPr indent="0" lvl="0" marL="102870" marR="0" rtl="0" algn="l">
              <a:lnSpc>
                <a:spcPct val="100000"/>
              </a:lnSpc>
              <a:spcBef>
                <a:spcPts val="360"/>
              </a:spcBef>
              <a:spcAft>
                <a:spcPts val="0"/>
              </a:spcAft>
              <a:buNone/>
            </a:pPr>
            <a:r>
              <a:rPr b="1" i="0" lang="en-US" sz="3200" u="none" cap="none" strike="noStrike">
                <a:solidFill>
                  <a:srgbClr val="000000"/>
                </a:solidFill>
                <a:latin typeface="Roboto"/>
                <a:ea typeface="Roboto"/>
                <a:cs typeface="Roboto"/>
                <a:sym typeface="Roboto"/>
              </a:rPr>
              <a:t>Help recruit working group members</a:t>
            </a:r>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Roboto"/>
              <a:ea typeface="Roboto"/>
              <a:cs typeface="Roboto"/>
              <a:sym typeface="Roboto"/>
            </a:endParaRPr>
          </a:p>
          <a:p>
            <a:pPr indent="0" lvl="0" marL="102870" marR="0" rtl="0" algn="l">
              <a:lnSpc>
                <a:spcPct val="100000"/>
              </a:lnSpc>
              <a:spcBef>
                <a:spcPts val="450"/>
              </a:spcBef>
              <a:spcAft>
                <a:spcPts val="0"/>
              </a:spcAft>
              <a:buNone/>
            </a:pPr>
            <a:r>
              <a:rPr b="1" i="0" lang="en-US" sz="3200" u="none" cap="none" strike="noStrike">
                <a:solidFill>
                  <a:srgbClr val="000000"/>
                </a:solidFill>
                <a:latin typeface="Roboto"/>
                <a:ea typeface="Roboto"/>
                <a:cs typeface="Roboto"/>
                <a:sym typeface="Roboto"/>
              </a:rPr>
              <a:t>Plan, implement, and track member deliverables:</a:t>
            </a:r>
            <a:br>
              <a:rPr b="1" i="0" lang="en-US" sz="3200" u="none" cap="none" strike="noStrike">
                <a:solidFill>
                  <a:srgbClr val="000000"/>
                </a:solidFill>
                <a:latin typeface="Roboto"/>
                <a:ea typeface="Roboto"/>
                <a:cs typeface="Roboto"/>
                <a:sym typeface="Roboto"/>
              </a:rPr>
            </a:br>
            <a:endParaRPr b="1" i="0" sz="3200" u="none" cap="none" strike="noStrike">
              <a:solidFill>
                <a:srgbClr val="000000"/>
              </a:solidFill>
              <a:latin typeface="Roboto"/>
              <a:ea typeface="Roboto"/>
              <a:cs typeface="Roboto"/>
              <a:sym typeface="Roboto"/>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Contribute a minimum of 4 blog posts per year</a:t>
            </a:r>
            <a:endParaRPr/>
          </a:p>
          <a:p>
            <a:pPr indent="-314325" lvl="2" marL="1371600" marR="0" rtl="0" algn="l">
              <a:lnSpc>
                <a:spcPct val="100000"/>
              </a:lnSpc>
              <a:spcBef>
                <a:spcPts val="0"/>
              </a:spcBef>
              <a:spcAft>
                <a:spcPts val="0"/>
              </a:spcAft>
              <a:buClr>
                <a:srgbClr val="000000"/>
              </a:buClr>
              <a:buSzPts val="1350"/>
              <a:buFont typeface="Arial"/>
              <a:buChar char="•"/>
            </a:pPr>
            <a:r>
              <a:rPr b="0" i="0" lang="en-US" sz="3200" u="none" cap="none" strike="noStrike">
                <a:solidFill>
                  <a:srgbClr val="000000"/>
                </a:solidFill>
                <a:latin typeface="Roboto"/>
                <a:ea typeface="Roboto"/>
                <a:cs typeface="Roboto"/>
                <a:sym typeface="Roboto"/>
              </a:rPr>
              <a:t>Including 1 pre- and 1 post-EclipseCon blog post</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Share and amplify working group announcements and collateral on official social channels, in emails, and on blogs</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Participate in co-marketing campaigns </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Contribute testimonials and supporting quotes for press releases, collateral, and website</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Support the working group’s presence at conferences and tradeshows</a:t>
            </a:r>
            <a:endParaRPr/>
          </a:p>
        </p:txBody>
      </p:sp>
      <p:sp>
        <p:nvSpPr>
          <p:cNvPr id="148" name="Google Shape;148;p22"/>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Operationalization</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Of the Working Group</a:t>
            </a:r>
            <a:endParaRPr b="1" i="0" sz="6000" u="none" cap="none" strike="noStrike">
              <a:solidFill>
                <a:schemeClr val="lt1"/>
              </a:solidFill>
              <a:latin typeface="Raleway"/>
              <a:ea typeface="Raleway"/>
              <a:cs typeface="Raleway"/>
              <a:sym typeface="Raleway"/>
            </a:endParaRPr>
          </a:p>
        </p:txBody>
      </p:sp>
      <p:sp>
        <p:nvSpPr>
          <p:cNvPr id="149" name="Google Shape;149;p22"/>
          <p:cNvSpPr/>
          <p:nvPr/>
        </p:nvSpPr>
        <p:spPr>
          <a:xfrm>
            <a:off x="444622" y="9878125"/>
            <a:ext cx="89397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Eclipse Foundation</a:t>
            </a:r>
            <a:endParaRPr b="0" i="0" sz="2400" u="none" cap="none" strike="noStrike">
              <a:solidFill>
                <a:schemeClr val="dk1"/>
              </a:solidFill>
              <a:latin typeface="Arial"/>
              <a:ea typeface="Arial"/>
              <a:cs typeface="Arial"/>
              <a:sym typeface="Arial"/>
            </a:endParaRPr>
          </a:p>
        </p:txBody>
      </p:sp>
      <p:pic>
        <p:nvPicPr>
          <p:cNvPr id="150" name="Google Shape;150;p22"/>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p23"/>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57" name="Google Shape;157;p23"/>
          <p:cNvSpPr txBox="1"/>
          <p:nvPr/>
        </p:nvSpPr>
        <p:spPr>
          <a:xfrm>
            <a:off x="11385328" y="3766509"/>
            <a:ext cx="12015849" cy="35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None/>
            </a:pPr>
            <a:r>
              <a:rPr i="0" lang="en-US" sz="3200" u="none" cap="none" strike="noStrike">
                <a:solidFill>
                  <a:srgbClr val="000000"/>
                </a:solidFill>
              </a:rPr>
              <a:t>Finalizing membership on the committee and the chair</a:t>
            </a:r>
            <a:br>
              <a:rPr b="1" i="0" lang="en-US" sz="3200" u="none" cap="none" strike="noStrike">
                <a:solidFill>
                  <a:srgbClr val="000000"/>
                </a:solidFill>
                <a:latin typeface="Arial"/>
                <a:ea typeface="Arial"/>
                <a:cs typeface="Arial"/>
                <a:sym typeface="Arial"/>
              </a:rPr>
            </a:b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None/>
            </a:pPr>
            <a:r>
              <a:rPr b="0" i="0" lang="en-US" sz="3200" u="none" cap="none" strike="noStrike">
                <a:solidFill>
                  <a:srgbClr val="000000"/>
                </a:solidFill>
                <a:latin typeface="Arial"/>
                <a:ea typeface="Arial"/>
                <a:cs typeface="Arial"/>
                <a:sym typeface="Arial"/>
              </a:rPr>
              <a:t>Proposed Interim Chair:</a:t>
            </a:r>
            <a:br>
              <a:rPr lang="en-US" sz="3200"/>
            </a:br>
            <a:r>
              <a:rPr b="0" i="0" lang="en-US" sz="3200" u="none" cap="none" strike="noStrike">
                <a:solidFill>
                  <a:srgbClr val="000000"/>
                </a:solidFill>
                <a:latin typeface="Arial"/>
                <a:ea typeface="Arial"/>
                <a:cs typeface="Arial"/>
                <a:sym typeface="Arial"/>
              </a:rPr>
              <a:t>Navin Ramachandran, IOTA Foundation</a:t>
            </a:r>
            <a:endParaRPr/>
          </a:p>
          <a:p>
            <a:pPr indent="0" lvl="0" marL="0" marR="0" rtl="0" algn="l">
              <a:lnSpc>
                <a:spcPct val="100000"/>
              </a:lnSpc>
              <a:spcBef>
                <a:spcPts val="450"/>
              </a:spcBef>
              <a:spcAft>
                <a:spcPts val="0"/>
              </a:spcAft>
              <a:buNone/>
            </a:pPr>
            <a:br>
              <a:rPr b="0" i="0" lang="en-US" sz="3200" u="none" cap="none" strike="noStrike">
                <a:solidFill>
                  <a:srgbClr val="000000"/>
                </a:solidFill>
                <a:latin typeface="Arial"/>
                <a:ea typeface="Arial"/>
                <a:cs typeface="Arial"/>
                <a:sym typeface="Arial"/>
              </a:rPr>
            </a:br>
            <a:r>
              <a:rPr b="0" i="0" lang="en-US" sz="3200" u="none" cap="none" strike="noStrike">
                <a:solidFill>
                  <a:srgbClr val="000000"/>
                </a:solidFill>
                <a:latin typeface="Arial"/>
                <a:ea typeface="Arial"/>
                <a:cs typeface="Arial"/>
                <a:sym typeface="Arial"/>
              </a:rPr>
              <a:t>Duties:</a:t>
            </a:r>
            <a:endParaRPr/>
          </a:p>
          <a:p>
            <a:pPr indent="-354330" lvl="0" marL="457200" marR="0" rtl="0" algn="l">
              <a:lnSpc>
                <a:spcPct val="100000"/>
              </a:lnSpc>
              <a:spcBef>
                <a:spcPts val="450"/>
              </a:spcBef>
              <a:spcAft>
                <a:spcPts val="0"/>
              </a:spcAft>
              <a:buClr>
                <a:srgbClr val="000000"/>
              </a:buClr>
              <a:buSzPts val="1980"/>
              <a:buFont typeface="Arial"/>
              <a:buChar char="&gt;"/>
            </a:pPr>
            <a:r>
              <a:rPr b="0" i="0" lang="en-US" sz="3200" u="none" cap="none" strike="noStrike">
                <a:solidFill>
                  <a:srgbClr val="000000"/>
                </a:solidFill>
                <a:latin typeface="Arial"/>
                <a:ea typeface="Arial"/>
                <a:cs typeface="Arial"/>
                <a:sym typeface="Arial"/>
              </a:rPr>
              <a:t>Review and approve the charter</a:t>
            </a:r>
            <a:endParaRPr/>
          </a:p>
          <a:p>
            <a:pPr indent="-354330" lvl="0" marL="457200" marR="0" rtl="0" algn="l">
              <a:lnSpc>
                <a:spcPct val="100000"/>
              </a:lnSpc>
              <a:spcBef>
                <a:spcPts val="0"/>
              </a:spcBef>
              <a:spcAft>
                <a:spcPts val="0"/>
              </a:spcAft>
              <a:buClr>
                <a:srgbClr val="000000"/>
              </a:buClr>
              <a:buSzPts val="1980"/>
              <a:buFont typeface="Arial"/>
              <a:buChar char="&gt;"/>
            </a:pPr>
            <a:r>
              <a:rPr b="0" i="0" lang="en-US" sz="3200" u="none" cap="none" strike="noStrike">
                <a:solidFill>
                  <a:srgbClr val="000000"/>
                </a:solidFill>
                <a:latin typeface="Arial"/>
                <a:ea typeface="Arial"/>
                <a:cs typeface="Arial"/>
                <a:sym typeface="Arial"/>
              </a:rPr>
              <a:t>Define and manage the strategy and technical roadmap of the working group</a:t>
            </a:r>
            <a:endParaRPr/>
          </a:p>
          <a:p>
            <a:pPr indent="-354330" lvl="0" marL="457200" marR="0" rtl="0" algn="l">
              <a:lnSpc>
                <a:spcPct val="100000"/>
              </a:lnSpc>
              <a:spcBef>
                <a:spcPts val="0"/>
              </a:spcBef>
              <a:spcAft>
                <a:spcPts val="0"/>
              </a:spcAft>
              <a:buClr>
                <a:srgbClr val="000000"/>
              </a:buClr>
              <a:buSzPts val="1980"/>
              <a:buFont typeface="Arial"/>
              <a:buChar char="&gt;"/>
            </a:pPr>
            <a:r>
              <a:rPr b="0" i="0" lang="en-US" sz="3200" u="none" cap="none" strike="noStrike">
                <a:solidFill>
                  <a:srgbClr val="000000"/>
                </a:solidFill>
                <a:latin typeface="Arial"/>
                <a:ea typeface="Arial"/>
                <a:cs typeface="Arial"/>
                <a:sym typeface="Arial"/>
              </a:rPr>
              <a:t>Define the budget and fees </a:t>
            </a:r>
            <a:endParaRPr/>
          </a:p>
          <a:p>
            <a:pPr indent="-354330" lvl="0" marL="457200" marR="0" rtl="0" algn="l">
              <a:lnSpc>
                <a:spcPct val="100000"/>
              </a:lnSpc>
              <a:spcBef>
                <a:spcPts val="0"/>
              </a:spcBef>
              <a:spcAft>
                <a:spcPts val="0"/>
              </a:spcAft>
              <a:buClr>
                <a:srgbClr val="000000"/>
              </a:buClr>
              <a:buSzPts val="1980"/>
              <a:buFont typeface="Arial"/>
              <a:buChar char="&gt;"/>
            </a:pPr>
            <a:r>
              <a:rPr b="0" i="0" lang="en-US" sz="3200" u="none" cap="none" strike="noStrike">
                <a:solidFill>
                  <a:srgbClr val="000000"/>
                </a:solidFill>
                <a:latin typeface="Arial"/>
                <a:ea typeface="Arial"/>
                <a:cs typeface="Arial"/>
                <a:sym typeface="Arial"/>
              </a:rPr>
              <a:t>Invite Guest members to participate in the working group</a:t>
            </a:r>
            <a:endParaRPr/>
          </a:p>
          <a:p>
            <a:pPr indent="-354330" lvl="0" marL="457200" marR="0" rtl="0" algn="l">
              <a:lnSpc>
                <a:spcPct val="100000"/>
              </a:lnSpc>
              <a:spcBef>
                <a:spcPts val="0"/>
              </a:spcBef>
              <a:spcAft>
                <a:spcPts val="0"/>
              </a:spcAft>
              <a:buClr>
                <a:srgbClr val="000000"/>
              </a:buClr>
              <a:buSzPts val="1980"/>
              <a:buFont typeface="Arial"/>
              <a:buChar char="&gt;"/>
            </a:pPr>
            <a:r>
              <a:rPr b="0" i="0" lang="en-US" sz="3200" u="none" cap="none" strike="noStrike">
                <a:solidFill>
                  <a:srgbClr val="000000"/>
                </a:solidFill>
                <a:latin typeface="Arial"/>
                <a:ea typeface="Arial"/>
                <a:cs typeface="Arial"/>
                <a:sym typeface="Arial"/>
              </a:rPr>
              <a:t>Review and approve any trademark policy if any</a:t>
            </a:r>
            <a:endParaRPr/>
          </a:p>
        </p:txBody>
      </p:sp>
      <p:sp>
        <p:nvSpPr>
          <p:cNvPr id="158" name="Google Shape;158;p23"/>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Tangle EE</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Steering Committee</a:t>
            </a:r>
            <a:endParaRPr b="1" i="0" sz="6000" u="none" cap="none" strike="noStrike">
              <a:solidFill>
                <a:schemeClr val="lt1"/>
              </a:solidFill>
              <a:latin typeface="Raleway"/>
              <a:ea typeface="Raleway"/>
              <a:cs typeface="Raleway"/>
              <a:sym typeface="Raleway"/>
            </a:endParaRPr>
          </a:p>
        </p:txBody>
      </p:sp>
      <p:sp>
        <p:nvSpPr>
          <p:cNvPr id="159" name="Google Shape;159;p23"/>
          <p:cNvSpPr/>
          <p:nvPr/>
        </p:nvSpPr>
        <p:spPr>
          <a:xfrm>
            <a:off x="444622" y="9878125"/>
            <a:ext cx="8777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Eclipse Foundation</a:t>
            </a:r>
            <a:endParaRPr b="0" i="0" sz="2400" u="none" cap="none" strike="noStrike">
              <a:solidFill>
                <a:schemeClr val="dk1"/>
              </a:solidFill>
              <a:latin typeface="Arial"/>
              <a:ea typeface="Arial"/>
              <a:cs typeface="Arial"/>
              <a:sym typeface="Arial"/>
            </a:endParaRPr>
          </a:p>
        </p:txBody>
      </p:sp>
      <p:sp>
        <p:nvSpPr>
          <p:cNvPr id="160" name="Google Shape;160;p23"/>
          <p:cNvSpPr txBox="1"/>
          <p:nvPr/>
        </p:nvSpPr>
        <p:spPr>
          <a:xfrm>
            <a:off x="11385328" y="5652234"/>
            <a:ext cx="4189445"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Roboto"/>
                <a:ea typeface="Roboto"/>
                <a:cs typeface="Roboto"/>
                <a:sym typeface="Roboto"/>
              </a:rPr>
              <a:t>Strategic Participant</a:t>
            </a:r>
            <a:br>
              <a:rPr b="0" i="0" lang="en-US" sz="3200" u="none" cap="none" strike="noStrike">
                <a:solidFill>
                  <a:srgbClr val="000000"/>
                </a:solidFill>
                <a:latin typeface="Roboto"/>
                <a:ea typeface="Roboto"/>
                <a:cs typeface="Roboto"/>
                <a:sym typeface="Roboto"/>
              </a:rPr>
            </a:br>
            <a:r>
              <a:rPr b="0" i="0" lang="en-US" sz="3200" u="none" cap="none" strike="noStrike">
                <a:solidFill>
                  <a:srgbClr val="000000"/>
                </a:solidFill>
                <a:latin typeface="Roboto"/>
                <a:ea typeface="Roboto"/>
                <a:cs typeface="Roboto"/>
                <a:sym typeface="Roboto"/>
              </a:rPr>
              <a:t>Appointed</a:t>
            </a:r>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Roboto"/>
              <a:ea typeface="Roboto"/>
              <a:cs typeface="Roboto"/>
              <a:sym typeface="Roboto"/>
            </a:endParaRPr>
          </a:p>
        </p:txBody>
      </p:sp>
      <p:sp>
        <p:nvSpPr>
          <p:cNvPr id="161" name="Google Shape;161;p23"/>
          <p:cNvSpPr txBox="1"/>
          <p:nvPr/>
        </p:nvSpPr>
        <p:spPr>
          <a:xfrm>
            <a:off x="15618978" y="5652234"/>
            <a:ext cx="46353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Roboto"/>
                <a:ea typeface="Roboto"/>
                <a:cs typeface="Roboto"/>
                <a:sym typeface="Roboto"/>
              </a:rPr>
              <a:t>Participant Participant</a:t>
            </a:r>
            <a:br>
              <a:rPr b="0" i="0" lang="en-US" sz="3200" u="none" cap="none" strike="noStrike">
                <a:solidFill>
                  <a:srgbClr val="000000"/>
                </a:solidFill>
                <a:latin typeface="Roboto"/>
                <a:ea typeface="Roboto"/>
                <a:cs typeface="Roboto"/>
                <a:sym typeface="Roboto"/>
              </a:rPr>
            </a:br>
            <a:r>
              <a:rPr b="0" i="0" lang="en-US" sz="3200" u="none" cap="none" strike="noStrike">
                <a:solidFill>
                  <a:srgbClr val="000000"/>
                </a:solidFill>
                <a:latin typeface="Roboto"/>
                <a:ea typeface="Roboto"/>
                <a:cs typeface="Roboto"/>
                <a:sym typeface="Roboto"/>
              </a:rPr>
              <a:t>Elected (2)</a:t>
            </a:r>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Roboto"/>
              <a:ea typeface="Roboto"/>
              <a:cs typeface="Roboto"/>
              <a:sym typeface="Roboto"/>
            </a:endParaRPr>
          </a:p>
        </p:txBody>
      </p:sp>
      <p:sp>
        <p:nvSpPr>
          <p:cNvPr id="162" name="Google Shape;162;p23"/>
          <p:cNvSpPr txBox="1"/>
          <p:nvPr/>
        </p:nvSpPr>
        <p:spPr>
          <a:xfrm>
            <a:off x="20109452" y="5652234"/>
            <a:ext cx="4189445"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Roboto"/>
                <a:ea typeface="Roboto"/>
                <a:cs typeface="Roboto"/>
                <a:sym typeface="Roboto"/>
              </a:rPr>
              <a:t>Guest Participant</a:t>
            </a:r>
            <a:br>
              <a:rPr b="0" i="0" lang="en-US" sz="3200" u="none" cap="none" strike="noStrike">
                <a:solidFill>
                  <a:srgbClr val="000000"/>
                </a:solidFill>
                <a:latin typeface="Roboto"/>
                <a:ea typeface="Roboto"/>
                <a:cs typeface="Roboto"/>
                <a:sym typeface="Roboto"/>
              </a:rPr>
            </a:br>
            <a:r>
              <a:rPr b="0" i="0" lang="en-US" sz="3200" u="none" cap="none" strike="noStrike">
                <a:solidFill>
                  <a:srgbClr val="000000"/>
                </a:solidFill>
                <a:latin typeface="Roboto"/>
                <a:ea typeface="Roboto"/>
                <a:cs typeface="Roboto"/>
                <a:sym typeface="Roboto"/>
              </a:rPr>
              <a:t>N/A</a:t>
            </a:r>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Roboto"/>
              <a:ea typeface="Roboto"/>
              <a:cs typeface="Roboto"/>
              <a:sym typeface="Roboto"/>
            </a:endParaRPr>
          </a:p>
        </p:txBody>
      </p:sp>
      <p:pic>
        <p:nvPicPr>
          <p:cNvPr id="163" name="Google Shape;163;p23"/>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24"/>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70" name="Google Shape;170;p24"/>
          <p:cNvSpPr txBox="1"/>
          <p:nvPr/>
        </p:nvSpPr>
        <p:spPr>
          <a:xfrm>
            <a:off x="11084300" y="3867623"/>
            <a:ext cx="12662108" cy="3556500"/>
          </a:xfrm>
          <a:prstGeom prst="rect">
            <a:avLst/>
          </a:prstGeom>
          <a:noFill/>
          <a:ln>
            <a:noFill/>
          </a:ln>
        </p:spPr>
        <p:txBody>
          <a:bodyPr anchorCtr="0" anchor="t" bIns="91425" lIns="91425" spcFirstLastPara="1" rIns="91425" wrap="square" tIns="91425">
            <a:noAutofit/>
          </a:bodyPr>
          <a:lstStyle/>
          <a:p>
            <a:pPr indent="0" lvl="0" marL="102870" marR="0" rtl="0" algn="l">
              <a:lnSpc>
                <a:spcPct val="100000"/>
              </a:lnSpc>
              <a:spcBef>
                <a:spcPts val="360"/>
              </a:spcBef>
              <a:spcAft>
                <a:spcPts val="0"/>
              </a:spcAft>
              <a:buNone/>
            </a:pPr>
            <a:r>
              <a:rPr b="1" i="0" lang="en-US" sz="3200" u="none" cap="none" strike="noStrike">
                <a:solidFill>
                  <a:srgbClr val="000000"/>
                </a:solidFill>
                <a:latin typeface="Roboto"/>
                <a:ea typeface="Roboto"/>
                <a:cs typeface="Roboto"/>
                <a:sym typeface="Roboto"/>
              </a:rPr>
              <a:t>Typical profile of an outstanding committee member:</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Senior professional with responsibility of related business unit</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Has direct influence over resource allocation and establishing technical and business priorities within organization</a:t>
            </a:r>
            <a:endParaRPr/>
          </a:p>
          <a:p>
            <a:pPr indent="0" lvl="0" marL="457200" marR="0" rtl="0" algn="l">
              <a:lnSpc>
                <a:spcPct val="100000"/>
              </a:lnSpc>
              <a:spcBef>
                <a:spcPts val="450"/>
              </a:spcBef>
              <a:spcAft>
                <a:spcPts val="0"/>
              </a:spcAft>
              <a:buNone/>
            </a:pPr>
            <a:r>
              <a:t/>
            </a:r>
            <a:endParaRPr b="0" i="0" sz="3200" u="none" cap="none" strike="noStrike">
              <a:solidFill>
                <a:srgbClr val="000000"/>
              </a:solidFill>
              <a:latin typeface="Roboto"/>
              <a:ea typeface="Roboto"/>
              <a:cs typeface="Roboto"/>
              <a:sym typeface="Roboto"/>
            </a:endParaRPr>
          </a:p>
          <a:p>
            <a:pPr indent="0" lvl="0" marL="102870" marR="0" rtl="0" algn="l">
              <a:lnSpc>
                <a:spcPct val="100000"/>
              </a:lnSpc>
              <a:spcBef>
                <a:spcPts val="450"/>
              </a:spcBef>
              <a:spcAft>
                <a:spcPts val="0"/>
              </a:spcAft>
              <a:buNone/>
            </a:pPr>
            <a:r>
              <a:rPr b="1" i="0" lang="en-US" sz="3200" u="none" cap="none" strike="noStrike">
                <a:solidFill>
                  <a:srgbClr val="000000"/>
                </a:solidFill>
                <a:latin typeface="Roboto"/>
                <a:ea typeface="Roboto"/>
                <a:cs typeface="Roboto"/>
                <a:sym typeface="Roboto"/>
              </a:rPr>
              <a:t>Meeting duration and frequency: </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1 hour meeting</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Recommend meeting on a biweekly basis initially, then monthly</a:t>
            </a:r>
            <a:endParaRPr/>
          </a:p>
          <a:p>
            <a:pPr indent="0" lvl="0" marL="457200" marR="0" rtl="0" algn="l">
              <a:lnSpc>
                <a:spcPct val="100000"/>
              </a:lnSpc>
              <a:spcBef>
                <a:spcPts val="450"/>
              </a:spcBef>
              <a:spcAft>
                <a:spcPts val="0"/>
              </a:spcAft>
              <a:buNone/>
            </a:pPr>
            <a:r>
              <a:t/>
            </a:r>
            <a:endParaRPr b="0" i="0" sz="3200" u="none" cap="none" strike="noStrike">
              <a:solidFill>
                <a:srgbClr val="000000"/>
              </a:solidFill>
              <a:latin typeface="Roboto"/>
              <a:ea typeface="Roboto"/>
              <a:cs typeface="Roboto"/>
              <a:sym typeface="Roboto"/>
            </a:endParaRPr>
          </a:p>
          <a:p>
            <a:pPr indent="0" lvl="0" marL="102870" marR="0" rtl="0" algn="l">
              <a:lnSpc>
                <a:spcPct val="100000"/>
              </a:lnSpc>
              <a:spcBef>
                <a:spcPts val="450"/>
              </a:spcBef>
              <a:spcAft>
                <a:spcPts val="0"/>
              </a:spcAft>
              <a:buNone/>
            </a:pPr>
            <a:r>
              <a:rPr b="1" i="0" lang="en-US" sz="3200" u="none" cap="none" strike="noStrike">
                <a:solidFill>
                  <a:srgbClr val="000000"/>
                </a:solidFill>
                <a:latin typeface="Roboto"/>
                <a:ea typeface="Roboto"/>
                <a:cs typeface="Roboto"/>
                <a:sym typeface="Roboto"/>
              </a:rPr>
              <a:t>Typical meeting agenda:</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Reporting to/from the PMC / projects</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Establish roadmap and oversee progress</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Membership / project / other contribution recruitment</a:t>
            </a:r>
            <a:endParaRPr/>
          </a:p>
          <a:p>
            <a:pPr indent="-323850" lvl="1" marL="914400" marR="0" rtl="0" algn="l">
              <a:lnSpc>
                <a:spcPct val="100000"/>
              </a:lnSpc>
              <a:spcBef>
                <a:spcPts val="0"/>
              </a:spcBef>
              <a:spcAft>
                <a:spcPts val="0"/>
              </a:spcAft>
              <a:buClr>
                <a:srgbClr val="000000"/>
              </a:buClr>
              <a:buSzPts val="1500"/>
              <a:buFont typeface="Arial"/>
              <a:buChar char="•"/>
            </a:pPr>
            <a:r>
              <a:rPr b="0" i="0" lang="en-US" sz="3200" u="none" cap="none" strike="noStrike">
                <a:solidFill>
                  <a:srgbClr val="000000"/>
                </a:solidFill>
                <a:latin typeface="Roboto"/>
                <a:ea typeface="Roboto"/>
                <a:cs typeface="Roboto"/>
                <a:sym typeface="Roboto"/>
              </a:rPr>
              <a:t>Measure against stated objectives, notably fostering successful ecosystem</a:t>
            </a:r>
            <a:endParaRPr/>
          </a:p>
        </p:txBody>
      </p:sp>
      <p:sp>
        <p:nvSpPr>
          <p:cNvPr id="171" name="Google Shape;171;p24"/>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Tangle EE</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Steering Committee</a:t>
            </a:r>
            <a:endParaRPr/>
          </a:p>
        </p:txBody>
      </p:sp>
      <p:sp>
        <p:nvSpPr>
          <p:cNvPr id="172" name="Google Shape;172;p24"/>
          <p:cNvSpPr/>
          <p:nvPr/>
        </p:nvSpPr>
        <p:spPr>
          <a:xfrm>
            <a:off x="444622" y="9878125"/>
            <a:ext cx="8804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Eclipse Foundation</a:t>
            </a:r>
            <a:endParaRPr b="0" i="0" sz="2400" u="none" cap="none" strike="noStrike">
              <a:solidFill>
                <a:schemeClr val="dk1"/>
              </a:solidFill>
              <a:latin typeface="Arial"/>
              <a:ea typeface="Arial"/>
              <a:cs typeface="Arial"/>
              <a:sym typeface="Arial"/>
            </a:endParaRPr>
          </a:p>
        </p:txBody>
      </p:sp>
      <p:pic>
        <p:nvPicPr>
          <p:cNvPr id="173" name="Google Shape;173;p24"/>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p25"/>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80" name="Google Shape;180;p25"/>
          <p:cNvSpPr txBox="1"/>
          <p:nvPr/>
        </p:nvSpPr>
        <p:spPr>
          <a:xfrm>
            <a:off x="11385525" y="4069848"/>
            <a:ext cx="12662100" cy="3556500"/>
          </a:xfrm>
          <a:prstGeom prst="rect">
            <a:avLst/>
          </a:prstGeom>
          <a:noFill/>
          <a:ln>
            <a:noFill/>
          </a:ln>
        </p:spPr>
        <p:txBody>
          <a:bodyPr anchorCtr="0" anchor="t" bIns="91425" lIns="91425" spcFirstLastPara="1" rIns="91425" wrap="square" tIns="91425">
            <a:noAutofit/>
          </a:bodyPr>
          <a:lstStyle/>
          <a:p>
            <a:pPr indent="0" lvl="0" marL="38100" rtl="0" algn="l">
              <a:spcBef>
                <a:spcPts val="100"/>
              </a:spcBef>
              <a:spcAft>
                <a:spcPts val="0"/>
              </a:spcAft>
              <a:buClr>
                <a:schemeClr val="dk1"/>
              </a:buClr>
              <a:buFont typeface="Arial"/>
              <a:buNone/>
            </a:pPr>
            <a:r>
              <a:rPr b="1" lang="en-US" sz="3000">
                <a:solidFill>
                  <a:schemeClr val="dk1"/>
                </a:solidFill>
                <a:latin typeface="Roboto"/>
                <a:ea typeface="Roboto"/>
                <a:cs typeface="Roboto"/>
                <a:sym typeface="Roboto"/>
              </a:rPr>
              <a:t>Eclipse Foundation Working Group Election Process</a:t>
            </a:r>
            <a:endParaRPr b="1"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Font typeface="Arial"/>
              <a:buNone/>
            </a:pPr>
            <a:r>
              <a:rPr lang="en-US" sz="3000">
                <a:solidFill>
                  <a:schemeClr val="dk1"/>
                </a:solidFill>
                <a:latin typeface="Roboto"/>
                <a:ea typeface="Roboto"/>
                <a:cs typeface="Roboto"/>
                <a:sym typeface="Roboto"/>
              </a:rPr>
              <a:t>Performed by Eclipse Foundation </a:t>
            </a:r>
            <a:endParaRPr sz="3000">
              <a:solidFill>
                <a:schemeClr val="dk1"/>
              </a:solidFill>
              <a:latin typeface="Roboto"/>
              <a:ea typeface="Roboto"/>
              <a:cs typeface="Roboto"/>
              <a:sym typeface="Roboto"/>
            </a:endParaRPr>
          </a:p>
          <a:p>
            <a:pPr indent="419100" lvl="0" marL="38100" rtl="0" algn="l">
              <a:spcBef>
                <a:spcPts val="100"/>
              </a:spcBef>
              <a:spcAft>
                <a:spcPts val="0"/>
              </a:spcAft>
              <a:buClr>
                <a:schemeClr val="dk1"/>
              </a:buClr>
              <a:buFont typeface="Arial"/>
              <a:buNone/>
            </a:pPr>
            <a:r>
              <a:rPr lang="en-US" sz="3000">
                <a:solidFill>
                  <a:schemeClr val="dk1"/>
                </a:solidFill>
                <a:latin typeface="Roboto"/>
                <a:ea typeface="Roboto"/>
                <a:cs typeface="Roboto"/>
                <a:sym typeface="Roboto"/>
              </a:rPr>
              <a:t>Working Group Mailing List Announcements</a:t>
            </a:r>
            <a:endParaRPr sz="3000">
              <a:solidFill>
                <a:schemeClr val="dk1"/>
              </a:solidFill>
              <a:latin typeface="Roboto"/>
              <a:ea typeface="Roboto"/>
              <a:cs typeface="Roboto"/>
              <a:sym typeface="Roboto"/>
            </a:endParaRPr>
          </a:p>
          <a:p>
            <a:pPr indent="419100" lvl="0" marL="38100" rtl="0" algn="l">
              <a:spcBef>
                <a:spcPts val="100"/>
              </a:spcBef>
              <a:spcAft>
                <a:spcPts val="0"/>
              </a:spcAft>
              <a:buClr>
                <a:schemeClr val="dk1"/>
              </a:buClr>
              <a:buFont typeface="Arial"/>
              <a:buNone/>
            </a:pPr>
            <a:r>
              <a:t/>
            </a:r>
            <a:endParaRPr sz="3000">
              <a:solidFill>
                <a:schemeClr val="dk1"/>
              </a:solidFill>
              <a:latin typeface="Roboto"/>
              <a:ea typeface="Roboto"/>
              <a:cs typeface="Roboto"/>
              <a:sym typeface="Roboto"/>
            </a:endParaRPr>
          </a:p>
          <a:p>
            <a:pPr indent="0" lvl="0" marL="38100" rtl="0" algn="l">
              <a:spcBef>
                <a:spcPts val="100"/>
              </a:spcBef>
              <a:spcAft>
                <a:spcPts val="0"/>
              </a:spcAft>
              <a:buClr>
                <a:schemeClr val="dk1"/>
              </a:buClr>
              <a:buFont typeface="Arial"/>
              <a:buNone/>
            </a:pPr>
            <a:r>
              <a:rPr b="1" lang="en-US" sz="3000">
                <a:solidFill>
                  <a:schemeClr val="dk1"/>
                </a:solidFill>
                <a:latin typeface="Roboto"/>
                <a:ea typeface="Roboto"/>
                <a:cs typeface="Roboto"/>
                <a:sym typeface="Roboto"/>
              </a:rPr>
              <a:t>	</a:t>
            </a:r>
            <a:endParaRPr b="1" sz="30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b="1" lang="en-US" sz="3000">
                <a:solidFill>
                  <a:schemeClr val="dk1"/>
                </a:solidFill>
                <a:latin typeface="Roboto"/>
                <a:ea typeface="Roboto"/>
                <a:cs typeface="Roboto"/>
                <a:sym typeface="Roboto"/>
              </a:rPr>
              <a:t>Election Announcement</a:t>
            </a:r>
            <a:endParaRPr b="1"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Based on Working Group Charter (Committee(s)/Seat(s))</a:t>
            </a:r>
            <a:endParaRPr sz="3000">
              <a:solidFill>
                <a:schemeClr val="dk1"/>
              </a:solidFill>
              <a:latin typeface="Roboto"/>
              <a:ea typeface="Roboto"/>
              <a:cs typeface="Roboto"/>
              <a:sym typeface="Roboto"/>
            </a:endParaRPr>
          </a:p>
          <a:p>
            <a:pPr indent="419100" lvl="0" marL="38100" rtl="0" algn="l">
              <a:spcBef>
                <a:spcPts val="100"/>
              </a:spcBef>
              <a:spcAft>
                <a:spcPts val="0"/>
              </a:spcAft>
              <a:buClr>
                <a:schemeClr val="dk1"/>
              </a:buClr>
              <a:buFont typeface="Arial"/>
              <a:buNone/>
            </a:pPr>
            <a:r>
              <a:rPr lang="en-US" sz="3000">
                <a:solidFill>
                  <a:schemeClr val="dk1"/>
                </a:solidFill>
                <a:latin typeface="Roboto"/>
                <a:ea typeface="Roboto"/>
                <a:cs typeface="Roboto"/>
                <a:sym typeface="Roboto"/>
              </a:rPr>
              <a:t>Tangle EE Charter (2 Participant Seats)  </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Micmics process used by Eclipse Foundation (Bylaws)</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Single Transferable Vote Method  </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Schedule (10 days phases)</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	</a:t>
            </a:r>
            <a:endParaRPr b="1" sz="30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b="1" lang="en-US" sz="3000">
                <a:solidFill>
                  <a:schemeClr val="dk1"/>
                </a:solidFill>
                <a:latin typeface="Roboto"/>
                <a:ea typeface="Roboto"/>
                <a:cs typeface="Roboto"/>
                <a:sym typeface="Roboto"/>
              </a:rPr>
              <a:t>Nomination Phase</a:t>
            </a:r>
            <a:endParaRPr b="1"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Member nominations/self nominations </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u="sng">
                <a:solidFill>
                  <a:schemeClr val="accent5"/>
                </a:solidFill>
                <a:latin typeface="Roboto"/>
                <a:ea typeface="Roboto"/>
                <a:cs typeface="Roboto"/>
                <a:sym typeface="Roboto"/>
                <a:hlinkClick r:id="rId4"/>
              </a:rPr>
              <a:t>elections@eclipse.org</a:t>
            </a:r>
            <a:endParaRPr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rPr lang="en-US" sz="3000">
                <a:solidFill>
                  <a:schemeClr val="dk1"/>
                </a:solidFill>
                <a:latin typeface="Roboto"/>
                <a:ea typeface="Roboto"/>
                <a:cs typeface="Roboto"/>
                <a:sym typeface="Roboto"/>
              </a:rPr>
              <a:t>Acceptance (Bios/Photos)</a:t>
            </a:r>
            <a:endParaRPr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b="1" lang="en-US" sz="3000">
                <a:solidFill>
                  <a:schemeClr val="dk1"/>
                </a:solidFill>
                <a:latin typeface="Roboto"/>
                <a:ea typeface="Roboto"/>
                <a:cs typeface="Roboto"/>
                <a:sym typeface="Roboto"/>
              </a:rPr>
              <a:t>Notice of Standing Candidates</a:t>
            </a:r>
            <a:endParaRPr b="1"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rPr lang="en-US" sz="3000">
                <a:solidFill>
                  <a:schemeClr val="dk1"/>
                </a:solidFill>
                <a:latin typeface="Roboto"/>
                <a:ea typeface="Roboto"/>
                <a:cs typeface="Roboto"/>
                <a:sym typeface="Roboto"/>
              </a:rPr>
              <a:t>Overview of Candidates</a:t>
            </a:r>
            <a:endParaRPr sz="3000">
              <a:solidFill>
                <a:schemeClr val="dk1"/>
              </a:solidFill>
              <a:latin typeface="Roboto"/>
              <a:ea typeface="Roboto"/>
              <a:cs typeface="Roboto"/>
              <a:sym typeface="Roboto"/>
            </a:endParaRPr>
          </a:p>
          <a:p>
            <a:pPr indent="457200" lvl="0" marL="0" rtl="0" algn="l">
              <a:spcBef>
                <a:spcPts val="100"/>
              </a:spcBef>
              <a:spcAft>
                <a:spcPts val="0"/>
              </a:spcAft>
              <a:buClr>
                <a:schemeClr val="dk1"/>
              </a:buClr>
              <a:buSzPts val="1100"/>
              <a:buFont typeface="Arial"/>
              <a:buNone/>
            </a:pPr>
            <a:r>
              <a:rPr lang="en-US" sz="3000">
                <a:solidFill>
                  <a:schemeClr val="dk1"/>
                </a:solidFill>
                <a:latin typeface="Roboto"/>
                <a:ea typeface="Roboto"/>
                <a:cs typeface="Roboto"/>
                <a:sym typeface="Roboto"/>
              </a:rPr>
              <a:t>Eligibility to Vote </a:t>
            </a:r>
            <a:endParaRPr sz="3000">
              <a:solidFill>
                <a:schemeClr val="dk1"/>
              </a:solidFill>
              <a:latin typeface="Roboto"/>
              <a:ea typeface="Roboto"/>
              <a:cs typeface="Roboto"/>
              <a:sym typeface="Roboto"/>
            </a:endParaRPr>
          </a:p>
        </p:txBody>
      </p:sp>
      <p:sp>
        <p:nvSpPr>
          <p:cNvPr id="181" name="Google Shape;181;p25"/>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Tangle EE</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Steering Committee</a:t>
            </a:r>
            <a:endParaRPr/>
          </a:p>
        </p:txBody>
      </p:sp>
      <p:sp>
        <p:nvSpPr>
          <p:cNvPr id="182" name="Google Shape;182;p25"/>
          <p:cNvSpPr/>
          <p:nvPr/>
        </p:nvSpPr>
        <p:spPr>
          <a:xfrm>
            <a:off x="444623" y="9878125"/>
            <a:ext cx="8750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400" u="none" cap="none" strike="noStrike">
                <a:solidFill>
                  <a:schemeClr val="dk1"/>
                </a:solidFill>
                <a:latin typeface="Roboto"/>
                <a:ea typeface="Roboto"/>
                <a:cs typeface="Roboto"/>
                <a:sym typeface="Roboto"/>
              </a:rPr>
              <a:t>by Sharon Corbett</a:t>
            </a:r>
            <a:br>
              <a:rPr i="1"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Manager, Intellectual Property</a:t>
            </a:r>
            <a:r>
              <a:rPr b="1" i="1" lang="en-US" sz="2400">
                <a:solidFill>
                  <a:schemeClr val="dk1"/>
                </a:solidFill>
                <a:latin typeface="Roboto"/>
                <a:ea typeface="Roboto"/>
                <a:cs typeface="Roboto"/>
                <a:sym typeface="Roboto"/>
              </a:rPr>
              <a:t> - </a:t>
            </a:r>
            <a:r>
              <a:rPr i="1" lang="en-US" sz="2400" u="none" cap="none" strike="noStrike">
                <a:solidFill>
                  <a:schemeClr val="dk1"/>
                </a:solidFill>
                <a:latin typeface="Roboto"/>
                <a:ea typeface="Roboto"/>
                <a:cs typeface="Roboto"/>
                <a:sym typeface="Roboto"/>
              </a:rPr>
              <a:t>Eclipse Foundation</a:t>
            </a:r>
            <a:endParaRPr i="1" sz="2400" u="none" cap="none" strike="noStrike">
              <a:solidFill>
                <a:schemeClr val="dk1"/>
              </a:solidFill>
              <a:latin typeface="Roboto"/>
              <a:ea typeface="Roboto"/>
              <a:cs typeface="Roboto"/>
              <a:sym typeface="Roboto"/>
            </a:endParaRPr>
          </a:p>
        </p:txBody>
      </p:sp>
      <p:pic>
        <p:nvPicPr>
          <p:cNvPr id="183" name="Google Shape;183;p25"/>
          <p:cNvPicPr preferRelativeResize="0"/>
          <p:nvPr/>
        </p:nvPicPr>
        <p:blipFill rotWithShape="1">
          <a:blip r:embed="rId5">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6"/>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26"/>
          <p:cNvPicPr preferRelativeResize="0"/>
          <p:nvPr/>
        </p:nvPicPr>
        <p:blipFill rotWithShape="1">
          <a:blip r:embed="rId3">
            <a:alphaModFix/>
          </a:blip>
          <a:srcRect b="0" l="0" r="18066" t="33563"/>
          <a:stretch/>
        </p:blipFill>
        <p:spPr>
          <a:xfrm flipH="1">
            <a:off x="0" y="13253"/>
            <a:ext cx="14263575" cy="7613099"/>
          </a:xfrm>
          <a:prstGeom prst="rect">
            <a:avLst/>
          </a:prstGeom>
          <a:noFill/>
          <a:ln>
            <a:noFill/>
          </a:ln>
        </p:spPr>
      </p:pic>
      <p:sp>
        <p:nvSpPr>
          <p:cNvPr id="190" name="Google Shape;190;p26"/>
          <p:cNvSpPr txBox="1"/>
          <p:nvPr/>
        </p:nvSpPr>
        <p:spPr>
          <a:xfrm>
            <a:off x="11715550" y="2775498"/>
            <a:ext cx="12662100" cy="3556500"/>
          </a:xfrm>
          <a:prstGeom prst="rect">
            <a:avLst/>
          </a:prstGeom>
          <a:noFill/>
          <a:ln>
            <a:noFill/>
          </a:ln>
        </p:spPr>
        <p:txBody>
          <a:bodyPr anchorCtr="0" anchor="t" bIns="91425" lIns="91425" spcFirstLastPara="1" rIns="91425" wrap="square" tIns="91425">
            <a:noAutofit/>
          </a:bodyPr>
          <a:lstStyle/>
          <a:p>
            <a:pPr indent="457200" lvl="0" marL="0" rtl="0" algn="l">
              <a:spcBef>
                <a:spcPts val="100"/>
              </a:spcBef>
              <a:spcAft>
                <a:spcPts val="0"/>
              </a:spcAft>
              <a:buSzPts val="1100"/>
              <a:buNone/>
            </a:pPr>
            <a:r>
              <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t/>
            </a:r>
            <a:endParaRPr b="1" sz="3000">
              <a:solidFill>
                <a:schemeClr val="dk1"/>
              </a:solidFill>
              <a:latin typeface="Roboto"/>
              <a:ea typeface="Roboto"/>
              <a:cs typeface="Roboto"/>
              <a:sym typeface="Roboto"/>
            </a:endParaRPr>
          </a:p>
          <a:p>
            <a:pPr indent="0" lvl="0" marL="0" rtl="0" algn="l">
              <a:spcBef>
                <a:spcPts val="100"/>
              </a:spcBef>
              <a:spcAft>
                <a:spcPts val="0"/>
              </a:spcAft>
              <a:buSzPts val="1100"/>
              <a:buNone/>
            </a:pPr>
            <a:r>
              <a:rPr b="1" lang="en-US" sz="3000">
                <a:solidFill>
                  <a:schemeClr val="dk1"/>
                </a:solidFill>
                <a:latin typeface="Roboto"/>
                <a:ea typeface="Roboto"/>
                <a:cs typeface="Roboto"/>
                <a:sym typeface="Roboto"/>
              </a:rPr>
              <a:t>Ballot Distribution </a:t>
            </a:r>
            <a:endParaRPr b="1"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rPr lang="en-US" sz="3000">
                <a:solidFill>
                  <a:schemeClr val="dk1"/>
                </a:solidFill>
                <a:latin typeface="Roboto"/>
                <a:ea typeface="Roboto"/>
                <a:cs typeface="Roboto"/>
                <a:sym typeface="Roboto"/>
              </a:rPr>
              <a:t>Voting System Distribution OR</a:t>
            </a:r>
            <a:endParaRPr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rPr lang="en-US" sz="3000">
                <a:solidFill>
                  <a:schemeClr val="dk1"/>
                </a:solidFill>
                <a:latin typeface="Roboto"/>
                <a:ea typeface="Roboto"/>
                <a:cs typeface="Roboto"/>
                <a:sym typeface="Roboto"/>
              </a:rPr>
              <a:t>Working Group Manager</a:t>
            </a:r>
            <a:endParaRPr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b="1" lang="en-US" sz="3000">
                <a:solidFill>
                  <a:schemeClr val="dk1"/>
                </a:solidFill>
                <a:latin typeface="Roboto"/>
                <a:ea typeface="Roboto"/>
                <a:cs typeface="Roboto"/>
                <a:sym typeface="Roboto"/>
              </a:rPr>
              <a:t>Ballot Count</a:t>
            </a:r>
            <a:endParaRPr b="1" sz="3000">
              <a:solidFill>
                <a:schemeClr val="dk1"/>
              </a:solidFill>
              <a:latin typeface="Roboto"/>
              <a:ea typeface="Roboto"/>
              <a:cs typeface="Roboto"/>
              <a:sym typeface="Roboto"/>
            </a:endParaRPr>
          </a:p>
          <a:p>
            <a:pPr indent="0" lvl="0" marL="0" rtl="0" algn="l">
              <a:spcBef>
                <a:spcPts val="100"/>
              </a:spcBef>
              <a:spcAft>
                <a:spcPts val="0"/>
              </a:spcAft>
              <a:buSzPts val="1100"/>
              <a:buNone/>
            </a:pPr>
            <a:r>
              <a:rPr b="1" lang="en-US" sz="3000">
                <a:solidFill>
                  <a:schemeClr val="dk1"/>
                </a:solidFill>
                <a:latin typeface="Roboto"/>
                <a:ea typeface="Roboto"/>
                <a:cs typeface="Roboto"/>
                <a:sym typeface="Roboto"/>
              </a:rPr>
              <a:t>	</a:t>
            </a:r>
            <a:r>
              <a:rPr lang="en-US" sz="3000">
                <a:solidFill>
                  <a:schemeClr val="dk1"/>
                </a:solidFill>
                <a:latin typeface="Roboto"/>
                <a:ea typeface="Roboto"/>
                <a:cs typeface="Roboto"/>
                <a:sym typeface="Roboto"/>
              </a:rPr>
              <a:t>Single Transferable Vote Method</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b="1" lang="en-US" sz="3000">
                <a:solidFill>
                  <a:schemeClr val="dk1"/>
                </a:solidFill>
                <a:latin typeface="Roboto"/>
                <a:ea typeface="Roboto"/>
                <a:cs typeface="Roboto"/>
                <a:sym typeface="Roboto"/>
              </a:rPr>
              <a:t>Election Results</a:t>
            </a:r>
            <a:endParaRPr b="1"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Announce Elected Representatives</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Infrastructure Adjustments</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Join Standing Committee(s)</a:t>
            </a:r>
            <a:br>
              <a:rPr lang="en-US" sz="3000">
                <a:solidFill>
                  <a:schemeClr val="dk1"/>
                </a:solidFill>
                <a:latin typeface="Roboto"/>
                <a:ea typeface="Roboto"/>
                <a:cs typeface="Roboto"/>
                <a:sym typeface="Roboto"/>
              </a:rPr>
            </a:br>
            <a:br>
              <a:rPr lang="en-US" sz="3000">
                <a:solidFill>
                  <a:schemeClr val="dk1"/>
                </a:solidFill>
                <a:latin typeface="Roboto"/>
                <a:ea typeface="Roboto"/>
                <a:cs typeface="Roboto"/>
                <a:sym typeface="Roboto"/>
              </a:rPr>
            </a:br>
            <a:r>
              <a:rPr b="1" lang="en-US" sz="3000">
                <a:solidFill>
                  <a:schemeClr val="dk1"/>
                </a:solidFill>
                <a:latin typeface="Roboto"/>
                <a:ea typeface="Roboto"/>
                <a:cs typeface="Roboto"/>
                <a:sym typeface="Roboto"/>
              </a:rPr>
              <a:t>Tangle EE Election Schedule</a:t>
            </a:r>
            <a:endParaRPr b="1"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Steering Committee - 2 Participant Seats</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Nomination Period: March 19 - 27, 2020</a:t>
            </a:r>
            <a:endParaRPr sz="3000">
              <a:solidFill>
                <a:schemeClr val="dk1"/>
              </a:solidFill>
              <a:latin typeface="Roboto"/>
              <a:ea typeface="Roboto"/>
              <a:cs typeface="Roboto"/>
              <a:sym typeface="Roboto"/>
            </a:endParaRPr>
          </a:p>
          <a:p>
            <a:pPr indent="0" lvl="0" marL="0" rtl="0" algn="l">
              <a:spcBef>
                <a:spcPts val="100"/>
              </a:spcBef>
              <a:spcAft>
                <a:spcPts val="0"/>
              </a:spcAft>
              <a:buSzPts val="1100"/>
              <a:buNone/>
            </a:pPr>
            <a:r>
              <a:rPr lang="en-US" sz="3000">
                <a:solidFill>
                  <a:schemeClr val="dk1"/>
                </a:solidFill>
                <a:latin typeface="Roboto"/>
                <a:ea typeface="Roboto"/>
                <a:cs typeface="Roboto"/>
                <a:sym typeface="Roboto"/>
              </a:rPr>
              <a:t>	Election Period: March 31 - April 10, 2020</a:t>
            </a:r>
            <a:br>
              <a:rPr lang="en-US" sz="3200">
                <a:solidFill>
                  <a:schemeClr val="dk1"/>
                </a:solidFill>
                <a:latin typeface="Roboto"/>
                <a:ea typeface="Roboto"/>
                <a:cs typeface="Roboto"/>
                <a:sym typeface="Roboto"/>
              </a:rPr>
            </a:br>
            <a:r>
              <a:rPr lang="en-US" sz="3200">
                <a:solidFill>
                  <a:schemeClr val="dk1"/>
                </a:solidFill>
                <a:latin typeface="Roboto"/>
                <a:ea typeface="Roboto"/>
                <a:cs typeface="Roboto"/>
                <a:sym typeface="Roboto"/>
              </a:rPr>
              <a:t>	</a:t>
            </a:r>
            <a:r>
              <a:rPr lang="en-US" sz="3000">
                <a:solidFill>
                  <a:schemeClr val="dk1"/>
                </a:solidFill>
                <a:latin typeface="Roboto"/>
                <a:ea typeface="Roboto"/>
                <a:cs typeface="Roboto"/>
                <a:sym typeface="Roboto"/>
              </a:rPr>
              <a:t>Announce Elected Representatives:  April 15, 2020</a:t>
            </a:r>
            <a:endParaRPr sz="3000">
              <a:solidFill>
                <a:schemeClr val="dk1"/>
              </a:solidFill>
              <a:latin typeface="Roboto"/>
              <a:ea typeface="Roboto"/>
              <a:cs typeface="Roboto"/>
              <a:sym typeface="Roboto"/>
            </a:endParaRPr>
          </a:p>
          <a:p>
            <a:pPr indent="457200" lvl="0" marL="0" rtl="0" algn="l">
              <a:spcBef>
                <a:spcPts val="100"/>
              </a:spcBef>
              <a:spcAft>
                <a:spcPts val="0"/>
              </a:spcAft>
              <a:buSzPts val="1100"/>
              <a:buNone/>
            </a:pPr>
            <a:r>
              <a:t/>
            </a:r>
            <a:endParaRPr sz="3200">
              <a:latin typeface="Roboto"/>
              <a:ea typeface="Roboto"/>
              <a:cs typeface="Roboto"/>
              <a:sym typeface="Roboto"/>
            </a:endParaRPr>
          </a:p>
        </p:txBody>
      </p:sp>
      <p:sp>
        <p:nvSpPr>
          <p:cNvPr id="191" name="Google Shape;191;p26"/>
          <p:cNvSpPr txBox="1"/>
          <p:nvPr/>
        </p:nvSpPr>
        <p:spPr>
          <a:xfrm>
            <a:off x="301428" y="0"/>
            <a:ext cx="11084100" cy="7221900"/>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Tangle EE</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Steering Committee</a:t>
            </a:r>
            <a:endParaRPr/>
          </a:p>
        </p:txBody>
      </p:sp>
      <p:sp>
        <p:nvSpPr>
          <p:cNvPr id="192" name="Google Shape;192;p26"/>
          <p:cNvSpPr/>
          <p:nvPr/>
        </p:nvSpPr>
        <p:spPr>
          <a:xfrm>
            <a:off x="444622" y="9878125"/>
            <a:ext cx="93735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chemeClr val="dk1"/>
                </a:solidFill>
                <a:latin typeface="Roboto"/>
                <a:ea typeface="Roboto"/>
                <a:cs typeface="Roboto"/>
                <a:sym typeface="Roboto"/>
              </a:rPr>
              <a:t>by Sharon Corbett</a:t>
            </a:r>
            <a:br>
              <a:rPr i="1"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Manager, Intellectual Property</a:t>
            </a:r>
            <a:r>
              <a:rPr b="1" i="1" lang="en-US" sz="2400">
                <a:solidFill>
                  <a:schemeClr val="dk1"/>
                </a:solidFill>
                <a:latin typeface="Roboto"/>
                <a:ea typeface="Roboto"/>
                <a:cs typeface="Roboto"/>
                <a:sym typeface="Roboto"/>
              </a:rPr>
              <a:t> - </a:t>
            </a:r>
            <a:r>
              <a:rPr i="1" lang="en-US" sz="2400">
                <a:solidFill>
                  <a:schemeClr val="dk1"/>
                </a:solidFill>
                <a:latin typeface="Roboto"/>
                <a:ea typeface="Roboto"/>
                <a:cs typeface="Roboto"/>
                <a:sym typeface="Roboto"/>
              </a:rPr>
              <a:t>Eclipse Foundation</a:t>
            </a:r>
            <a:endParaRPr sz="2400">
              <a:solidFill>
                <a:schemeClr val="dk1"/>
              </a:solidFill>
              <a:latin typeface="Roboto"/>
              <a:ea typeface="Roboto"/>
              <a:cs typeface="Roboto"/>
              <a:sym typeface="Roboto"/>
            </a:endParaRPr>
          </a:p>
        </p:txBody>
      </p:sp>
      <p:pic>
        <p:nvPicPr>
          <p:cNvPr id="193" name="Google Shape;193;p26"/>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7"/>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p27"/>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200" name="Google Shape;200;p27"/>
          <p:cNvSpPr txBox="1"/>
          <p:nvPr/>
        </p:nvSpPr>
        <p:spPr>
          <a:xfrm>
            <a:off x="11329262" y="3535548"/>
            <a:ext cx="12917277" cy="35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18 March - Tangle EE kick-off</a:t>
            </a:r>
            <a:br>
              <a:rPr b="1" i="0" lang="en-US" sz="2400" u="none" cap="none" strike="noStrike">
                <a:solidFill>
                  <a:srgbClr val="000000"/>
                </a:solidFill>
                <a:latin typeface="Roboto"/>
                <a:ea typeface="Roboto"/>
                <a:cs typeface="Roboto"/>
                <a:sym typeface="Roboto"/>
              </a:rPr>
            </a:br>
            <a:r>
              <a:rPr b="0" i="0" lang="en-US" sz="2400" u="none" cap="none" strike="noStrike">
                <a:solidFill>
                  <a:srgbClr val="000000"/>
                </a:solidFill>
                <a:latin typeface="Roboto"/>
                <a:ea typeface="Roboto"/>
                <a:cs typeface="Roboto"/>
                <a:sym typeface="Roboto"/>
              </a:rPr>
              <a:t>Purpose: General Welcome &amp; introduction to Tangle EE incl. Steering Committee Vote Process</a:t>
            </a:r>
            <a:br>
              <a:rPr b="0" i="0" lang="en-US" sz="2400" u="none" cap="none" strike="noStrike">
                <a:solidFill>
                  <a:srgbClr val="000000"/>
                </a:solidFill>
                <a:latin typeface="Roboto"/>
                <a:ea typeface="Roboto"/>
                <a:cs typeface="Roboto"/>
                <a:sym typeface="Roboto"/>
              </a:rPr>
            </a:b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01 April - Project Meeting Decentralized Identities &amp; Decentralized Marketplaces</a:t>
            </a:r>
            <a:br>
              <a:rPr b="1" i="0" lang="en-US" sz="2400" u="none" cap="none" strike="noStrike">
                <a:solidFill>
                  <a:srgbClr val="000000"/>
                </a:solidFill>
                <a:latin typeface="Roboto"/>
                <a:ea typeface="Roboto"/>
                <a:cs typeface="Roboto"/>
                <a:sym typeface="Roboto"/>
              </a:rPr>
            </a:br>
            <a:r>
              <a:rPr b="0" i="0" lang="en-US" sz="2400" u="sng" cap="none" strike="noStrike">
                <a:solidFill>
                  <a:srgbClr val="000000"/>
                </a:solidFill>
                <a:latin typeface="Roboto"/>
                <a:ea typeface="Roboto"/>
                <a:cs typeface="Roboto"/>
                <a:sym typeface="Roboto"/>
              </a:rPr>
              <a:t>Proposed time: 16:00 – 17:00 Hours CET</a:t>
            </a:r>
            <a:endParaRPr b="0" i="0" sz="24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Purpose: Project Members deta</a:t>
            </a:r>
            <a:r>
              <a:rPr lang="en-US" sz="2400">
                <a:latin typeface="Roboto"/>
                <a:ea typeface="Roboto"/>
                <a:cs typeface="Roboto"/>
                <a:sym typeface="Roboto"/>
              </a:rPr>
              <a:t>iled </a:t>
            </a:r>
            <a:r>
              <a:rPr b="0" i="0" lang="en-US" sz="2400" u="none" cap="none" strike="noStrike">
                <a:solidFill>
                  <a:srgbClr val="000000"/>
                </a:solidFill>
                <a:latin typeface="Roboto"/>
                <a:ea typeface="Roboto"/>
                <a:cs typeface="Roboto"/>
                <a:sym typeface="Roboto"/>
              </a:rPr>
              <a:t>introduction</a:t>
            </a:r>
            <a:r>
              <a:rPr lang="en-US" sz="2400">
                <a:latin typeface="Roboto"/>
                <a:ea typeface="Roboto"/>
                <a:cs typeface="Roboto"/>
                <a:sym typeface="Roboto"/>
              </a:rPr>
              <a:t> &amp; Projects kick-off</a:t>
            </a:r>
            <a:br>
              <a:rPr b="0" i="0" lang="en-US" sz="2400" u="none" cap="none" strike="noStrike">
                <a:solidFill>
                  <a:srgbClr val="000000"/>
                </a:solidFill>
                <a:latin typeface="Roboto"/>
                <a:ea typeface="Roboto"/>
                <a:cs typeface="Roboto"/>
                <a:sym typeface="Roboto"/>
              </a:rPr>
            </a:b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15 April – Eclipse </a:t>
            </a:r>
            <a:r>
              <a:rPr b="1" lang="en-US" sz="2400">
                <a:latin typeface="Roboto"/>
                <a:ea typeface="Roboto"/>
                <a:cs typeface="Roboto"/>
                <a:sym typeface="Roboto"/>
              </a:rPr>
              <a:t>Unified </a:t>
            </a:r>
            <a:r>
              <a:rPr b="1" i="0" lang="en-US" sz="2400" u="none" cap="none" strike="noStrike">
                <a:solidFill>
                  <a:srgbClr val="000000"/>
                </a:solidFill>
                <a:latin typeface="Roboto"/>
                <a:ea typeface="Roboto"/>
                <a:cs typeface="Roboto"/>
                <a:sym typeface="Roboto"/>
              </a:rPr>
              <a:t>Identity Project Webinar</a:t>
            </a:r>
            <a:br>
              <a:rPr b="1" i="0" lang="en-US" sz="2400" u="none" cap="none" strike="noStrike">
                <a:solidFill>
                  <a:srgbClr val="000000"/>
                </a:solidFill>
                <a:latin typeface="Roboto"/>
                <a:ea typeface="Roboto"/>
                <a:cs typeface="Roboto"/>
                <a:sym typeface="Roboto"/>
              </a:rPr>
            </a:br>
            <a:r>
              <a:rPr b="0" i="0" lang="en-US" sz="2400" u="sng" cap="none" strike="noStrike">
                <a:solidFill>
                  <a:srgbClr val="000000"/>
                </a:solidFill>
                <a:latin typeface="Roboto"/>
                <a:ea typeface="Roboto"/>
                <a:cs typeface="Roboto"/>
                <a:sym typeface="Roboto"/>
              </a:rPr>
              <a:t>Proposed time: 16:00 – 16:45 Hours CET</a:t>
            </a:r>
            <a:endParaRPr b="0" i="0" sz="24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Purpose: IOTA Foundation to share insights, current work and activities with members</a:t>
            </a:r>
            <a:br>
              <a:rPr b="0" i="0" lang="en-US" sz="2400" u="none" cap="none" strike="noStrike">
                <a:solidFill>
                  <a:srgbClr val="000000"/>
                </a:solidFill>
                <a:latin typeface="Roboto"/>
                <a:ea typeface="Roboto"/>
                <a:cs typeface="Roboto"/>
                <a:sym typeface="Roboto"/>
              </a:rPr>
            </a:br>
            <a:br>
              <a:rPr b="0" i="0" lang="en-US" sz="2400" u="none" cap="none" strike="noStrike">
                <a:solidFill>
                  <a:srgbClr val="000000"/>
                </a:solidFill>
                <a:latin typeface="Roboto"/>
                <a:ea typeface="Roboto"/>
                <a:cs typeface="Roboto"/>
                <a:sym typeface="Roboto"/>
              </a:rPr>
            </a:br>
            <a:r>
              <a:rPr b="1" i="0" lang="en-US" sz="2400" u="none" cap="none" strike="noStrike">
                <a:solidFill>
                  <a:srgbClr val="000000"/>
                </a:solidFill>
                <a:latin typeface="Roboto"/>
                <a:ea typeface="Roboto"/>
                <a:cs typeface="Roboto"/>
                <a:sym typeface="Roboto"/>
              </a:rPr>
              <a:t>16 April – Eclipse Decentralized Marketplaces Project Webinar</a:t>
            </a:r>
            <a:br>
              <a:rPr b="1" i="0" lang="en-US" sz="2400" u="none" cap="none" strike="noStrike">
                <a:solidFill>
                  <a:srgbClr val="000000"/>
                </a:solidFill>
                <a:latin typeface="Roboto"/>
                <a:ea typeface="Roboto"/>
                <a:cs typeface="Roboto"/>
                <a:sym typeface="Roboto"/>
              </a:rPr>
            </a:br>
            <a:r>
              <a:rPr b="0" i="0" lang="en-US" sz="2400" u="sng" cap="none" strike="noStrike">
                <a:solidFill>
                  <a:srgbClr val="000000"/>
                </a:solidFill>
                <a:latin typeface="Roboto"/>
                <a:ea typeface="Roboto"/>
                <a:cs typeface="Roboto"/>
                <a:sym typeface="Roboto"/>
              </a:rPr>
              <a:t>Proposed time: 16:00 – 16:45 Hours CET</a:t>
            </a:r>
            <a:endParaRPr b="0" i="0" sz="24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Purpose: IOTA Foundation to share insights, current work and activities with members</a:t>
            </a:r>
            <a:br>
              <a:rPr b="0" i="0" lang="en-US" sz="2400" u="none" cap="none" strike="noStrike">
                <a:solidFill>
                  <a:srgbClr val="000000"/>
                </a:solidFill>
                <a:latin typeface="Roboto"/>
                <a:ea typeface="Roboto"/>
                <a:cs typeface="Roboto"/>
                <a:sym typeface="Roboto"/>
              </a:rPr>
            </a:br>
            <a:br>
              <a:rPr b="0" i="0" lang="en-US" sz="2400" u="none" cap="none" strike="noStrike">
                <a:solidFill>
                  <a:srgbClr val="000000"/>
                </a:solidFill>
                <a:latin typeface="Roboto"/>
                <a:ea typeface="Roboto"/>
                <a:cs typeface="Roboto"/>
                <a:sym typeface="Roboto"/>
              </a:rPr>
            </a:br>
            <a:r>
              <a:rPr b="1" lang="en-US" sz="2400">
                <a:solidFill>
                  <a:schemeClr val="dk1"/>
                </a:solidFill>
                <a:latin typeface="Roboto"/>
                <a:ea typeface="Roboto"/>
                <a:cs typeface="Roboto"/>
                <a:sym typeface="Roboto"/>
              </a:rPr>
              <a:t>23</a:t>
            </a:r>
            <a:r>
              <a:rPr b="1" lang="en-US" sz="2400">
                <a:solidFill>
                  <a:schemeClr val="dk1"/>
                </a:solidFill>
                <a:latin typeface="Roboto"/>
                <a:ea typeface="Roboto"/>
                <a:cs typeface="Roboto"/>
                <a:sym typeface="Roboto"/>
              </a:rPr>
              <a:t> April - Tangle EE Steering Committee call</a:t>
            </a:r>
            <a:br>
              <a:rPr b="1" lang="en-US" sz="2400">
                <a:solidFill>
                  <a:schemeClr val="dk1"/>
                </a:solidFill>
                <a:latin typeface="Roboto"/>
                <a:ea typeface="Roboto"/>
                <a:cs typeface="Roboto"/>
                <a:sym typeface="Roboto"/>
              </a:rPr>
            </a:br>
            <a:r>
              <a:rPr lang="en-US" sz="2400" u="sng">
                <a:solidFill>
                  <a:schemeClr val="dk1"/>
                </a:solidFill>
                <a:latin typeface="Roboto"/>
                <a:ea typeface="Roboto"/>
                <a:cs typeface="Roboto"/>
                <a:sym typeface="Roboto"/>
              </a:rPr>
              <a:t>Proposed time: 16:00 – 17:00 Hours CET</a:t>
            </a:r>
            <a:endParaRPr sz="2400" u="sng">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US" sz="2400">
                <a:solidFill>
                  <a:schemeClr val="dk1"/>
                </a:solidFill>
                <a:latin typeface="Roboto"/>
                <a:ea typeface="Roboto"/>
                <a:cs typeface="Roboto"/>
                <a:sym typeface="Roboto"/>
              </a:rPr>
              <a:t>Purpose: Elected steering committee members operationalize the working group</a:t>
            </a:r>
            <a:br>
              <a:rPr b="0" i="0" lang="en-US" sz="2400" u="none" cap="none" strike="noStrike">
                <a:solidFill>
                  <a:srgbClr val="000000"/>
                </a:solidFill>
                <a:latin typeface="Roboto"/>
                <a:ea typeface="Roboto"/>
                <a:cs typeface="Roboto"/>
                <a:sym typeface="Roboto"/>
              </a:rPr>
            </a:br>
            <a:br>
              <a:rPr b="0" i="0" lang="en-US" sz="2400" u="none" cap="none" strike="noStrike">
                <a:solidFill>
                  <a:srgbClr val="000000"/>
                </a:solidFill>
                <a:latin typeface="Roboto"/>
                <a:ea typeface="Roboto"/>
                <a:cs typeface="Roboto"/>
                <a:sym typeface="Roboto"/>
              </a:rPr>
            </a:br>
            <a:r>
              <a:rPr b="1" i="0" lang="en-US" sz="2400" u="none" cap="none" strike="noStrike">
                <a:solidFill>
                  <a:srgbClr val="000000"/>
                </a:solidFill>
                <a:latin typeface="Roboto"/>
                <a:ea typeface="Roboto"/>
                <a:cs typeface="Roboto"/>
                <a:sym typeface="Roboto"/>
              </a:rPr>
              <a:t>30 April – Project Process &amp; Activities</a:t>
            </a:r>
            <a:br>
              <a:rPr b="1" i="0" lang="en-US" sz="2400" u="none" cap="none" strike="noStrike">
                <a:solidFill>
                  <a:srgbClr val="000000"/>
                </a:solidFill>
                <a:latin typeface="Roboto"/>
                <a:ea typeface="Roboto"/>
                <a:cs typeface="Roboto"/>
                <a:sym typeface="Roboto"/>
              </a:rPr>
            </a:br>
            <a:r>
              <a:rPr b="0" i="0" lang="en-US" sz="2400" u="sng" cap="none" strike="noStrike">
                <a:solidFill>
                  <a:srgbClr val="000000"/>
                </a:solidFill>
                <a:latin typeface="Roboto"/>
                <a:ea typeface="Roboto"/>
                <a:cs typeface="Roboto"/>
                <a:sym typeface="Roboto"/>
              </a:rPr>
              <a:t>Proposed time: 16:00 – 17:00 Hours CET</a:t>
            </a:r>
            <a:endParaRPr b="0" i="0" sz="24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Purpose: Project (RFC) process and members discussion</a:t>
            </a:r>
            <a:br>
              <a:rPr b="0" i="0" lang="en-US" sz="2400" u="none" cap="none" strike="noStrike">
                <a:solidFill>
                  <a:srgbClr val="000000"/>
                </a:solidFill>
                <a:latin typeface="Roboto"/>
                <a:ea typeface="Roboto"/>
                <a:cs typeface="Roboto"/>
                <a:sym typeface="Roboto"/>
              </a:rPr>
            </a:br>
            <a:r>
              <a:rPr b="0" i="0" lang="en-US" sz="2400" u="none" cap="none" strike="noStrike">
                <a:solidFill>
                  <a:srgbClr val="000000"/>
                </a:solidFill>
                <a:latin typeface="Roboto"/>
                <a:ea typeface="Roboto"/>
                <a:cs typeface="Roboto"/>
                <a:sym typeface="Roboto"/>
              </a:rPr>
              <a:t>(who will work on what, why and with whom)</a:t>
            </a:r>
            <a:br>
              <a:rPr b="0" i="0" lang="en-US" sz="2400" u="none" cap="none" strike="noStrike">
                <a:solidFill>
                  <a:srgbClr val="000000"/>
                </a:solidFill>
                <a:latin typeface="Roboto"/>
                <a:ea typeface="Roboto"/>
                <a:cs typeface="Roboto"/>
                <a:sym typeface="Roboto"/>
              </a:rPr>
            </a:br>
            <a:br>
              <a:rPr b="0" i="0" lang="en-US" sz="2400" u="none" cap="none" strike="noStrike">
                <a:solidFill>
                  <a:srgbClr val="000000"/>
                </a:solidFill>
                <a:latin typeface="Roboto"/>
                <a:ea typeface="Roboto"/>
                <a:cs typeface="Roboto"/>
                <a:sym typeface="Roboto"/>
              </a:rPr>
            </a:br>
            <a:r>
              <a:rPr b="0" i="0" lang="en-US" sz="2400" u="none" cap="none" strike="noStrike">
                <a:solidFill>
                  <a:srgbClr val="000000"/>
                </a:solidFill>
                <a:latin typeface="Roboto"/>
                <a:ea typeface="Roboto"/>
                <a:cs typeface="Roboto"/>
                <a:sym typeface="Roboto"/>
              </a:rPr>
              <a:t>With subsequent meeting cadence and project activities jointly decided on in April.</a:t>
            </a:r>
            <a:endParaRPr b="0" i="0" sz="2400" u="none" cap="none" strike="noStrike">
              <a:solidFill>
                <a:srgbClr val="000000"/>
              </a:solidFill>
              <a:latin typeface="Roboto"/>
              <a:ea typeface="Roboto"/>
              <a:cs typeface="Roboto"/>
              <a:sym typeface="Roboto"/>
            </a:endParaRPr>
          </a:p>
        </p:txBody>
      </p:sp>
      <p:sp>
        <p:nvSpPr>
          <p:cNvPr id="201" name="Google Shape;201;p27"/>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Close &amp; Next Events</a:t>
            </a:r>
            <a:endParaRPr b="1" i="0" sz="6000" u="none" cap="none" strike="noStrike">
              <a:solidFill>
                <a:schemeClr val="lt1"/>
              </a:solidFill>
              <a:latin typeface="Roboto"/>
              <a:ea typeface="Roboto"/>
              <a:cs typeface="Roboto"/>
              <a:sym typeface="Roboto"/>
            </a:endParaRPr>
          </a:p>
        </p:txBody>
      </p:sp>
      <p:sp>
        <p:nvSpPr>
          <p:cNvPr id="202" name="Google Shape;202;p27"/>
          <p:cNvSpPr/>
          <p:nvPr/>
        </p:nvSpPr>
        <p:spPr>
          <a:xfrm>
            <a:off x="444623" y="9878125"/>
            <a:ext cx="54972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Alex Westerhof</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Partner Manager - IOTA Foundation</a:t>
            </a:r>
            <a:endParaRPr b="0" i="0" sz="2400" u="none" cap="none" strike="noStrike">
              <a:solidFill>
                <a:schemeClr val="dk1"/>
              </a:solidFill>
              <a:latin typeface="Arial"/>
              <a:ea typeface="Arial"/>
              <a:cs typeface="Arial"/>
              <a:sym typeface="Arial"/>
            </a:endParaRPr>
          </a:p>
        </p:txBody>
      </p:sp>
      <p:pic>
        <p:nvPicPr>
          <p:cNvPr id="203" name="Google Shape;203;p27"/>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28"/>
          <p:cNvPicPr preferRelativeResize="0"/>
          <p:nvPr/>
        </p:nvPicPr>
        <p:blipFill rotWithShape="1">
          <a:blip r:embed="rId3">
            <a:alphaModFix/>
          </a:blip>
          <a:srcRect b="0" l="0" r="0" t="0"/>
          <a:stretch/>
        </p:blipFill>
        <p:spPr>
          <a:xfrm>
            <a:off x="0" y="3467"/>
            <a:ext cx="24377901" cy="13712533"/>
          </a:xfrm>
          <a:prstGeom prst="rect">
            <a:avLst/>
          </a:prstGeom>
          <a:noFill/>
          <a:ln>
            <a:noFill/>
          </a:ln>
        </p:spPr>
      </p:pic>
      <p:sp>
        <p:nvSpPr>
          <p:cNvPr id="209" name="Google Shape;209;p28"/>
          <p:cNvSpPr txBox="1"/>
          <p:nvPr>
            <p:ph type="ctrTitle"/>
          </p:nvPr>
        </p:nvSpPr>
        <p:spPr>
          <a:xfrm>
            <a:off x="7714400" y="1542325"/>
            <a:ext cx="16663500" cy="2241000"/>
          </a:xfrm>
          <a:prstGeom prst="rect">
            <a:avLst/>
          </a:prstGeom>
          <a:noFill/>
          <a:ln>
            <a:noFill/>
          </a:ln>
        </p:spPr>
        <p:txBody>
          <a:bodyPr anchorCtr="0" anchor="b" bIns="243750" lIns="243750" spcFirstLastPara="1" rIns="243750" wrap="square" tIns="243750">
            <a:noAutofit/>
          </a:bodyPr>
          <a:lstStyle/>
          <a:p>
            <a:pPr indent="0" lvl="0" marL="0" rtl="0" algn="l">
              <a:lnSpc>
                <a:spcPct val="100000"/>
              </a:lnSpc>
              <a:spcBef>
                <a:spcPts val="0"/>
              </a:spcBef>
              <a:spcAft>
                <a:spcPts val="0"/>
              </a:spcAft>
              <a:buSzPts val="13900"/>
              <a:buNone/>
            </a:pPr>
            <a:r>
              <a:rPr lang="en-US" sz="9600">
                <a:solidFill>
                  <a:srgbClr val="FFFFFF"/>
                </a:solidFill>
                <a:latin typeface="Raleway"/>
                <a:ea typeface="Raleway"/>
                <a:cs typeface="Raleway"/>
                <a:sym typeface="Raleway"/>
              </a:rPr>
              <a:t>Thank you.</a:t>
            </a:r>
            <a:endParaRPr sz="9600">
              <a:solidFill>
                <a:srgbClr val="FFFFFF"/>
              </a:solidFill>
              <a:latin typeface="Raleway"/>
              <a:ea typeface="Raleway"/>
              <a:cs typeface="Raleway"/>
              <a:sym typeface="Raleway"/>
            </a:endParaRPr>
          </a:p>
        </p:txBody>
      </p:sp>
      <p:sp>
        <p:nvSpPr>
          <p:cNvPr id="210" name="Google Shape;210;p28"/>
          <p:cNvSpPr txBox="1"/>
          <p:nvPr>
            <p:ph idx="1" type="subTitle"/>
          </p:nvPr>
        </p:nvSpPr>
        <p:spPr>
          <a:xfrm>
            <a:off x="7928827" y="3783325"/>
            <a:ext cx="8417100" cy="2113500"/>
          </a:xfrm>
          <a:prstGeom prst="rect">
            <a:avLst/>
          </a:prstGeom>
          <a:noFill/>
          <a:ln>
            <a:noFill/>
          </a:ln>
        </p:spPr>
        <p:txBody>
          <a:bodyPr anchorCtr="0" anchor="t" bIns="243750" lIns="243750" spcFirstLastPara="1" rIns="243750" wrap="square" tIns="243750">
            <a:noAutofit/>
          </a:bodyPr>
          <a:lstStyle/>
          <a:p>
            <a:pPr indent="0" lvl="0" marL="0" rtl="0" algn="l">
              <a:lnSpc>
                <a:spcPct val="115000"/>
              </a:lnSpc>
              <a:spcBef>
                <a:spcPts val="0"/>
              </a:spcBef>
              <a:spcAft>
                <a:spcPts val="0"/>
              </a:spcAft>
              <a:buClr>
                <a:schemeClr val="dk1"/>
              </a:buClr>
              <a:buSzPts val="1100"/>
              <a:buFont typeface="Arial"/>
              <a:buNone/>
            </a:pPr>
            <a:r>
              <a:rPr b="1" lang="en-US" sz="4800">
                <a:solidFill>
                  <a:schemeClr val="lt1"/>
                </a:solidFill>
                <a:latin typeface="Roboto"/>
                <a:ea typeface="Roboto"/>
                <a:cs typeface="Roboto"/>
                <a:sym typeface="Roboto"/>
              </a:rPr>
              <a:t>https://</a:t>
            </a:r>
            <a:r>
              <a:rPr b="1" lang="en-US" sz="4800">
                <a:solidFill>
                  <a:schemeClr val="lt1"/>
                </a:solidFill>
                <a:latin typeface="Roboto"/>
                <a:ea typeface="Roboto"/>
                <a:cs typeface="Roboto"/>
                <a:sym typeface="Roboto"/>
              </a:rPr>
              <a:t>tangle.ee</a:t>
            </a:r>
            <a:r>
              <a:rPr b="1" lang="en-US" sz="4800">
                <a:solidFill>
                  <a:schemeClr val="lt1"/>
                </a:solidFill>
                <a:latin typeface="Roboto"/>
                <a:ea typeface="Roboto"/>
                <a:cs typeface="Roboto"/>
                <a:sym typeface="Roboto"/>
              </a:rPr>
              <a:t> </a:t>
            </a:r>
            <a:endParaRPr b="1" sz="4800">
              <a:solidFill>
                <a:schemeClr val="lt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4800">
                <a:solidFill>
                  <a:schemeClr val="lt1"/>
                </a:solidFill>
                <a:latin typeface="Roboto"/>
                <a:ea typeface="Roboto"/>
                <a:cs typeface="Roboto"/>
                <a:sym typeface="Roboto"/>
              </a:rPr>
              <a:t>https://</a:t>
            </a:r>
            <a:r>
              <a:rPr b="1" lang="en-US" sz="4800">
                <a:solidFill>
                  <a:schemeClr val="lt1"/>
                </a:solidFill>
                <a:latin typeface="Roboto"/>
                <a:ea typeface="Roboto"/>
                <a:cs typeface="Roboto"/>
                <a:sym typeface="Roboto"/>
              </a:rPr>
              <a:t>www.eclipse.org</a:t>
            </a:r>
            <a:br>
              <a:rPr lang="en-US" sz="4800">
                <a:solidFill>
                  <a:schemeClr val="lt1"/>
                </a:solidFill>
                <a:latin typeface="Roboto Light"/>
                <a:ea typeface="Roboto Light"/>
                <a:cs typeface="Roboto Light"/>
                <a:sym typeface="Roboto Light"/>
              </a:rPr>
            </a:br>
            <a:r>
              <a:rPr lang="en-US" sz="4800">
                <a:solidFill>
                  <a:schemeClr val="lt1"/>
                </a:solidFill>
                <a:latin typeface="Roboto"/>
                <a:ea typeface="Roboto"/>
                <a:cs typeface="Roboto"/>
                <a:sym typeface="Roboto"/>
              </a:rPr>
              <a:t> </a:t>
            </a:r>
            <a:endParaRPr sz="4800">
              <a:solidFill>
                <a:srgbClr val="FFFFFF"/>
              </a:solidFill>
              <a:latin typeface="Roboto"/>
              <a:ea typeface="Roboto"/>
              <a:cs typeface="Roboto"/>
              <a:sym typeface="Roboto"/>
            </a:endParaRPr>
          </a:p>
        </p:txBody>
      </p:sp>
      <p:sp>
        <p:nvSpPr>
          <p:cNvPr id="211" name="Google Shape;211;p28"/>
          <p:cNvSpPr txBox="1"/>
          <p:nvPr>
            <p:ph idx="1" type="subTitle"/>
          </p:nvPr>
        </p:nvSpPr>
        <p:spPr>
          <a:xfrm>
            <a:off x="8039675" y="6082950"/>
            <a:ext cx="14819400" cy="5335200"/>
          </a:xfrm>
          <a:prstGeom prst="rect">
            <a:avLst/>
          </a:prstGeom>
          <a:noFill/>
          <a:ln>
            <a:noFill/>
          </a:ln>
        </p:spPr>
        <p:txBody>
          <a:bodyPr anchorCtr="0" anchor="t" bIns="243750" lIns="243750" spcFirstLastPara="1" rIns="243750" wrap="square" tIns="243750">
            <a:noAutofit/>
          </a:bodyPr>
          <a:lstStyle/>
          <a:p>
            <a:pPr indent="0" lvl="0" marL="0" rtl="0" algn="l">
              <a:lnSpc>
                <a:spcPct val="115000"/>
              </a:lnSpc>
              <a:spcBef>
                <a:spcPts val="0"/>
              </a:spcBef>
              <a:spcAft>
                <a:spcPts val="0"/>
              </a:spcAft>
              <a:buClr>
                <a:schemeClr val="dk1"/>
              </a:buClr>
              <a:buSzPts val="1100"/>
              <a:buFont typeface="Arial"/>
              <a:buNone/>
            </a:pPr>
            <a:r>
              <a:rPr b="1" lang="en-US" sz="2400">
                <a:solidFill>
                  <a:srgbClr val="FFFFFF"/>
                </a:solidFill>
                <a:latin typeface="Roboto"/>
                <a:ea typeface="Roboto"/>
                <a:cs typeface="Roboto"/>
                <a:sym typeface="Roboto"/>
              </a:rPr>
              <a:t>Join us online</a:t>
            </a:r>
            <a:r>
              <a:rPr b="1" lang="en-US" sz="2400">
                <a:solidFill>
                  <a:srgbClr val="FFFFFF"/>
                </a:solidFill>
                <a:latin typeface="Roboto"/>
                <a:ea typeface="Roboto"/>
                <a:cs typeface="Roboto"/>
                <a:sym typeface="Roboto"/>
              </a:rPr>
              <a:t>:</a:t>
            </a:r>
            <a:br>
              <a:rPr b="1" lang="en-US" sz="2400">
                <a:solidFill>
                  <a:srgbClr val="FFFFFF"/>
                </a:solidFill>
                <a:latin typeface="Roboto"/>
                <a:ea typeface="Roboto"/>
                <a:cs typeface="Roboto"/>
                <a:sym typeface="Roboto"/>
              </a:rPr>
            </a:br>
            <a:r>
              <a:rPr lang="en-US" sz="2400" u="sng">
                <a:solidFill>
                  <a:srgbClr val="FFFFFF"/>
                </a:solidFill>
                <a:latin typeface="Roboto"/>
                <a:ea typeface="Roboto"/>
                <a:cs typeface="Roboto"/>
                <a:sym typeface="Roboto"/>
                <a:hlinkClick r:id="rId4"/>
              </a:rPr>
              <a:t>Tangle EE Slack workspace</a:t>
            </a:r>
            <a:endParaRPr sz="2400" u="sng">
              <a:solidFill>
                <a:srgbClr val="FFFFF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br>
              <a:rPr b="1" lang="en-US" sz="2400">
                <a:solidFill>
                  <a:srgbClr val="FFFFFF"/>
                </a:solidFill>
                <a:latin typeface="Roboto"/>
                <a:ea typeface="Roboto"/>
                <a:cs typeface="Roboto"/>
                <a:sym typeface="Roboto"/>
              </a:rPr>
            </a:br>
            <a:r>
              <a:rPr b="1" lang="en-US" sz="2400">
                <a:solidFill>
                  <a:srgbClr val="FFFFFF"/>
                </a:solidFill>
                <a:latin typeface="Roboto"/>
                <a:ea typeface="Roboto"/>
                <a:cs typeface="Roboto"/>
                <a:sym typeface="Roboto"/>
              </a:rPr>
              <a:t>Join the WG mailing list:</a:t>
            </a:r>
            <a:br>
              <a:rPr lang="en-US" sz="2400">
                <a:solidFill>
                  <a:srgbClr val="FFFFFF"/>
                </a:solidFill>
                <a:latin typeface="Roboto"/>
                <a:ea typeface="Roboto"/>
                <a:cs typeface="Roboto"/>
                <a:sym typeface="Roboto"/>
              </a:rPr>
            </a:br>
            <a:r>
              <a:rPr lang="en-US" sz="2400" u="sng">
                <a:solidFill>
                  <a:srgbClr val="FFFFFF"/>
                </a:solidFill>
                <a:latin typeface="Roboto"/>
                <a:ea typeface="Roboto"/>
                <a:cs typeface="Roboto"/>
                <a:sym typeface="Roboto"/>
                <a:hlinkClick r:id="rId5"/>
              </a:rPr>
              <a:t>https://accounts.eclipse.org/mailing-list/tangle.ee-wg</a:t>
            </a:r>
            <a:br>
              <a:rPr lang="en-US" sz="2400">
                <a:solidFill>
                  <a:srgbClr val="FFFFFF"/>
                </a:solidFill>
                <a:latin typeface="Roboto"/>
                <a:ea typeface="Roboto"/>
                <a:cs typeface="Roboto"/>
                <a:sym typeface="Roboto"/>
              </a:rPr>
            </a:br>
            <a:br>
              <a:rPr lang="en-US" sz="2400">
                <a:solidFill>
                  <a:srgbClr val="FFFFFF"/>
                </a:solidFill>
                <a:latin typeface="Roboto"/>
                <a:ea typeface="Roboto"/>
                <a:cs typeface="Roboto"/>
                <a:sym typeface="Roboto"/>
              </a:rPr>
            </a:br>
            <a:r>
              <a:rPr b="1" lang="en-US" sz="2400">
                <a:solidFill>
                  <a:srgbClr val="FFFFFF"/>
                </a:solidFill>
                <a:latin typeface="Roboto"/>
                <a:ea typeface="Roboto"/>
                <a:cs typeface="Roboto"/>
                <a:sym typeface="Roboto"/>
              </a:rPr>
              <a:t>Tangle EE WG Charter:</a:t>
            </a:r>
            <a:br>
              <a:rPr b="1" lang="en-US" sz="2400">
                <a:solidFill>
                  <a:srgbClr val="FFFFFF"/>
                </a:solidFill>
                <a:latin typeface="Roboto"/>
                <a:ea typeface="Roboto"/>
                <a:cs typeface="Roboto"/>
                <a:sym typeface="Roboto"/>
              </a:rPr>
            </a:br>
            <a:r>
              <a:rPr lang="en-US" sz="2400" u="sng">
                <a:solidFill>
                  <a:srgbClr val="FFFFFF"/>
                </a:solidFill>
                <a:latin typeface="Roboto"/>
                <a:ea typeface="Roboto"/>
                <a:cs typeface="Roboto"/>
                <a:sym typeface="Roboto"/>
                <a:hlinkClick r:id="rId6"/>
              </a:rPr>
              <a:t>https://www.eclipse.org/org/workinggroups/tangle_ee_charter.php</a:t>
            </a:r>
            <a:r>
              <a:rPr lang="en-US" sz="2400">
                <a:solidFill>
                  <a:srgbClr val="FFFFFF"/>
                </a:solidFill>
                <a:latin typeface="Roboto"/>
                <a:ea typeface="Roboto"/>
                <a:cs typeface="Roboto"/>
                <a:sym typeface="Roboto"/>
              </a:rPr>
              <a:t> </a:t>
            </a:r>
            <a:endParaRPr sz="2400" u="sng">
              <a:solidFill>
                <a:srgbClr val="FFFFF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br>
              <a:rPr b="1" lang="en-US" sz="2400">
                <a:solidFill>
                  <a:srgbClr val="FFFFFF"/>
                </a:solidFill>
                <a:latin typeface="Roboto"/>
                <a:ea typeface="Roboto"/>
                <a:cs typeface="Roboto"/>
                <a:sym typeface="Roboto"/>
              </a:rPr>
            </a:br>
            <a:r>
              <a:rPr b="1" lang="en-US" sz="2400">
                <a:solidFill>
                  <a:srgbClr val="FFFFFF"/>
                </a:solidFill>
                <a:latin typeface="Roboto"/>
                <a:ea typeface="Roboto"/>
                <a:cs typeface="Roboto"/>
                <a:sym typeface="Roboto"/>
              </a:rPr>
              <a:t>Eclipse Unified Identity Project:</a:t>
            </a:r>
            <a:br>
              <a:rPr lang="en-US" sz="2400">
                <a:solidFill>
                  <a:srgbClr val="FFFFFF"/>
                </a:solidFill>
                <a:latin typeface="Roboto"/>
                <a:ea typeface="Roboto"/>
                <a:cs typeface="Roboto"/>
                <a:sym typeface="Roboto"/>
              </a:rPr>
            </a:br>
            <a:r>
              <a:rPr lang="en-US" sz="2400" u="sng">
                <a:solidFill>
                  <a:srgbClr val="FFFFFF"/>
                </a:solidFill>
                <a:latin typeface="Roboto"/>
                <a:ea typeface="Roboto"/>
                <a:cs typeface="Roboto"/>
                <a:sym typeface="Roboto"/>
                <a:hlinkClick r:id="rId7"/>
              </a:rPr>
              <a:t>https://projects.eclipse.org/proposals/eclipse-unified-identity</a:t>
            </a:r>
            <a:r>
              <a:rPr lang="en-US" sz="2400">
                <a:solidFill>
                  <a:srgbClr val="FFFFFF"/>
                </a:solidFill>
                <a:latin typeface="Roboto"/>
                <a:ea typeface="Roboto"/>
                <a:cs typeface="Roboto"/>
                <a:sym typeface="Roboto"/>
              </a:rPr>
              <a:t> </a:t>
            </a:r>
            <a:br>
              <a:rPr lang="en-US" sz="2400">
                <a:solidFill>
                  <a:srgbClr val="FFFFFF"/>
                </a:solidFill>
                <a:latin typeface="Roboto"/>
                <a:ea typeface="Roboto"/>
                <a:cs typeface="Roboto"/>
                <a:sym typeface="Roboto"/>
              </a:rPr>
            </a:br>
            <a:br>
              <a:rPr lang="en-US" sz="2400">
                <a:solidFill>
                  <a:srgbClr val="FFFFFF"/>
                </a:solidFill>
                <a:latin typeface="Roboto"/>
                <a:ea typeface="Roboto"/>
                <a:cs typeface="Roboto"/>
                <a:sym typeface="Roboto"/>
              </a:rPr>
            </a:br>
            <a:r>
              <a:rPr b="1" lang="en-US" sz="2400">
                <a:solidFill>
                  <a:srgbClr val="FFFFFF"/>
                </a:solidFill>
                <a:latin typeface="Roboto"/>
                <a:ea typeface="Roboto"/>
                <a:cs typeface="Roboto"/>
                <a:sym typeface="Roboto"/>
              </a:rPr>
              <a:t>Eclipse Decentralized Marketplaces Project:</a:t>
            </a:r>
            <a:br>
              <a:rPr lang="en-US" sz="2400">
                <a:solidFill>
                  <a:srgbClr val="FFFFFF"/>
                </a:solidFill>
                <a:latin typeface="Roboto"/>
                <a:ea typeface="Roboto"/>
                <a:cs typeface="Roboto"/>
                <a:sym typeface="Roboto"/>
              </a:rPr>
            </a:br>
            <a:r>
              <a:rPr lang="en-US" sz="2400" u="sng">
                <a:solidFill>
                  <a:srgbClr val="FFFFFF"/>
                </a:solidFill>
                <a:latin typeface="Roboto"/>
                <a:ea typeface="Roboto"/>
                <a:cs typeface="Roboto"/>
                <a:sym typeface="Roboto"/>
                <a:hlinkClick r:id="rId8"/>
              </a:rPr>
              <a:t>https://projects.eclipse.org/proposals/eclipse-decentralized-marketplaces</a:t>
            </a:r>
            <a:r>
              <a:rPr lang="en-US"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0" r="0" t="0"/>
          <a:stretch/>
        </p:blipFill>
        <p:spPr>
          <a:xfrm>
            <a:off x="139959" y="0"/>
            <a:ext cx="24377901" cy="13712569"/>
          </a:xfrm>
          <a:prstGeom prst="rect">
            <a:avLst/>
          </a:prstGeom>
          <a:noFill/>
          <a:ln>
            <a:noFill/>
          </a:ln>
        </p:spPr>
      </p:pic>
      <p:sp>
        <p:nvSpPr>
          <p:cNvPr id="64" name="Google Shape;64;p14"/>
          <p:cNvSpPr txBox="1"/>
          <p:nvPr/>
        </p:nvSpPr>
        <p:spPr>
          <a:xfrm>
            <a:off x="1420679" y="3806975"/>
            <a:ext cx="12230008" cy="355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2800" u="none" cap="none" strike="noStrike">
                <a:solidFill>
                  <a:srgbClr val="000000"/>
                </a:solidFill>
                <a:latin typeface="Roboto"/>
                <a:ea typeface="Roboto"/>
                <a:cs typeface="Roboto"/>
                <a:sym typeface="Roboto"/>
              </a:rPr>
              <a:t>Words of Welcome</a:t>
            </a:r>
            <a:br>
              <a:rPr b="0" i="0" lang="en-US" sz="2800" u="none" cap="none" strike="noStrike">
                <a:solidFill>
                  <a:srgbClr val="000000"/>
                </a:solidFill>
                <a:latin typeface="Roboto"/>
                <a:ea typeface="Roboto"/>
                <a:cs typeface="Roboto"/>
                <a:sym typeface="Roboto"/>
              </a:rPr>
            </a:br>
            <a:r>
              <a:rPr b="0" i="0" lang="en-US" sz="2800" u="none" cap="none" strike="noStrike">
                <a:solidFill>
                  <a:srgbClr val="000000"/>
                </a:solidFill>
                <a:latin typeface="Roboto"/>
                <a:ea typeface="Roboto"/>
                <a:cs typeface="Roboto"/>
                <a:sym typeface="Roboto"/>
              </a:rPr>
              <a:t>by Dominik Schiener &amp; Navin Ramachandran (IOTA Foundation)</a:t>
            </a:r>
            <a:br>
              <a:rPr b="0" i="0" lang="en-US" sz="2800" u="none" cap="none" strike="noStrike">
                <a:solidFill>
                  <a:srgbClr val="000000"/>
                </a:solidFill>
                <a:latin typeface="Roboto"/>
                <a:ea typeface="Roboto"/>
                <a:cs typeface="Roboto"/>
                <a:sym typeface="Roboto"/>
              </a:rPr>
            </a:br>
            <a:br>
              <a:rPr b="0" i="0" lang="en-US" sz="2800" u="none" cap="none" strike="noStrike">
                <a:solidFill>
                  <a:srgbClr val="000000"/>
                </a:solidFill>
                <a:latin typeface="Roboto"/>
                <a:ea typeface="Roboto"/>
                <a:cs typeface="Roboto"/>
                <a:sym typeface="Roboto"/>
              </a:rPr>
            </a:br>
            <a:r>
              <a:rPr b="1" i="0" lang="en-US" sz="2800" u="none" cap="none" strike="noStrike">
                <a:solidFill>
                  <a:srgbClr val="000000"/>
                </a:solidFill>
                <a:latin typeface="Roboto"/>
                <a:ea typeface="Roboto"/>
                <a:cs typeface="Roboto"/>
                <a:sym typeface="Roboto"/>
              </a:rPr>
              <a:t>Welcome to Eclipse Tangle EE</a:t>
            </a:r>
            <a:br>
              <a:rPr b="0" i="0" lang="en-US" sz="2800" u="none" cap="none" strike="noStrike">
                <a:solidFill>
                  <a:srgbClr val="000000"/>
                </a:solidFill>
                <a:latin typeface="Roboto"/>
                <a:ea typeface="Roboto"/>
                <a:cs typeface="Roboto"/>
                <a:sym typeface="Roboto"/>
              </a:rPr>
            </a:br>
            <a:r>
              <a:rPr b="0" i="0" lang="en-US" sz="2800" u="none" cap="none" strike="noStrike">
                <a:solidFill>
                  <a:srgbClr val="000000"/>
                </a:solidFill>
                <a:latin typeface="Roboto"/>
                <a:ea typeface="Roboto"/>
                <a:cs typeface="Roboto"/>
                <a:sym typeface="Roboto"/>
              </a:rPr>
              <a:t>by Paul Buck (Eclipse Foundation)</a:t>
            </a:r>
            <a:br>
              <a:rPr b="0" i="0" lang="en-US" sz="2800" u="none" cap="none" strike="noStrike">
                <a:solidFill>
                  <a:srgbClr val="000000"/>
                </a:solidFill>
                <a:latin typeface="Roboto"/>
                <a:ea typeface="Roboto"/>
                <a:cs typeface="Roboto"/>
                <a:sym typeface="Roboto"/>
              </a:rPr>
            </a:br>
            <a:br>
              <a:rPr b="0" i="0" lang="en-US" sz="2800" u="none" cap="none" strike="noStrike">
                <a:solidFill>
                  <a:srgbClr val="000000"/>
                </a:solidFill>
                <a:latin typeface="Roboto"/>
                <a:ea typeface="Roboto"/>
                <a:cs typeface="Roboto"/>
                <a:sym typeface="Roboto"/>
              </a:rPr>
            </a:br>
            <a:r>
              <a:rPr b="1" i="0" lang="en-US" sz="2800" u="none" cap="none" strike="noStrike">
                <a:solidFill>
                  <a:srgbClr val="000000"/>
                </a:solidFill>
                <a:latin typeface="Roboto"/>
                <a:ea typeface="Roboto"/>
                <a:cs typeface="Roboto"/>
                <a:sym typeface="Roboto"/>
              </a:rPr>
              <a:t>Individual Member introductions</a:t>
            </a:r>
            <a:br>
              <a:rPr b="1" i="0" lang="en-US" sz="2800" u="none" cap="none" strike="noStrike">
                <a:solidFill>
                  <a:srgbClr val="000000"/>
                </a:solidFill>
                <a:latin typeface="Roboto"/>
                <a:ea typeface="Roboto"/>
                <a:cs typeface="Roboto"/>
                <a:sym typeface="Roboto"/>
              </a:rPr>
            </a:br>
            <a:r>
              <a:rPr b="0" i="0" lang="en-US" sz="2800" u="none" cap="none" strike="noStrike">
                <a:solidFill>
                  <a:srgbClr val="000000"/>
                </a:solidFill>
                <a:latin typeface="Roboto"/>
                <a:ea typeface="Roboto"/>
                <a:cs typeface="Roboto"/>
                <a:sym typeface="Roboto"/>
              </a:rPr>
              <a:t>by </a:t>
            </a:r>
            <a:r>
              <a:rPr lang="en-US" sz="2800">
                <a:latin typeface="Roboto"/>
                <a:ea typeface="Roboto"/>
                <a:cs typeface="Roboto"/>
                <a:sym typeface="Roboto"/>
              </a:rPr>
              <a:t>Alex Westerhof (IOTA Foundation)</a:t>
            </a:r>
            <a:br>
              <a:rPr b="0" i="0" lang="en-US" sz="2800" u="none" cap="none" strike="noStrike">
                <a:solidFill>
                  <a:srgbClr val="000000"/>
                </a:solidFill>
                <a:latin typeface="Roboto"/>
                <a:ea typeface="Roboto"/>
                <a:cs typeface="Roboto"/>
                <a:sym typeface="Roboto"/>
              </a:rPr>
            </a:br>
            <a:br>
              <a:rPr b="0" i="0" lang="en-US" sz="2800" u="none" cap="none" strike="noStrike">
                <a:solidFill>
                  <a:srgbClr val="000000"/>
                </a:solidFill>
                <a:latin typeface="Roboto"/>
                <a:ea typeface="Roboto"/>
                <a:cs typeface="Roboto"/>
                <a:sym typeface="Roboto"/>
              </a:rPr>
            </a:br>
            <a:r>
              <a:rPr b="1" i="0" lang="en-US" sz="2800" u="none" cap="none" strike="noStrike">
                <a:solidFill>
                  <a:srgbClr val="000000"/>
                </a:solidFill>
                <a:latin typeface="Roboto"/>
                <a:ea typeface="Roboto"/>
                <a:cs typeface="Roboto"/>
                <a:sym typeface="Roboto"/>
              </a:rPr>
              <a:t>Steering Committee Voting Process</a:t>
            </a:r>
            <a:br>
              <a:rPr b="0" i="0" lang="en-US" sz="2800" u="none" cap="none" strike="noStrike">
                <a:solidFill>
                  <a:srgbClr val="000000"/>
                </a:solidFill>
                <a:latin typeface="Roboto"/>
                <a:ea typeface="Roboto"/>
                <a:cs typeface="Roboto"/>
                <a:sym typeface="Roboto"/>
              </a:rPr>
            </a:br>
            <a:r>
              <a:rPr b="0" i="0" lang="en-US" sz="2800" u="none" cap="none" strike="noStrike">
                <a:solidFill>
                  <a:srgbClr val="000000"/>
                </a:solidFill>
                <a:latin typeface="Roboto"/>
                <a:ea typeface="Roboto"/>
                <a:cs typeface="Roboto"/>
                <a:sym typeface="Roboto"/>
              </a:rPr>
              <a:t>by Sharon Corbett (Eclipse Foundation)</a:t>
            </a:r>
            <a:br>
              <a:rPr b="0" i="0" lang="en-US" sz="2800" u="none" cap="none" strike="noStrike">
                <a:solidFill>
                  <a:srgbClr val="000000"/>
                </a:solidFill>
                <a:latin typeface="Roboto"/>
                <a:ea typeface="Roboto"/>
                <a:cs typeface="Roboto"/>
                <a:sym typeface="Roboto"/>
              </a:rPr>
            </a:br>
            <a:br>
              <a:rPr b="0" i="0" lang="en-US" sz="2800" u="none" cap="none" strike="noStrike">
                <a:solidFill>
                  <a:srgbClr val="000000"/>
                </a:solidFill>
                <a:latin typeface="Roboto"/>
                <a:ea typeface="Roboto"/>
                <a:cs typeface="Roboto"/>
                <a:sym typeface="Roboto"/>
              </a:rPr>
            </a:br>
            <a:r>
              <a:rPr b="1" i="0" lang="en-US" sz="2800" u="none" cap="none" strike="noStrike">
                <a:solidFill>
                  <a:srgbClr val="000000"/>
                </a:solidFill>
                <a:latin typeface="Roboto"/>
                <a:ea typeface="Roboto"/>
                <a:cs typeface="Roboto"/>
                <a:sym typeface="Roboto"/>
              </a:rPr>
              <a:t>Close</a:t>
            </a:r>
            <a:br>
              <a:rPr b="0" i="0" lang="en-US" sz="2800" u="none" cap="none" strike="noStrike">
                <a:solidFill>
                  <a:srgbClr val="000000"/>
                </a:solidFill>
                <a:latin typeface="Roboto"/>
                <a:ea typeface="Roboto"/>
                <a:cs typeface="Roboto"/>
                <a:sym typeface="Roboto"/>
              </a:rPr>
            </a:br>
            <a:r>
              <a:rPr b="0" i="0" lang="en-US" sz="2800" u="none" cap="none" strike="noStrike">
                <a:solidFill>
                  <a:srgbClr val="000000"/>
                </a:solidFill>
                <a:latin typeface="Roboto"/>
                <a:ea typeface="Roboto"/>
                <a:cs typeface="Roboto"/>
                <a:sym typeface="Roboto"/>
              </a:rPr>
              <a:t>by Alex Westerhof (IOTA Foundation)</a:t>
            </a:r>
            <a:endParaRPr b="0" i="1" sz="2800" u="none" cap="none" strike="noStrike">
              <a:solidFill>
                <a:srgbClr val="999999"/>
              </a:solidFill>
              <a:latin typeface="Roboto"/>
              <a:ea typeface="Roboto"/>
              <a:cs typeface="Roboto"/>
              <a:sym typeface="Roboto"/>
            </a:endParaRPr>
          </a:p>
        </p:txBody>
      </p:sp>
      <p:sp>
        <p:nvSpPr>
          <p:cNvPr id="65" name="Google Shape;65;p14"/>
          <p:cNvSpPr txBox="1"/>
          <p:nvPr>
            <p:ph type="ctrTitle"/>
          </p:nvPr>
        </p:nvSpPr>
        <p:spPr>
          <a:xfrm>
            <a:off x="1252728" y="184275"/>
            <a:ext cx="16323000" cy="2241000"/>
          </a:xfrm>
          <a:prstGeom prst="rect">
            <a:avLst/>
          </a:prstGeom>
          <a:noFill/>
          <a:ln>
            <a:noFill/>
          </a:ln>
        </p:spPr>
        <p:txBody>
          <a:bodyPr anchorCtr="0" anchor="b" bIns="243750" lIns="243750" spcFirstLastPara="1" rIns="243750" wrap="square" tIns="243750">
            <a:noAutofit/>
          </a:bodyPr>
          <a:lstStyle/>
          <a:p>
            <a:pPr indent="0" lvl="0" marL="0" rtl="0" algn="l">
              <a:lnSpc>
                <a:spcPct val="100000"/>
              </a:lnSpc>
              <a:spcBef>
                <a:spcPts val="0"/>
              </a:spcBef>
              <a:spcAft>
                <a:spcPts val="0"/>
              </a:spcAft>
              <a:buSzPts val="13900"/>
              <a:buNone/>
            </a:pPr>
            <a:r>
              <a:rPr b="1" lang="en-US" sz="7200">
                <a:solidFill>
                  <a:srgbClr val="009FE3"/>
                </a:solidFill>
                <a:latin typeface="Raleway"/>
                <a:ea typeface="Raleway"/>
                <a:cs typeface="Raleway"/>
                <a:sym typeface="Raleway"/>
              </a:rPr>
              <a:t>Agenda</a:t>
            </a:r>
            <a:endParaRPr b="1" sz="7200">
              <a:solidFill>
                <a:srgbClr val="009FE3"/>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p15"/>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72" name="Google Shape;72;p15"/>
          <p:cNvSpPr txBox="1"/>
          <p:nvPr>
            <p:ph type="ctrTitle"/>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rtl="0" algn="l">
              <a:lnSpc>
                <a:spcPct val="100000"/>
              </a:lnSpc>
              <a:spcBef>
                <a:spcPts val="0"/>
              </a:spcBef>
              <a:spcAft>
                <a:spcPts val="0"/>
              </a:spcAft>
              <a:buSzPts val="13900"/>
              <a:buNone/>
            </a:pPr>
            <a:r>
              <a:rPr b="1" lang="en-US" sz="6000">
                <a:solidFill>
                  <a:schemeClr val="lt1"/>
                </a:solidFill>
                <a:latin typeface="Roboto"/>
                <a:ea typeface="Roboto"/>
                <a:cs typeface="Roboto"/>
                <a:sym typeface="Roboto"/>
              </a:rPr>
              <a:t>Words of Welcome</a:t>
            </a:r>
            <a:endParaRPr b="1" sz="6000">
              <a:solidFill>
                <a:schemeClr val="lt1"/>
              </a:solidFill>
              <a:latin typeface="Raleway"/>
              <a:ea typeface="Raleway"/>
              <a:cs typeface="Raleway"/>
              <a:sym typeface="Raleway"/>
            </a:endParaRPr>
          </a:p>
        </p:txBody>
      </p:sp>
      <p:pic>
        <p:nvPicPr>
          <p:cNvPr id="73" name="Google Shape;73;p15"/>
          <p:cNvPicPr preferRelativeResize="0"/>
          <p:nvPr/>
        </p:nvPicPr>
        <p:blipFill rotWithShape="1">
          <a:blip r:embed="rId4">
            <a:alphaModFix/>
          </a:blip>
          <a:srcRect b="0" l="0" r="0" t="0"/>
          <a:stretch/>
        </p:blipFill>
        <p:spPr>
          <a:xfrm>
            <a:off x="11308337" y="4803073"/>
            <a:ext cx="3083850" cy="2084042"/>
          </a:xfrm>
          <a:prstGeom prst="rect">
            <a:avLst/>
          </a:prstGeom>
          <a:noFill/>
          <a:ln>
            <a:noFill/>
          </a:ln>
        </p:spPr>
      </p:pic>
      <p:pic>
        <p:nvPicPr>
          <p:cNvPr id="74" name="Google Shape;74;p15"/>
          <p:cNvPicPr preferRelativeResize="0"/>
          <p:nvPr/>
        </p:nvPicPr>
        <p:blipFill rotWithShape="1">
          <a:blip r:embed="rId5">
            <a:alphaModFix/>
          </a:blip>
          <a:srcRect b="0" l="0" r="0" t="0"/>
          <a:stretch/>
        </p:blipFill>
        <p:spPr>
          <a:xfrm>
            <a:off x="15805073" y="2878091"/>
            <a:ext cx="3083875" cy="4009024"/>
          </a:xfrm>
          <a:prstGeom prst="rect">
            <a:avLst/>
          </a:prstGeom>
          <a:noFill/>
          <a:ln>
            <a:noFill/>
          </a:ln>
        </p:spPr>
      </p:pic>
      <p:pic>
        <p:nvPicPr>
          <p:cNvPr id="75" name="Google Shape;75;p15"/>
          <p:cNvPicPr preferRelativeResize="0"/>
          <p:nvPr/>
        </p:nvPicPr>
        <p:blipFill rotWithShape="1">
          <a:blip r:embed="rId6">
            <a:alphaModFix/>
          </a:blip>
          <a:srcRect b="0" l="0" r="0" t="0"/>
          <a:stretch/>
        </p:blipFill>
        <p:spPr>
          <a:xfrm>
            <a:off x="18811731" y="1258620"/>
            <a:ext cx="6343650" cy="6165503"/>
          </a:xfrm>
          <a:prstGeom prst="rect">
            <a:avLst/>
          </a:prstGeom>
          <a:noFill/>
          <a:ln>
            <a:noFill/>
          </a:ln>
        </p:spPr>
      </p:pic>
      <p:sp>
        <p:nvSpPr>
          <p:cNvPr id="76" name="Google Shape;76;p15"/>
          <p:cNvSpPr/>
          <p:nvPr/>
        </p:nvSpPr>
        <p:spPr>
          <a:xfrm>
            <a:off x="11385529" y="7477477"/>
            <a:ext cx="12547493" cy="52629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IOTA envisions an open infrastructure that forms the backbone of our digital economy — an infrastructure that is built with both humans </a:t>
            </a:r>
            <a:r>
              <a:rPr b="1" i="1" lang="en-US" sz="2400" u="none" cap="none" strike="noStrike">
                <a:solidFill>
                  <a:srgbClr val="000000"/>
                </a:solidFill>
                <a:latin typeface="Roboto"/>
                <a:ea typeface="Roboto"/>
                <a:cs typeface="Roboto"/>
                <a:sym typeface="Roboto"/>
              </a:rPr>
              <a:t>and</a:t>
            </a:r>
            <a:r>
              <a:rPr b="1" i="0" lang="en-US" sz="2400" u="none" cap="none" strike="noStrike">
                <a:solidFill>
                  <a:srgbClr val="000000"/>
                </a:solidFill>
                <a:latin typeface="Roboto"/>
                <a:ea typeface="Roboto"/>
                <a:cs typeface="Roboto"/>
                <a:sym typeface="Roboto"/>
              </a:rPr>
              <a:t> machines in mind.</a:t>
            </a:r>
            <a:endParaRPr/>
          </a:p>
          <a:p>
            <a:pPr indent="0" lvl="0" marL="0" marR="0" rtl="0" algn="ctr">
              <a:lnSpc>
                <a:spcPct val="100000"/>
              </a:lnSpc>
              <a:spcBef>
                <a:spcPts val="0"/>
              </a:spcBef>
              <a:spcAft>
                <a:spcPts val="0"/>
              </a:spcAft>
              <a:buNone/>
            </a:pPr>
            <a:r>
              <a:t/>
            </a:r>
            <a:endParaRPr b="1" i="0" sz="2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None/>
            </a:pPr>
            <a:r>
              <a:t/>
            </a:r>
            <a:endParaRPr b="1"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Such an ambitious goal requires stakeholders from across industries and regions to join forces and collaborate. Through collaboration, we broaden the pool of expertise, eliminate redundancies and expedite the rate of innovation.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The Tangle EE working group exists to drive open-source collaboration and commercial adoption in major IOTA use case areas. Business and academia coming together to provide thought-leadership, develop tooling, applications and documentation.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p:txBody>
      </p:sp>
      <p:sp>
        <p:nvSpPr>
          <p:cNvPr id="77" name="Google Shape;77;p15"/>
          <p:cNvSpPr/>
          <p:nvPr/>
        </p:nvSpPr>
        <p:spPr>
          <a:xfrm>
            <a:off x="444625" y="9878125"/>
            <a:ext cx="9292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400" u="none" cap="none" strike="noStrike">
                <a:solidFill>
                  <a:schemeClr val="dk1"/>
                </a:solidFill>
                <a:latin typeface="Roboto"/>
                <a:ea typeface="Roboto"/>
                <a:cs typeface="Roboto"/>
                <a:sym typeface="Roboto"/>
              </a:rPr>
              <a:t>by Dominik Schiener &amp; Navin Ramachandran</a:t>
            </a:r>
            <a:r>
              <a:rPr b="0" i="0" lang="en-US" sz="2400" u="none" cap="none" strike="noStrike">
                <a:solidFill>
                  <a:schemeClr val="dk1"/>
                </a:solidFill>
                <a:latin typeface="Roboto"/>
                <a:ea typeface="Roboto"/>
                <a:cs typeface="Roboto"/>
                <a:sym typeface="Roboto"/>
              </a:rPr>
              <a:t> </a:t>
            </a:r>
            <a:br>
              <a:rPr b="0" i="0" lang="en-US" sz="2400" u="none" cap="none" strike="noStrike">
                <a:solidFill>
                  <a:schemeClr val="dk1"/>
                </a:solidFill>
                <a:latin typeface="Roboto"/>
                <a:ea typeface="Roboto"/>
                <a:cs typeface="Roboto"/>
                <a:sym typeface="Roboto"/>
              </a:rPr>
            </a:br>
            <a:r>
              <a:rPr b="0" i="1" lang="en-US" sz="2400" u="none" cap="none" strike="noStrike">
                <a:solidFill>
                  <a:schemeClr val="dk1"/>
                </a:solidFill>
                <a:latin typeface="Roboto"/>
                <a:ea typeface="Roboto"/>
                <a:cs typeface="Roboto"/>
                <a:sym typeface="Roboto"/>
              </a:rPr>
              <a:t>Board member</a:t>
            </a:r>
            <a:r>
              <a:rPr i="1" lang="en-US" sz="2400">
                <a:solidFill>
                  <a:schemeClr val="dk1"/>
                </a:solidFill>
                <a:latin typeface="Roboto"/>
                <a:ea typeface="Roboto"/>
                <a:cs typeface="Roboto"/>
                <a:sym typeface="Roboto"/>
              </a:rPr>
              <a:t> - I</a:t>
            </a:r>
            <a:r>
              <a:rPr i="1" lang="en-US" sz="2400">
                <a:solidFill>
                  <a:schemeClr val="dk1"/>
                </a:solidFill>
                <a:latin typeface="Roboto"/>
                <a:ea typeface="Roboto"/>
                <a:cs typeface="Roboto"/>
                <a:sym typeface="Roboto"/>
              </a:rPr>
              <a:t>OTA Foundation</a:t>
            </a:r>
            <a:endParaRPr b="0" i="1" sz="2400" u="none" cap="none" strike="noStrike">
              <a:solidFill>
                <a:schemeClr val="dk1"/>
              </a:solidFill>
              <a:latin typeface="Arial"/>
              <a:ea typeface="Arial"/>
              <a:cs typeface="Arial"/>
              <a:sym typeface="Arial"/>
            </a:endParaRPr>
          </a:p>
        </p:txBody>
      </p:sp>
      <p:pic>
        <p:nvPicPr>
          <p:cNvPr id="78" name="Google Shape;78;p15"/>
          <p:cNvPicPr preferRelativeResize="0"/>
          <p:nvPr/>
        </p:nvPicPr>
        <p:blipFill rotWithShape="1">
          <a:blip r:embed="rId7">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6"/>
          <p:cNvPicPr preferRelativeResize="0"/>
          <p:nvPr/>
        </p:nvPicPr>
        <p:blipFill rotWithShape="1">
          <a:blip r:embed="rId3">
            <a:alphaModFix/>
          </a:blip>
          <a:srcRect b="0" l="0" r="18066" t="33563"/>
          <a:stretch/>
        </p:blipFill>
        <p:spPr>
          <a:xfrm flipH="1">
            <a:off x="0" y="13253"/>
            <a:ext cx="14263575" cy="7613099"/>
          </a:xfrm>
          <a:prstGeom prst="rect">
            <a:avLst/>
          </a:prstGeom>
          <a:noFill/>
          <a:ln>
            <a:noFill/>
          </a:ln>
        </p:spPr>
      </p:pic>
      <p:sp>
        <p:nvSpPr>
          <p:cNvPr id="85" name="Google Shape;85;p16"/>
          <p:cNvSpPr txBox="1"/>
          <p:nvPr/>
        </p:nvSpPr>
        <p:spPr>
          <a:xfrm>
            <a:off x="11675641" y="5295279"/>
            <a:ext cx="12323400" cy="355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600"/>
              <a:buFont typeface="Arial"/>
              <a:buNone/>
            </a:pPr>
            <a:r>
              <a:rPr b="1" i="0" lang="en-US" sz="3600" u="none" cap="none" strike="noStrike">
                <a:solidFill>
                  <a:schemeClr val="dk1"/>
                </a:solidFill>
                <a:latin typeface="Roboto"/>
                <a:ea typeface="Roboto"/>
                <a:cs typeface="Roboto"/>
                <a:sym typeface="Roboto"/>
              </a:rPr>
              <a:t>Mission Statement:</a:t>
            </a:r>
            <a:br>
              <a:rPr b="0" i="0" lang="en-US" sz="3600" u="none" cap="none" strike="noStrike">
                <a:solidFill>
                  <a:schemeClr val="dk1"/>
                </a:solidFill>
                <a:latin typeface="Roboto"/>
                <a:ea typeface="Roboto"/>
                <a:cs typeface="Roboto"/>
                <a:sym typeface="Roboto"/>
              </a:rPr>
            </a:br>
            <a:r>
              <a:rPr b="0" i="0" lang="en-US" sz="3200" u="none" cap="none" strike="noStrike">
                <a:solidFill>
                  <a:schemeClr val="dk1"/>
                </a:solidFill>
                <a:latin typeface="Roboto"/>
                <a:ea typeface="Roboto"/>
                <a:cs typeface="Roboto"/>
                <a:sym typeface="Roboto"/>
              </a:rPr>
              <a:t>“To provide a vendor-neutral governance framework for the industry to collaborate on scalable, feeless and enterprise-ready permissionless Distributed Ledger Technology”</a:t>
            </a:r>
            <a:endParaRPr/>
          </a:p>
          <a:p>
            <a:pPr indent="0" lvl="0" marL="0" marR="0" rtl="0" algn="l">
              <a:lnSpc>
                <a:spcPct val="115000"/>
              </a:lnSpc>
              <a:spcBef>
                <a:spcPts val="0"/>
              </a:spcBef>
              <a:spcAft>
                <a:spcPts val="0"/>
              </a:spcAft>
              <a:buClr>
                <a:srgbClr val="000000"/>
              </a:buClr>
              <a:buSzPts val="3600"/>
              <a:buFont typeface="Arial"/>
              <a:buNone/>
            </a:pPr>
            <a:r>
              <a:t/>
            </a:r>
            <a:endParaRPr b="0" i="1" sz="36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3600"/>
              <a:buFont typeface="Arial"/>
              <a:buNone/>
            </a:pPr>
            <a:r>
              <a:t/>
            </a:r>
            <a:endParaRPr b="0" i="1" sz="36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3600"/>
              <a:buFont typeface="Arial"/>
              <a:buNone/>
            </a:pPr>
            <a:r>
              <a:rPr b="1" i="0" lang="en-US" sz="3600" u="none" cap="none" strike="noStrike">
                <a:solidFill>
                  <a:schemeClr val="dk1"/>
                </a:solidFill>
                <a:latin typeface="Roboto"/>
                <a:ea typeface="Roboto"/>
                <a:cs typeface="Roboto"/>
                <a:sym typeface="Roboto"/>
              </a:rPr>
              <a:t>Working Group priorities:</a:t>
            </a:r>
            <a:endParaRPr/>
          </a:p>
          <a:p>
            <a:pPr indent="0" lvl="0" marL="0" marR="0" rtl="0" algn="l">
              <a:lnSpc>
                <a:spcPct val="115000"/>
              </a:lnSpc>
              <a:spcBef>
                <a:spcPts val="0"/>
              </a:spcBef>
              <a:spcAft>
                <a:spcPts val="0"/>
              </a:spcAft>
              <a:buNone/>
            </a:pPr>
            <a:r>
              <a:rPr b="0" i="0" lang="en-US" sz="3200" u="none" cap="none" strike="noStrike">
                <a:solidFill>
                  <a:schemeClr val="dk1"/>
                </a:solidFill>
                <a:latin typeface="Roboto"/>
                <a:ea typeface="Roboto"/>
                <a:cs typeface="Roboto"/>
                <a:sym typeface="Roboto"/>
              </a:rPr>
              <a:t>End-to-end design, development &amp; implementation of Enterprise ready solutions build on IOTA Technologies</a:t>
            </a:r>
            <a:endParaRPr b="0" i="0" sz="3200" u="none" cap="none" strike="noStrike">
              <a:solidFill>
                <a:schemeClr val="dk1"/>
              </a:solidFill>
              <a:latin typeface="Roboto Light"/>
              <a:ea typeface="Roboto Light"/>
              <a:cs typeface="Roboto Light"/>
              <a:sym typeface="Roboto Light"/>
            </a:endParaRPr>
          </a:p>
        </p:txBody>
      </p:sp>
      <p:sp>
        <p:nvSpPr>
          <p:cNvPr id="86" name="Google Shape;86;p16"/>
          <p:cNvSpPr txBox="1"/>
          <p:nvPr>
            <p:ph type="ctrTitle"/>
          </p:nvPr>
        </p:nvSpPr>
        <p:spPr>
          <a:xfrm>
            <a:off x="301428" y="0"/>
            <a:ext cx="11084100" cy="7221900"/>
          </a:xfrm>
          <a:prstGeom prst="rect">
            <a:avLst/>
          </a:prstGeom>
          <a:noFill/>
          <a:ln>
            <a:noFill/>
          </a:ln>
        </p:spPr>
        <p:txBody>
          <a:bodyPr anchorCtr="0" anchor="ctr" bIns="243750" lIns="243750" spcFirstLastPara="1" rIns="243750" wrap="square" tIns="243750">
            <a:noAutofit/>
          </a:bodyPr>
          <a:lstStyle/>
          <a:p>
            <a:pPr indent="0" lvl="0" marL="0" rtl="0" algn="l">
              <a:lnSpc>
                <a:spcPct val="100000"/>
              </a:lnSpc>
              <a:spcBef>
                <a:spcPts val="0"/>
              </a:spcBef>
              <a:spcAft>
                <a:spcPts val="0"/>
              </a:spcAft>
              <a:buSzPts val="13900"/>
              <a:buNone/>
            </a:pPr>
            <a:r>
              <a:rPr b="1" lang="en-US" sz="6000">
                <a:solidFill>
                  <a:schemeClr val="lt1"/>
                </a:solidFill>
                <a:latin typeface="Roboto"/>
                <a:ea typeface="Roboto"/>
                <a:cs typeface="Roboto"/>
                <a:sym typeface="Roboto"/>
              </a:rPr>
              <a:t>Why a Working Group</a:t>
            </a:r>
            <a:endParaRPr b="1" sz="6000">
              <a:solidFill>
                <a:schemeClr val="lt1"/>
              </a:solidFill>
              <a:latin typeface="Raleway"/>
              <a:ea typeface="Raleway"/>
              <a:cs typeface="Raleway"/>
              <a:sym typeface="Raleway"/>
            </a:endParaRPr>
          </a:p>
        </p:txBody>
      </p:sp>
      <p:sp>
        <p:nvSpPr>
          <p:cNvPr id="87" name="Google Shape;87;p16"/>
          <p:cNvSpPr/>
          <p:nvPr/>
        </p:nvSpPr>
        <p:spPr>
          <a:xfrm>
            <a:off x="444624" y="9878125"/>
            <a:ext cx="8777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400" u="none" cap="none" strike="noStrike">
                <a:solidFill>
                  <a:schemeClr val="dk1"/>
                </a:solidFill>
                <a:latin typeface="Roboto"/>
                <a:ea typeface="Roboto"/>
                <a:cs typeface="Roboto"/>
                <a:sym typeface="Roboto"/>
              </a:rPr>
              <a:t>by Dominik Schiener &amp; Navin Ramachandran</a:t>
            </a:r>
            <a:br>
              <a:rPr b="0" i="0" lang="en-US" sz="2400" u="none" cap="none" strike="noStrike">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Board member - IOTA Foundation</a:t>
            </a:r>
            <a:endParaRPr b="0" i="0" sz="2400" u="none" cap="none" strike="noStrike">
              <a:solidFill>
                <a:schemeClr val="dk1"/>
              </a:solidFill>
              <a:latin typeface="Arial"/>
              <a:ea typeface="Arial"/>
              <a:cs typeface="Arial"/>
              <a:sym typeface="Arial"/>
            </a:endParaRPr>
          </a:p>
        </p:txBody>
      </p:sp>
      <p:pic>
        <p:nvPicPr>
          <p:cNvPr id="88" name="Google Shape;88;p16"/>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7"/>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95" name="Google Shape;95;p17"/>
          <p:cNvSpPr txBox="1"/>
          <p:nvPr/>
        </p:nvSpPr>
        <p:spPr>
          <a:xfrm>
            <a:off x="11648541" y="3665404"/>
            <a:ext cx="12323400" cy="35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None/>
            </a:pPr>
            <a:r>
              <a:rPr b="1" i="0" lang="en-US" sz="3600" u="none" cap="none" strike="noStrike">
                <a:solidFill>
                  <a:srgbClr val="000000"/>
                </a:solidFill>
                <a:latin typeface="Roboto"/>
                <a:ea typeface="Roboto"/>
                <a:cs typeface="Roboto"/>
                <a:sym typeface="Roboto"/>
              </a:rPr>
              <a:t>Eclipse </a:t>
            </a:r>
            <a:r>
              <a:rPr b="1" lang="en-US" sz="3600">
                <a:latin typeface="Roboto"/>
                <a:ea typeface="Roboto"/>
                <a:cs typeface="Roboto"/>
                <a:sym typeface="Roboto"/>
              </a:rPr>
              <a:t>Unified </a:t>
            </a:r>
            <a:r>
              <a:rPr b="1" i="0" lang="en-US" sz="3600" u="none" cap="none" strike="noStrike">
                <a:solidFill>
                  <a:srgbClr val="000000"/>
                </a:solidFill>
                <a:latin typeface="Roboto"/>
                <a:ea typeface="Roboto"/>
                <a:cs typeface="Roboto"/>
                <a:sym typeface="Roboto"/>
              </a:rPr>
              <a:t>Identity:</a:t>
            </a:r>
            <a:br>
              <a:rPr b="1" i="0" lang="en-US" sz="3600" u="none" cap="none" strike="noStrike">
                <a:solidFill>
                  <a:srgbClr val="000000"/>
                </a:solidFill>
                <a:latin typeface="Roboto"/>
                <a:ea typeface="Roboto"/>
                <a:cs typeface="Roboto"/>
                <a:sym typeface="Roboto"/>
              </a:rPr>
            </a:br>
            <a:r>
              <a:rPr lang="en-US" sz="2400" u="sng">
                <a:solidFill>
                  <a:schemeClr val="accent5"/>
                </a:solidFill>
                <a:latin typeface="Roboto"/>
                <a:ea typeface="Roboto"/>
                <a:cs typeface="Roboto"/>
                <a:sym typeface="Roboto"/>
                <a:hlinkClick r:id="rId4"/>
              </a:rPr>
              <a:t>https://projects.eclipse.org/proposals/eclipse-unified-identity</a:t>
            </a:r>
            <a:r>
              <a:rPr lang="en-US" sz="2400">
                <a:solidFill>
                  <a:schemeClr val="dk1"/>
                </a:solidFill>
                <a:latin typeface="Roboto"/>
                <a:ea typeface="Roboto"/>
                <a:cs typeface="Roboto"/>
                <a:sym typeface="Roboto"/>
              </a:rPr>
              <a:t> </a:t>
            </a:r>
            <a:br>
              <a:rPr lang="en-US" sz="2400">
                <a:solidFill>
                  <a:schemeClr val="dk1"/>
                </a:solidFill>
                <a:latin typeface="Roboto"/>
                <a:ea typeface="Roboto"/>
                <a:cs typeface="Roboto"/>
                <a:sym typeface="Roboto"/>
              </a:rPr>
            </a:br>
            <a:endParaRPr/>
          </a:p>
          <a:p>
            <a:pPr indent="0" lvl="0" marL="0" marR="0" rtl="0" algn="l">
              <a:lnSpc>
                <a:spcPct val="100000"/>
              </a:lnSpc>
              <a:spcBef>
                <a:spcPts val="360"/>
              </a:spcBef>
              <a:spcAft>
                <a:spcPts val="0"/>
              </a:spcAft>
              <a:buNone/>
            </a:pPr>
            <a:r>
              <a:rPr b="0" i="0" lang="en-US" sz="3200" u="none" cap="none" strike="noStrike">
                <a:solidFill>
                  <a:srgbClr val="000000"/>
                </a:solidFill>
                <a:latin typeface="Roboto"/>
                <a:ea typeface="Roboto"/>
                <a:cs typeface="Roboto"/>
                <a:sym typeface="Roboto"/>
              </a:rPr>
              <a:t>“Enable a trust infrastructure based on Tangle Technology by developing the required second-layer libraries, applications, documentation, thought leadership and examples” The aim is to reduce the entry barrier for organizations to participate in the trust infrastructure.</a:t>
            </a:r>
            <a:endParaRPr sz="2400"/>
          </a:p>
          <a:p>
            <a:pPr indent="0" lvl="0" marL="0" marR="0" rtl="0" algn="l">
              <a:lnSpc>
                <a:spcPct val="100000"/>
              </a:lnSpc>
              <a:spcBef>
                <a:spcPts val="450"/>
              </a:spcBef>
              <a:spcAft>
                <a:spcPts val="0"/>
              </a:spcAft>
              <a:buNone/>
            </a:pPr>
            <a:r>
              <a:t/>
            </a:r>
            <a:endParaRPr b="0" i="0" sz="3600" u="none" cap="none" strike="noStrike">
              <a:solidFill>
                <a:srgbClr val="000000"/>
              </a:solidFill>
              <a:latin typeface="Roboto"/>
              <a:ea typeface="Roboto"/>
              <a:cs typeface="Roboto"/>
              <a:sym typeface="Roboto"/>
            </a:endParaRPr>
          </a:p>
          <a:p>
            <a:pPr indent="0" lvl="0" marL="0" marR="0" rtl="0" algn="l">
              <a:lnSpc>
                <a:spcPct val="100000"/>
              </a:lnSpc>
              <a:spcBef>
                <a:spcPts val="450"/>
              </a:spcBef>
              <a:spcAft>
                <a:spcPts val="0"/>
              </a:spcAft>
              <a:buNone/>
            </a:pPr>
            <a:r>
              <a:rPr b="1" i="0" lang="en-US" sz="3600" u="none" cap="none" strike="noStrike">
                <a:solidFill>
                  <a:srgbClr val="000000"/>
                </a:solidFill>
                <a:latin typeface="Roboto"/>
                <a:ea typeface="Roboto"/>
                <a:cs typeface="Roboto"/>
                <a:sym typeface="Roboto"/>
              </a:rPr>
              <a:t>Eclipse Decentralized Marketplaces:</a:t>
            </a:r>
            <a:br>
              <a:rPr b="1" i="0" lang="en-US" sz="3600" u="none" cap="none" strike="noStrike">
                <a:solidFill>
                  <a:srgbClr val="000000"/>
                </a:solidFill>
                <a:latin typeface="Roboto"/>
                <a:ea typeface="Roboto"/>
                <a:cs typeface="Roboto"/>
                <a:sym typeface="Roboto"/>
              </a:rPr>
            </a:br>
            <a:r>
              <a:rPr i="0" lang="en-US" sz="2400" u="sng" cap="none" strike="noStrike">
                <a:solidFill>
                  <a:schemeClr val="hlink"/>
                </a:solidFill>
                <a:latin typeface="Roboto"/>
                <a:ea typeface="Roboto"/>
                <a:cs typeface="Roboto"/>
                <a:sym typeface="Roboto"/>
                <a:hlinkClick r:id="rId5"/>
              </a:rPr>
              <a:t>https://projects.eclipse.org/proposals/eclipse-decentralized-marketplaces</a:t>
            </a:r>
            <a:r>
              <a:rPr i="0" lang="en-US" sz="2400" u="none" cap="none" strike="noStrike">
                <a:solidFill>
                  <a:srgbClr val="000000"/>
                </a:solidFill>
                <a:latin typeface="Roboto"/>
                <a:ea typeface="Roboto"/>
                <a:cs typeface="Roboto"/>
                <a:sym typeface="Roboto"/>
              </a:rPr>
              <a:t> </a:t>
            </a:r>
            <a:br>
              <a:rPr i="0" lang="en-US" sz="2400" u="none" cap="none" strike="noStrike">
                <a:solidFill>
                  <a:srgbClr val="000000"/>
                </a:solidFill>
                <a:latin typeface="Roboto"/>
                <a:ea typeface="Roboto"/>
                <a:cs typeface="Roboto"/>
                <a:sym typeface="Roboto"/>
              </a:rPr>
            </a:br>
            <a:endParaRPr sz="2400"/>
          </a:p>
          <a:p>
            <a:pPr indent="0" lvl="0" marL="0" marR="0" rtl="0" algn="l">
              <a:lnSpc>
                <a:spcPct val="100000"/>
              </a:lnSpc>
              <a:spcBef>
                <a:spcPts val="450"/>
              </a:spcBef>
              <a:spcAft>
                <a:spcPts val="0"/>
              </a:spcAft>
              <a:buNone/>
            </a:pPr>
            <a:r>
              <a:rPr b="0" i="0" lang="en-US" sz="3200" u="none" cap="none" strike="noStrike">
                <a:solidFill>
                  <a:srgbClr val="000000"/>
                </a:solidFill>
                <a:latin typeface="Roboto"/>
                <a:ea typeface="Roboto"/>
                <a:cs typeface="Roboto"/>
                <a:sym typeface="Roboto"/>
              </a:rPr>
              <a:t>“Enable decentralized marketplaces based on Tangle Technology by developing the required second-layer libraries, applications, documentation, thought leadership and examples” The aim is to enable organizations to easily deploy and utilize industry agnostic decentralized marketplaces.</a:t>
            </a:r>
            <a:endParaRPr/>
          </a:p>
        </p:txBody>
      </p:sp>
      <p:sp>
        <p:nvSpPr>
          <p:cNvPr id="96" name="Google Shape;96;p17"/>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Why a Working Group</a:t>
            </a:r>
            <a:endParaRPr b="1" i="0" sz="6000" u="none" cap="none" strike="noStrike">
              <a:solidFill>
                <a:schemeClr val="lt1"/>
              </a:solidFill>
              <a:latin typeface="Raleway"/>
              <a:ea typeface="Raleway"/>
              <a:cs typeface="Raleway"/>
              <a:sym typeface="Raleway"/>
            </a:endParaRPr>
          </a:p>
        </p:txBody>
      </p:sp>
      <p:sp>
        <p:nvSpPr>
          <p:cNvPr id="97" name="Google Shape;97;p17"/>
          <p:cNvSpPr/>
          <p:nvPr/>
        </p:nvSpPr>
        <p:spPr>
          <a:xfrm>
            <a:off x="444624" y="9878125"/>
            <a:ext cx="8750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400" u="none" cap="none" strike="noStrike">
                <a:solidFill>
                  <a:schemeClr val="dk1"/>
                </a:solidFill>
                <a:latin typeface="Roboto"/>
                <a:ea typeface="Roboto"/>
                <a:cs typeface="Roboto"/>
                <a:sym typeface="Roboto"/>
              </a:rPr>
              <a:t>by Dominik Schiener &amp; Navin Ramachandran</a:t>
            </a:r>
            <a:br>
              <a:rPr b="0" i="0" lang="en-US" sz="2400" u="none" cap="none" strike="noStrike">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Board member - IOTA Foundation</a:t>
            </a:r>
            <a:endParaRPr b="0" i="0" sz="2400" u="none" cap="none" strike="noStrike">
              <a:solidFill>
                <a:schemeClr val="dk1"/>
              </a:solidFill>
              <a:latin typeface="Arial"/>
              <a:ea typeface="Arial"/>
              <a:cs typeface="Arial"/>
              <a:sym typeface="Arial"/>
            </a:endParaRPr>
          </a:p>
        </p:txBody>
      </p:sp>
      <p:pic>
        <p:nvPicPr>
          <p:cNvPr id="98" name="Google Shape;98;p17"/>
          <p:cNvPicPr preferRelativeResize="0"/>
          <p:nvPr/>
        </p:nvPicPr>
        <p:blipFill rotWithShape="1">
          <a:blip r:embed="rId6">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p18"/>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05" name="Google Shape;105;p18"/>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Member Introductions</a:t>
            </a:r>
            <a:endParaRPr/>
          </a:p>
        </p:txBody>
      </p:sp>
      <p:sp>
        <p:nvSpPr>
          <p:cNvPr id="106" name="Google Shape;106;p18"/>
          <p:cNvSpPr/>
          <p:nvPr/>
        </p:nvSpPr>
        <p:spPr>
          <a:xfrm>
            <a:off x="444623" y="9878125"/>
            <a:ext cx="6283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400" u="none" cap="none" strike="noStrike">
                <a:solidFill>
                  <a:schemeClr val="dk1"/>
                </a:solidFill>
                <a:latin typeface="Roboto"/>
                <a:ea typeface="Roboto"/>
                <a:cs typeface="Roboto"/>
                <a:sym typeface="Roboto"/>
              </a:rPr>
              <a:t>by </a:t>
            </a:r>
            <a:r>
              <a:rPr lang="en-US" sz="2400">
                <a:solidFill>
                  <a:schemeClr val="dk1"/>
                </a:solidFill>
                <a:latin typeface="Roboto"/>
                <a:ea typeface="Roboto"/>
                <a:cs typeface="Roboto"/>
                <a:sym typeface="Roboto"/>
              </a:rPr>
              <a:t>Alex Westerhof</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Partner Manager - IOTA Foundation</a:t>
            </a:r>
            <a:endParaRPr b="0" i="1" sz="2400" u="none" cap="none" strike="noStrike">
              <a:solidFill>
                <a:schemeClr val="dk1"/>
              </a:solidFill>
              <a:latin typeface="Arial"/>
              <a:ea typeface="Arial"/>
              <a:cs typeface="Arial"/>
              <a:sym typeface="Arial"/>
            </a:endParaRPr>
          </a:p>
        </p:txBody>
      </p:sp>
      <p:graphicFrame>
        <p:nvGraphicFramePr>
          <p:cNvPr id="107" name="Google Shape;107;p18"/>
          <p:cNvGraphicFramePr/>
          <p:nvPr/>
        </p:nvGraphicFramePr>
        <p:xfrm>
          <a:off x="11974719" y="3308905"/>
          <a:ext cx="3000000" cy="3000000"/>
        </p:xfrm>
        <a:graphic>
          <a:graphicData uri="http://schemas.openxmlformats.org/drawingml/2006/table">
            <a:tbl>
              <a:tblPr bandRow="1" firstRow="1">
                <a:noFill/>
                <a:tableStyleId>{BCA4D46A-F754-4DF5-8877-A4FA512738F9}</a:tableStyleId>
              </a:tblPr>
              <a:tblGrid>
                <a:gridCol w="6476700"/>
                <a:gridCol w="2920475"/>
                <a:gridCol w="2465925"/>
              </a:tblGrid>
              <a:tr h="370850">
                <a:tc>
                  <a:txBody>
                    <a:bodyPr/>
                    <a:lstStyle/>
                    <a:p>
                      <a:pPr indent="0" lvl="0" marL="0" marR="0" rtl="0" algn="l">
                        <a:lnSpc>
                          <a:spcPct val="100000"/>
                        </a:lnSpc>
                        <a:spcBef>
                          <a:spcPts val="0"/>
                        </a:spcBef>
                        <a:spcAft>
                          <a:spcPts val="0"/>
                        </a:spcAft>
                        <a:buNone/>
                      </a:pPr>
                      <a:r>
                        <a:rPr lang="en-US" sz="2400" u="none" cap="none" strike="noStrike">
                          <a:solidFill>
                            <a:schemeClr val="lt1"/>
                          </a:solidFill>
                          <a:latin typeface="Roboto"/>
                          <a:ea typeface="Roboto"/>
                          <a:cs typeface="Roboto"/>
                          <a:sym typeface="Roboto"/>
                        </a:rPr>
                        <a:t>Current members</a:t>
                      </a:r>
                      <a:endParaRPr sz="2400" u="none" cap="none" strike="noStrike">
                        <a:solidFill>
                          <a:schemeClr val="lt1"/>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Membership</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About</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2400" u="none" cap="none" strike="noStrike">
                          <a:latin typeface="Roboto"/>
                          <a:ea typeface="Roboto"/>
                          <a:cs typeface="Roboto"/>
                          <a:sym typeface="Roboto"/>
                        </a:rPr>
                        <a:t>accessec</a:t>
                      </a:r>
                      <a:endParaRPr b="0"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4"/>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AKITA Blockchain Solutions</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5"/>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Biilabs </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6"/>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Calypso Network Association</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7"/>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Dell Technologies</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8"/>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Energinet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9"/>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Engie Labs</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0"/>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Geometric Energy Corporation</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1"/>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IOTA Foundation</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Strategic</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2"/>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IoTIFY</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3"/>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Object Management Group</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Guest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4"/>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Otto von Guericke Universität Magdeburg</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Guest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5"/>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RWTH Aachen University</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Guest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6"/>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Software AG</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Participant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7"/>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STMicroelectronics</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a:latin typeface="Roboto"/>
                          <a:ea typeface="Roboto"/>
                          <a:cs typeface="Roboto"/>
                          <a:sym typeface="Roboto"/>
                        </a:rPr>
                        <a:t>Guest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8"/>
                        </a:rPr>
                        <a:t>View</a:t>
                      </a:r>
                      <a:endParaRPr sz="24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TMForum</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latin typeface="Roboto"/>
                          <a:ea typeface="Roboto"/>
                          <a:cs typeface="Roboto"/>
                          <a:sym typeface="Roboto"/>
                        </a:rPr>
                        <a:t>Guest</a:t>
                      </a:r>
                      <a:endParaRPr sz="24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lang="en-US" sz="2400" u="sng" cap="none" strike="noStrike">
                          <a:solidFill>
                            <a:schemeClr val="hlink"/>
                          </a:solidFill>
                          <a:latin typeface="Roboto"/>
                          <a:ea typeface="Roboto"/>
                          <a:cs typeface="Roboto"/>
                          <a:sym typeface="Roboto"/>
                          <a:hlinkClick r:id="rId19"/>
                        </a:rPr>
                        <a:t>View</a:t>
                      </a:r>
                      <a:endParaRPr sz="2400" u="none" cap="none" strike="noStrike">
                        <a:latin typeface="Roboto"/>
                        <a:ea typeface="Roboto"/>
                        <a:cs typeface="Roboto"/>
                        <a:sym typeface="Roboto"/>
                      </a:endParaRPr>
                    </a:p>
                  </a:txBody>
                  <a:tcPr marT="45725" marB="45725" marR="91450" marL="91450"/>
                </a:tc>
              </a:tr>
            </a:tbl>
          </a:graphicData>
        </a:graphic>
      </p:graphicFrame>
      <p:sp>
        <p:nvSpPr>
          <p:cNvPr id="108" name="Google Shape;108;p18"/>
          <p:cNvSpPr txBox="1"/>
          <p:nvPr/>
        </p:nvSpPr>
        <p:spPr>
          <a:xfrm>
            <a:off x="11420775" y="11396175"/>
            <a:ext cx="11863200" cy="15210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chemeClr val="lt2"/>
              </a:buClr>
              <a:buSzPts val="1100"/>
              <a:buFont typeface="Arial"/>
              <a:buAutoNum type="arabicPeriod"/>
            </a:pPr>
            <a:r>
              <a:rPr b="1" lang="en-US" sz="2400">
                <a:solidFill>
                  <a:schemeClr val="dk1"/>
                </a:solidFill>
                <a:latin typeface="Roboto"/>
                <a:ea typeface="Roboto"/>
                <a:cs typeface="Roboto"/>
                <a:sym typeface="Roboto"/>
              </a:rPr>
              <a:t>1. Brief introduction (Name, Role, Organization)</a:t>
            </a:r>
            <a:endParaRPr b="1" sz="2400">
              <a:solidFill>
                <a:schemeClr val="dk1"/>
              </a:solidFill>
              <a:latin typeface="Roboto"/>
              <a:ea typeface="Roboto"/>
              <a:cs typeface="Roboto"/>
              <a:sym typeface="Roboto"/>
            </a:endParaRPr>
          </a:p>
          <a:p>
            <a:pPr indent="-457200" lvl="0" marL="457200" marR="0" rtl="0" algn="l">
              <a:lnSpc>
                <a:spcPct val="115000"/>
              </a:lnSpc>
              <a:spcBef>
                <a:spcPts val="0"/>
              </a:spcBef>
              <a:spcAft>
                <a:spcPts val="0"/>
              </a:spcAft>
              <a:buClr>
                <a:schemeClr val="lt2"/>
              </a:buClr>
              <a:buSzPts val="1100"/>
              <a:buFont typeface="Arial"/>
              <a:buAutoNum type="arabicPeriod"/>
            </a:pPr>
            <a:r>
              <a:rPr b="1" lang="en-US" sz="2400">
                <a:solidFill>
                  <a:schemeClr val="dk1"/>
                </a:solidFill>
                <a:latin typeface="Roboto"/>
                <a:ea typeface="Roboto"/>
                <a:cs typeface="Roboto"/>
                <a:sym typeface="Roboto"/>
              </a:rPr>
              <a:t>2. </a:t>
            </a:r>
            <a:r>
              <a:rPr b="1" i="0" lang="en-US" sz="2400" u="none" cap="none" strike="noStrike">
                <a:solidFill>
                  <a:schemeClr val="dk1"/>
                </a:solidFill>
                <a:latin typeface="Roboto"/>
                <a:ea typeface="Roboto"/>
                <a:cs typeface="Roboto"/>
                <a:sym typeface="Roboto"/>
              </a:rPr>
              <a:t>Why did you decided to join the Tangle EE WG?</a:t>
            </a:r>
            <a:br>
              <a:rPr b="1" i="0" lang="en-US" sz="2400" u="none" cap="none" strike="noStrike">
                <a:solidFill>
                  <a:schemeClr val="dk1"/>
                </a:solidFill>
                <a:latin typeface="Roboto"/>
                <a:ea typeface="Roboto"/>
                <a:cs typeface="Roboto"/>
                <a:sym typeface="Roboto"/>
              </a:rPr>
            </a:br>
            <a:r>
              <a:rPr b="1" lang="en-US" sz="2400">
                <a:solidFill>
                  <a:schemeClr val="dk1"/>
                </a:solidFill>
                <a:latin typeface="Roboto"/>
                <a:ea typeface="Roboto"/>
                <a:cs typeface="Roboto"/>
                <a:sym typeface="Roboto"/>
              </a:rPr>
              <a:t>3</a:t>
            </a:r>
            <a:r>
              <a:rPr b="1" i="0" lang="en-US" sz="2400" u="none" cap="none" strike="noStrike">
                <a:solidFill>
                  <a:schemeClr val="dk1"/>
                </a:solidFill>
                <a:latin typeface="Roboto"/>
                <a:ea typeface="Roboto"/>
                <a:cs typeface="Roboto"/>
                <a:sym typeface="Roboto"/>
              </a:rPr>
              <a:t>. What is the #1 </a:t>
            </a:r>
            <a:r>
              <a:rPr b="1" lang="en-US" sz="2400">
                <a:solidFill>
                  <a:schemeClr val="dk1"/>
                </a:solidFill>
                <a:latin typeface="Roboto"/>
                <a:ea typeface="Roboto"/>
                <a:cs typeface="Roboto"/>
                <a:sym typeface="Roboto"/>
              </a:rPr>
              <a:t>goal </a:t>
            </a:r>
            <a:r>
              <a:rPr b="1" i="0" lang="en-US" sz="2400" u="none" cap="none" strike="noStrike">
                <a:solidFill>
                  <a:schemeClr val="dk1"/>
                </a:solidFill>
                <a:latin typeface="Roboto"/>
                <a:ea typeface="Roboto"/>
                <a:cs typeface="Roboto"/>
                <a:sym typeface="Roboto"/>
              </a:rPr>
              <a:t>you aim to achieve </a:t>
            </a:r>
            <a:r>
              <a:rPr b="1" lang="en-US" sz="2400">
                <a:solidFill>
                  <a:schemeClr val="dk1"/>
                </a:solidFill>
                <a:latin typeface="Roboto"/>
                <a:ea typeface="Roboto"/>
                <a:cs typeface="Roboto"/>
                <a:sym typeface="Roboto"/>
              </a:rPr>
              <a:t>in </a:t>
            </a:r>
            <a:r>
              <a:rPr b="1" i="0" lang="en-US" sz="2400" u="none" cap="none" strike="noStrike">
                <a:solidFill>
                  <a:schemeClr val="dk1"/>
                </a:solidFill>
                <a:latin typeface="Roboto"/>
                <a:ea typeface="Roboto"/>
                <a:cs typeface="Roboto"/>
                <a:sym typeface="Roboto"/>
              </a:rPr>
              <a:t>this WG by year end?</a:t>
            </a:r>
            <a:endParaRPr/>
          </a:p>
        </p:txBody>
      </p:sp>
      <p:pic>
        <p:nvPicPr>
          <p:cNvPr id="109" name="Google Shape;109;p18"/>
          <p:cNvPicPr preferRelativeResize="0"/>
          <p:nvPr/>
        </p:nvPicPr>
        <p:blipFill rotWithShape="1">
          <a:blip r:embed="rId20">
            <a:alphaModFix/>
          </a:blip>
          <a:srcRect b="0" l="0" r="0" t="0"/>
          <a:stretch/>
        </p:blipFill>
        <p:spPr>
          <a:xfrm>
            <a:off x="301428" y="488366"/>
            <a:ext cx="3417393" cy="770254"/>
          </a:xfrm>
          <a:prstGeom prst="rect">
            <a:avLst/>
          </a:prstGeom>
          <a:noFill/>
          <a:ln>
            <a:noFill/>
          </a:ln>
        </p:spPr>
      </p:pic>
      <p:sp>
        <p:nvSpPr>
          <p:cNvPr id="110" name="Google Shape;110;p18"/>
          <p:cNvSpPr txBox="1"/>
          <p:nvPr/>
        </p:nvSpPr>
        <p:spPr>
          <a:xfrm>
            <a:off x="11974675" y="2294600"/>
            <a:ext cx="11673300" cy="10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chemeClr val="dk1"/>
                </a:solidFill>
                <a:latin typeface="Roboto"/>
                <a:ea typeface="Roboto"/>
                <a:cs typeface="Roboto"/>
                <a:sym typeface="Roboto"/>
              </a:rPr>
              <a:t>Roundtable introduction, 1 representative per WG member </a:t>
            </a:r>
            <a:br>
              <a:rPr b="1" lang="en-US" sz="2400">
                <a:solidFill>
                  <a:schemeClr val="dk1"/>
                </a:solidFill>
                <a:latin typeface="Roboto"/>
                <a:ea typeface="Roboto"/>
                <a:cs typeface="Roboto"/>
                <a:sym typeface="Roboto"/>
              </a:rPr>
            </a:br>
            <a:r>
              <a:rPr b="1" i="1" lang="en-US" sz="2000">
                <a:solidFill>
                  <a:schemeClr val="dk1"/>
                </a:solidFill>
                <a:latin typeface="Roboto"/>
                <a:ea typeface="Roboto"/>
                <a:cs typeface="Roboto"/>
                <a:sym typeface="Roboto"/>
              </a:rPr>
              <a:t>Alphabetical order, Maximum 1 minute per member</a:t>
            </a:r>
            <a:endParaRPr i="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 name="Google Shape;116;p19"/>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17" name="Google Shape;117;p19"/>
          <p:cNvSpPr txBox="1"/>
          <p:nvPr/>
        </p:nvSpPr>
        <p:spPr>
          <a:xfrm>
            <a:off x="11459975" y="4213718"/>
            <a:ext cx="12992100" cy="650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None/>
            </a:pPr>
            <a:r>
              <a:rPr b="0" i="0" lang="en-US" sz="3600" u="none" cap="none" strike="noStrike">
                <a:solidFill>
                  <a:srgbClr val="000000"/>
                </a:solidFill>
                <a:latin typeface="Roboto"/>
                <a:ea typeface="Roboto"/>
                <a:cs typeface="Roboto"/>
                <a:sym typeface="Roboto"/>
              </a:rPr>
              <a:t>Some objectives to work on together:</a:t>
            </a:r>
            <a:endParaRPr/>
          </a:p>
          <a:p>
            <a:pPr indent="0" lvl="0" marL="0" marR="0" rtl="0" algn="l">
              <a:lnSpc>
                <a:spcPct val="100000"/>
              </a:lnSpc>
              <a:spcBef>
                <a:spcPts val="360"/>
              </a:spcBef>
              <a:spcAft>
                <a:spcPts val="0"/>
              </a:spcAft>
              <a:buNone/>
            </a:pPr>
            <a:r>
              <a:t/>
            </a:r>
            <a:endParaRPr b="1" i="0" sz="3600" u="none" cap="none" strike="noStrike">
              <a:solidFill>
                <a:srgbClr val="000000"/>
              </a:solidFill>
              <a:latin typeface="Roboto"/>
              <a:ea typeface="Roboto"/>
              <a:cs typeface="Roboto"/>
              <a:sym typeface="Roboto"/>
            </a:endParaRPr>
          </a:p>
          <a:p>
            <a:pPr indent="0" lvl="0" marL="0" marR="0" rtl="0" algn="l">
              <a:lnSpc>
                <a:spcPct val="100000"/>
              </a:lnSpc>
              <a:spcBef>
                <a:spcPts val="360"/>
              </a:spcBef>
              <a:spcAft>
                <a:spcPts val="0"/>
              </a:spcAft>
              <a:buNone/>
            </a:pPr>
            <a:r>
              <a:rPr b="1" i="0" lang="en-US" sz="3600" u="none" cap="none" strike="noStrike">
                <a:solidFill>
                  <a:srgbClr val="000000"/>
                </a:solidFill>
                <a:latin typeface="Roboto"/>
                <a:ea typeface="Roboto"/>
                <a:cs typeface="Roboto"/>
                <a:sym typeface="Roboto"/>
              </a:rPr>
              <a:t>Technical collaboration topics:</a:t>
            </a:r>
            <a:endParaRPr/>
          </a:p>
          <a:p>
            <a:pPr indent="-457200" lvl="0" marL="560070" marR="0" rtl="0" algn="l">
              <a:lnSpc>
                <a:spcPct val="100000"/>
              </a:lnSpc>
              <a:spcBef>
                <a:spcPts val="450"/>
              </a:spcBef>
              <a:spcAft>
                <a:spcPts val="0"/>
              </a:spcAft>
              <a:buClr>
                <a:srgbClr val="000000"/>
              </a:buClr>
              <a:buSzPts val="1980"/>
              <a:buFont typeface="Arial"/>
              <a:buChar char="•"/>
            </a:pPr>
            <a:r>
              <a:rPr b="0" i="0" lang="en-US" sz="3200" u="none" cap="none" strike="noStrike">
                <a:solidFill>
                  <a:srgbClr val="000000"/>
                </a:solidFill>
                <a:latin typeface="Roboto"/>
                <a:ea typeface="Roboto"/>
                <a:cs typeface="Roboto"/>
                <a:sym typeface="Roboto"/>
              </a:rPr>
              <a:t>Eclipse Decentralized Marketplaces Project Proposal</a:t>
            </a:r>
            <a:endParaRPr/>
          </a:p>
          <a:p>
            <a:pPr indent="-457200" lvl="0" marL="560070" marR="0" rtl="0" algn="l">
              <a:lnSpc>
                <a:spcPct val="100000"/>
              </a:lnSpc>
              <a:spcBef>
                <a:spcPts val="0"/>
              </a:spcBef>
              <a:spcAft>
                <a:spcPts val="0"/>
              </a:spcAft>
              <a:buClr>
                <a:srgbClr val="000000"/>
              </a:buClr>
              <a:buSzPts val="1980"/>
              <a:buFont typeface="Arial"/>
              <a:buChar char="•"/>
            </a:pPr>
            <a:r>
              <a:rPr b="0" i="0" lang="en-US" sz="3200" u="none" cap="none" strike="noStrike">
                <a:solidFill>
                  <a:srgbClr val="000000"/>
                </a:solidFill>
                <a:latin typeface="Roboto"/>
                <a:ea typeface="Roboto"/>
                <a:cs typeface="Roboto"/>
                <a:sym typeface="Roboto"/>
              </a:rPr>
              <a:t>Eclipse Unified Identity Project Proposal</a:t>
            </a:r>
            <a:endParaRPr b="0" i="0" sz="3600" u="none" cap="none" strike="noStrike">
              <a:solidFill>
                <a:srgbClr val="000000"/>
              </a:solidFill>
              <a:latin typeface="Roboto"/>
              <a:ea typeface="Roboto"/>
              <a:cs typeface="Roboto"/>
              <a:sym typeface="Roboto"/>
            </a:endParaRPr>
          </a:p>
          <a:p>
            <a:pPr indent="0" lvl="0" marL="102870" marR="0" rtl="0" algn="l">
              <a:lnSpc>
                <a:spcPct val="100000"/>
              </a:lnSpc>
              <a:spcBef>
                <a:spcPts val="0"/>
              </a:spcBef>
              <a:spcAft>
                <a:spcPts val="0"/>
              </a:spcAft>
              <a:buNone/>
            </a:pPr>
            <a:r>
              <a:t/>
            </a:r>
            <a:endParaRPr b="0" i="0" sz="3600" u="none" cap="none" strike="noStrike">
              <a:solidFill>
                <a:srgbClr val="000000"/>
              </a:solidFill>
              <a:latin typeface="Roboto"/>
              <a:ea typeface="Roboto"/>
              <a:cs typeface="Roboto"/>
              <a:sym typeface="Roboto"/>
            </a:endParaRPr>
          </a:p>
          <a:p>
            <a:pPr indent="0" lvl="0" marL="0" marR="0" rtl="0" algn="l">
              <a:lnSpc>
                <a:spcPct val="100000"/>
              </a:lnSpc>
              <a:spcBef>
                <a:spcPts val="360"/>
              </a:spcBef>
              <a:spcAft>
                <a:spcPts val="0"/>
              </a:spcAft>
              <a:buNone/>
            </a:pPr>
            <a:r>
              <a:rPr b="1" i="0" lang="en-US" sz="3600" u="none" cap="none" strike="noStrike">
                <a:solidFill>
                  <a:srgbClr val="000000"/>
                </a:solidFill>
                <a:latin typeface="Roboto"/>
                <a:ea typeface="Roboto"/>
                <a:cs typeface="Roboto"/>
                <a:sym typeface="Roboto"/>
              </a:rPr>
              <a:t>Marketing collaboration topics:</a:t>
            </a:r>
            <a:endParaRPr/>
          </a:p>
          <a:p>
            <a:pPr indent="-457200" lvl="0" marL="560070" marR="0" rtl="0" algn="l">
              <a:lnSpc>
                <a:spcPct val="100000"/>
              </a:lnSpc>
              <a:spcBef>
                <a:spcPts val="0"/>
              </a:spcBef>
              <a:spcAft>
                <a:spcPts val="0"/>
              </a:spcAft>
              <a:buClr>
                <a:srgbClr val="000000"/>
              </a:buClr>
              <a:buSzPts val="1980"/>
              <a:buFont typeface="Arial"/>
              <a:buChar char="•"/>
            </a:pPr>
            <a:r>
              <a:rPr b="0" i="0" lang="en-US" sz="3200" u="none" cap="none" strike="noStrike">
                <a:solidFill>
                  <a:srgbClr val="000000"/>
                </a:solidFill>
                <a:latin typeface="Roboto"/>
                <a:ea typeface="Roboto"/>
                <a:cs typeface="Roboto"/>
                <a:sym typeface="Roboto"/>
              </a:rPr>
              <a:t>Raise awareness of Tangle EE and Eclipse Foundation as its home</a:t>
            </a:r>
            <a:endParaRPr/>
          </a:p>
          <a:p>
            <a:pPr indent="-457200" lvl="0" marL="560070" marR="0" rtl="0" algn="l">
              <a:lnSpc>
                <a:spcPct val="100000"/>
              </a:lnSpc>
              <a:spcBef>
                <a:spcPts val="0"/>
              </a:spcBef>
              <a:spcAft>
                <a:spcPts val="0"/>
              </a:spcAft>
              <a:buClr>
                <a:srgbClr val="000000"/>
              </a:buClr>
              <a:buSzPts val="1980"/>
              <a:buFont typeface="Arial"/>
              <a:buChar char="•"/>
            </a:pPr>
            <a:r>
              <a:rPr b="0" i="0" lang="en-US" sz="3200" u="none" cap="none" strike="noStrike">
                <a:solidFill>
                  <a:srgbClr val="000000"/>
                </a:solidFill>
                <a:latin typeface="Roboto"/>
                <a:ea typeface="Roboto"/>
                <a:cs typeface="Roboto"/>
                <a:sym typeface="Roboto"/>
              </a:rPr>
              <a:t>Promote adoption of standards inside and outside Eclipse Foundation</a:t>
            </a:r>
            <a:endParaRPr/>
          </a:p>
          <a:p>
            <a:pPr indent="-457200" lvl="0" marL="560070" marR="0" rtl="0" algn="l">
              <a:lnSpc>
                <a:spcPct val="100000"/>
              </a:lnSpc>
              <a:spcBef>
                <a:spcPts val="0"/>
              </a:spcBef>
              <a:spcAft>
                <a:spcPts val="0"/>
              </a:spcAft>
              <a:buClr>
                <a:srgbClr val="000000"/>
              </a:buClr>
              <a:buSzPts val="1980"/>
              <a:buFont typeface="Arial"/>
              <a:buChar char="•"/>
            </a:pPr>
            <a:r>
              <a:rPr b="0" i="0" lang="en-US" sz="3200" u="none" cap="none" strike="noStrike">
                <a:solidFill>
                  <a:srgbClr val="000000"/>
                </a:solidFill>
                <a:latin typeface="Roboto"/>
                <a:ea typeface="Roboto"/>
                <a:cs typeface="Roboto"/>
                <a:sym typeface="Roboto"/>
              </a:rPr>
              <a:t>Co-organize T</a:t>
            </a:r>
            <a:r>
              <a:rPr lang="en-US" sz="3200">
                <a:latin typeface="Roboto"/>
                <a:ea typeface="Roboto"/>
                <a:cs typeface="Roboto"/>
                <a:sym typeface="Roboto"/>
              </a:rPr>
              <a:t>angle EE presence at</a:t>
            </a:r>
            <a:r>
              <a:rPr b="0" i="0" lang="en-US" sz="3200" u="none" cap="none" strike="noStrike">
                <a:solidFill>
                  <a:srgbClr val="000000"/>
                </a:solidFill>
                <a:latin typeface="Roboto"/>
                <a:ea typeface="Roboto"/>
                <a:cs typeface="Roboto"/>
                <a:sym typeface="Roboto"/>
              </a:rPr>
              <a:t> </a:t>
            </a:r>
            <a:r>
              <a:rPr lang="en-US" sz="3200">
                <a:latin typeface="Roboto"/>
                <a:ea typeface="Roboto"/>
                <a:cs typeface="Roboto"/>
                <a:sym typeface="Roboto"/>
              </a:rPr>
              <a:t>conferences and tradeshows</a:t>
            </a:r>
            <a:endParaRPr/>
          </a:p>
        </p:txBody>
      </p:sp>
      <p:sp>
        <p:nvSpPr>
          <p:cNvPr id="118" name="Google Shape;118;p19"/>
          <p:cNvSpPr txBox="1"/>
          <p:nvPr>
            <p:ph type="ctrTitle"/>
          </p:nvPr>
        </p:nvSpPr>
        <p:spPr>
          <a:xfrm>
            <a:off x="301428" y="0"/>
            <a:ext cx="11763054" cy="7221894"/>
          </a:xfrm>
          <a:prstGeom prst="rect">
            <a:avLst/>
          </a:prstGeom>
          <a:noFill/>
          <a:ln>
            <a:noFill/>
          </a:ln>
        </p:spPr>
        <p:txBody>
          <a:bodyPr anchorCtr="0" anchor="ctr" bIns="243750" lIns="243750" spcFirstLastPara="1" rIns="243750" wrap="square" tIns="243750">
            <a:noAutofit/>
          </a:bodyPr>
          <a:lstStyle/>
          <a:p>
            <a:pPr indent="0" lvl="0" marL="0" rtl="0" algn="l">
              <a:lnSpc>
                <a:spcPct val="100000"/>
              </a:lnSpc>
              <a:spcBef>
                <a:spcPts val="0"/>
              </a:spcBef>
              <a:spcAft>
                <a:spcPts val="0"/>
              </a:spcAft>
              <a:buClr>
                <a:schemeClr val="lt1"/>
              </a:buClr>
              <a:buSzPts val="6000"/>
              <a:buNone/>
            </a:pPr>
            <a:r>
              <a:rPr b="1" lang="en-US" sz="6000">
                <a:solidFill>
                  <a:schemeClr val="lt1"/>
                </a:solidFill>
                <a:latin typeface="Roboto"/>
                <a:ea typeface="Roboto"/>
                <a:cs typeface="Roboto"/>
                <a:sym typeface="Roboto"/>
              </a:rPr>
              <a:t>Tangle EE </a:t>
            </a:r>
            <a:br>
              <a:rPr b="1" lang="en-US" sz="6000">
                <a:solidFill>
                  <a:schemeClr val="lt1"/>
                </a:solidFill>
                <a:latin typeface="Roboto"/>
                <a:ea typeface="Roboto"/>
                <a:cs typeface="Roboto"/>
                <a:sym typeface="Roboto"/>
              </a:rPr>
            </a:br>
            <a:r>
              <a:rPr b="1" lang="en-US" sz="6000">
                <a:solidFill>
                  <a:schemeClr val="lt1"/>
                </a:solidFill>
                <a:latin typeface="Roboto"/>
                <a:ea typeface="Roboto"/>
                <a:cs typeface="Roboto"/>
                <a:sym typeface="Roboto"/>
              </a:rPr>
              <a:t>Open Source Projects </a:t>
            </a:r>
            <a:br>
              <a:rPr b="1" lang="en-US" sz="6000">
                <a:solidFill>
                  <a:schemeClr val="lt1"/>
                </a:solidFill>
                <a:latin typeface="Roboto"/>
                <a:ea typeface="Roboto"/>
                <a:cs typeface="Roboto"/>
                <a:sym typeface="Roboto"/>
              </a:rPr>
            </a:br>
            <a:r>
              <a:rPr b="1" lang="en-US" sz="6000">
                <a:solidFill>
                  <a:schemeClr val="lt1"/>
                </a:solidFill>
                <a:latin typeface="Roboto"/>
                <a:ea typeface="Roboto"/>
                <a:cs typeface="Roboto"/>
                <a:sym typeface="Roboto"/>
              </a:rPr>
              <a:t>at Eclipse </a:t>
            </a:r>
            <a:endParaRPr b="1" sz="6000">
              <a:solidFill>
                <a:schemeClr val="lt1"/>
              </a:solidFill>
            </a:endParaRPr>
          </a:p>
        </p:txBody>
      </p:sp>
      <p:sp>
        <p:nvSpPr>
          <p:cNvPr id="119" name="Google Shape;119;p19"/>
          <p:cNvSpPr/>
          <p:nvPr/>
        </p:nvSpPr>
        <p:spPr>
          <a:xfrm>
            <a:off x="444625" y="9878125"/>
            <a:ext cx="8316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a:t>
            </a:r>
            <a:r>
              <a:rPr b="0" i="1" lang="en-US" sz="2400" u="none" cap="none" strike="noStrike">
                <a:solidFill>
                  <a:schemeClr val="dk1"/>
                </a:solidFill>
                <a:latin typeface="Roboto"/>
                <a:ea typeface="Roboto"/>
                <a:cs typeface="Roboto"/>
                <a:sym typeface="Roboto"/>
              </a:rPr>
              <a:t>Eclipse Foundation</a:t>
            </a:r>
            <a:endParaRPr b="0" i="1" sz="2400" u="none" cap="none" strike="noStrike">
              <a:solidFill>
                <a:schemeClr val="dk1"/>
              </a:solidFill>
              <a:latin typeface="Arial"/>
              <a:ea typeface="Arial"/>
              <a:cs typeface="Arial"/>
              <a:sym typeface="Arial"/>
            </a:endParaRPr>
          </a:p>
        </p:txBody>
      </p:sp>
      <p:pic>
        <p:nvPicPr>
          <p:cNvPr id="120" name="Google Shape;120;p19"/>
          <p:cNvPicPr preferRelativeResize="0"/>
          <p:nvPr/>
        </p:nvPicPr>
        <p:blipFill rotWithShape="1">
          <a:blip r:embed="rId4">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p20"/>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27" name="Google Shape;127;p20"/>
          <p:cNvSpPr txBox="1"/>
          <p:nvPr/>
        </p:nvSpPr>
        <p:spPr>
          <a:xfrm>
            <a:off x="11198916" y="3867623"/>
            <a:ext cx="12992123" cy="355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400" u="none" cap="none" strike="noStrike">
                <a:solidFill>
                  <a:schemeClr val="dk1"/>
                </a:solidFill>
                <a:latin typeface="Roboto"/>
                <a:ea typeface="Roboto"/>
                <a:cs typeface="Roboto"/>
                <a:sym typeface="Roboto"/>
              </a:rPr>
              <a:t>The </a:t>
            </a:r>
            <a:r>
              <a:rPr b="1" i="0" lang="en-US" sz="2400" u="none" cap="none" strike="noStrike">
                <a:solidFill>
                  <a:schemeClr val="dk1"/>
                </a:solidFill>
                <a:latin typeface="Roboto"/>
                <a:ea typeface="Roboto"/>
                <a:cs typeface="Roboto"/>
                <a:sym typeface="Roboto"/>
              </a:rPr>
              <a:t>Tangle EE Working Group</a:t>
            </a:r>
            <a:r>
              <a:rPr b="0" i="0" lang="en-US" sz="2400" u="none" cap="none" strike="noStrike">
                <a:solidFill>
                  <a:schemeClr val="dk1"/>
                </a:solidFill>
                <a:latin typeface="Roboto"/>
                <a:ea typeface="Roboto"/>
                <a:cs typeface="Roboto"/>
                <a:sym typeface="Roboto"/>
              </a:rPr>
              <a:t> will drive the evolution and broad adoption of the Tangle protocol and related technologies that enable the creation of a highly-scalable, open-source, permissionless, secure, peer-to-peer distributed ledger technology enabling the machine economy. </a:t>
            </a:r>
            <a:endParaRPr/>
          </a:p>
          <a:p>
            <a:pPr indent="0" lvl="0" marL="0" marR="0" rtl="0" algn="l">
              <a:lnSpc>
                <a:spcPct val="115000"/>
              </a:lnSpc>
              <a:spcBef>
                <a:spcPts val="0"/>
              </a:spcBef>
              <a:spcAft>
                <a:spcPts val="0"/>
              </a:spcAft>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1000"/>
              </a:spcBef>
              <a:spcAft>
                <a:spcPts val="0"/>
              </a:spcAft>
              <a:buNone/>
            </a:pPr>
            <a:r>
              <a:rPr b="0" i="0" lang="en-US" sz="2400" u="none" cap="none" strike="noStrike">
                <a:solidFill>
                  <a:schemeClr val="dk1"/>
                </a:solidFill>
                <a:latin typeface="Roboto"/>
                <a:ea typeface="Roboto"/>
                <a:cs typeface="Roboto"/>
                <a:sym typeface="Roboto"/>
              </a:rPr>
              <a:t>In particular, the Working Group will encourage the definition of technical specifications and associated open source implementations.</a:t>
            </a:r>
            <a:endParaRPr/>
          </a:p>
          <a:p>
            <a:pPr indent="0" lvl="0" marL="0" marR="0" rtl="0" algn="l">
              <a:lnSpc>
                <a:spcPct val="115000"/>
              </a:lnSpc>
              <a:spcBef>
                <a:spcPts val="1000"/>
              </a:spcBef>
              <a:spcAft>
                <a:spcPts val="0"/>
              </a:spcAft>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1000"/>
              </a:spcBef>
              <a:spcAft>
                <a:spcPts val="0"/>
              </a:spcAft>
              <a:buNone/>
            </a:pPr>
            <a:r>
              <a:rPr b="0" i="0" lang="en-US" sz="2400" u="none" cap="none" strike="noStrike">
                <a:solidFill>
                  <a:schemeClr val="dk1"/>
                </a:solidFill>
                <a:latin typeface="Roboto"/>
                <a:ea typeface="Roboto"/>
                <a:cs typeface="Roboto"/>
                <a:sym typeface="Roboto"/>
              </a:rPr>
              <a:t>The Working Group will:</a:t>
            </a:r>
            <a:endParaRPr/>
          </a:p>
          <a:p>
            <a:pPr indent="-381000" lvl="0" marL="457200" marR="0" rtl="0" algn="l">
              <a:lnSpc>
                <a:spcPct val="115000"/>
              </a:lnSpc>
              <a:spcBef>
                <a:spcPts val="1000"/>
              </a:spcBef>
              <a:spcAft>
                <a:spcPts val="0"/>
              </a:spcAft>
              <a:buClr>
                <a:schemeClr val="dk1"/>
              </a:buClr>
              <a:buSzPts val="2400"/>
              <a:buFont typeface="Roboto"/>
              <a:buChar char="●"/>
            </a:pPr>
            <a:r>
              <a:rPr b="0" i="0" lang="en-US" sz="2400" u="none" cap="none" strike="noStrike">
                <a:solidFill>
                  <a:schemeClr val="dk1"/>
                </a:solidFill>
                <a:latin typeface="Roboto"/>
                <a:ea typeface="Roboto"/>
                <a:cs typeface="Roboto"/>
                <a:sym typeface="Roboto"/>
              </a:rPr>
              <a:t>Promote the "Tangle EE" brand and its value in the marketplace.</a:t>
            </a:r>
            <a:endParaRPr/>
          </a:p>
          <a:p>
            <a:pPr indent="-381000" lvl="0" marL="457200" marR="0" rtl="0" algn="l">
              <a:lnSpc>
                <a:spcPct val="115000"/>
              </a:lnSpc>
              <a:spcBef>
                <a:spcPts val="0"/>
              </a:spcBef>
              <a:spcAft>
                <a:spcPts val="0"/>
              </a:spcAft>
              <a:buClr>
                <a:schemeClr val="dk1"/>
              </a:buClr>
              <a:buSzPts val="2400"/>
              <a:buFont typeface="Roboto"/>
              <a:buChar char="●"/>
            </a:pPr>
            <a:r>
              <a:rPr b="0" i="0" lang="en-US" sz="2400" u="none" cap="none" strike="noStrike">
                <a:solidFill>
                  <a:schemeClr val="dk1"/>
                </a:solidFill>
                <a:latin typeface="Roboto"/>
                <a:ea typeface="Roboto"/>
                <a:cs typeface="Roboto"/>
                <a:sym typeface="Roboto"/>
              </a:rPr>
              <a:t>Provide vendor neutral marketing and other services to the Tangle EE ecosystem.</a:t>
            </a:r>
            <a:endParaRPr/>
          </a:p>
          <a:p>
            <a:pPr indent="-381000" lvl="0" marL="457200" marR="0" rtl="0" algn="l">
              <a:lnSpc>
                <a:spcPct val="115000"/>
              </a:lnSpc>
              <a:spcBef>
                <a:spcPts val="0"/>
              </a:spcBef>
              <a:spcAft>
                <a:spcPts val="0"/>
              </a:spcAft>
              <a:buClr>
                <a:schemeClr val="dk1"/>
              </a:buClr>
              <a:buSzPts val="2400"/>
              <a:buFont typeface="Roboto"/>
              <a:buChar char="●"/>
            </a:pPr>
            <a:r>
              <a:rPr lang="en-US" sz="2400">
                <a:solidFill>
                  <a:schemeClr val="dk1"/>
                </a:solidFill>
                <a:latin typeface="Roboto"/>
                <a:ea typeface="Roboto"/>
                <a:cs typeface="Roboto"/>
                <a:sym typeface="Roboto"/>
              </a:rPr>
              <a:t>Leverage </a:t>
            </a:r>
            <a:r>
              <a:rPr b="0" i="0" lang="en-US" sz="2400" u="none" cap="none" strike="noStrike">
                <a:solidFill>
                  <a:schemeClr val="dk1"/>
                </a:solidFill>
                <a:latin typeface="Roboto"/>
                <a:ea typeface="Roboto"/>
                <a:cs typeface="Roboto"/>
                <a:sym typeface="Roboto"/>
              </a:rPr>
              <a:t>licensing and intellectual property flows that encourage community participation, protect community members, and encourage usage.</a:t>
            </a:r>
            <a:endParaRPr/>
          </a:p>
          <a:p>
            <a:pPr indent="-381000" lvl="0" marL="457200" marR="0" rtl="0" algn="l">
              <a:lnSpc>
                <a:spcPct val="115000"/>
              </a:lnSpc>
              <a:spcBef>
                <a:spcPts val="0"/>
              </a:spcBef>
              <a:spcAft>
                <a:spcPts val="0"/>
              </a:spcAft>
              <a:buClr>
                <a:schemeClr val="dk1"/>
              </a:buClr>
              <a:buSzPts val="2400"/>
              <a:buFont typeface="Roboto"/>
              <a:buChar char="●"/>
            </a:pPr>
            <a:r>
              <a:rPr lang="en-US" sz="2400">
                <a:solidFill>
                  <a:schemeClr val="dk1"/>
                </a:solidFill>
                <a:latin typeface="Roboto"/>
                <a:ea typeface="Roboto"/>
                <a:cs typeface="Roboto"/>
                <a:sym typeface="Roboto"/>
              </a:rPr>
              <a:t>Leverage</a:t>
            </a:r>
            <a:r>
              <a:rPr b="0" i="0" lang="en-US" sz="2400" u="none" cap="none" strike="noStrike">
                <a:solidFill>
                  <a:schemeClr val="dk1"/>
                </a:solidFill>
                <a:latin typeface="Roboto"/>
                <a:ea typeface="Roboto"/>
                <a:cs typeface="Roboto"/>
                <a:sym typeface="Roboto"/>
              </a:rPr>
              <a:t> and manage a specification process to formalize the specifications that are defined within the scope of this working group.</a:t>
            </a:r>
            <a:endParaRPr/>
          </a:p>
          <a:p>
            <a:pPr indent="-381000" lvl="0" marL="457200" marR="0" rtl="0" algn="l">
              <a:lnSpc>
                <a:spcPct val="115000"/>
              </a:lnSpc>
              <a:spcBef>
                <a:spcPts val="0"/>
              </a:spcBef>
              <a:spcAft>
                <a:spcPts val="0"/>
              </a:spcAft>
              <a:buClr>
                <a:schemeClr val="dk1"/>
              </a:buClr>
              <a:buSzPts val="2400"/>
              <a:buFont typeface="Roboto"/>
              <a:buChar char="●"/>
            </a:pPr>
            <a:r>
              <a:rPr b="0" i="0" lang="en-US" sz="2400" u="none" cap="none" strike="noStrike">
                <a:solidFill>
                  <a:schemeClr val="dk1"/>
                </a:solidFill>
                <a:latin typeface="Roboto"/>
                <a:ea typeface="Roboto"/>
                <a:cs typeface="Roboto"/>
                <a:sym typeface="Roboto"/>
              </a:rPr>
              <a:t>Manage the overall technical and business strategies of its related open source projects.</a:t>
            </a:r>
            <a:endParaRPr/>
          </a:p>
          <a:p>
            <a:pPr indent="-381000" lvl="0" marL="457200" marR="0" rtl="0" algn="l">
              <a:lnSpc>
                <a:spcPct val="115000"/>
              </a:lnSpc>
              <a:spcBef>
                <a:spcPts val="0"/>
              </a:spcBef>
              <a:spcAft>
                <a:spcPts val="0"/>
              </a:spcAft>
              <a:buClr>
                <a:schemeClr val="dk1"/>
              </a:buClr>
              <a:buSzPts val="2400"/>
              <a:buFont typeface="Roboto"/>
              <a:buChar char="●"/>
            </a:pPr>
            <a:r>
              <a:rPr b="0" i="0" lang="en-US" sz="2400" u="none" cap="none" strike="noStrike">
                <a:solidFill>
                  <a:schemeClr val="dk1"/>
                </a:solidFill>
                <a:latin typeface="Roboto"/>
                <a:ea typeface="Roboto"/>
                <a:cs typeface="Roboto"/>
                <a:sym typeface="Roboto"/>
              </a:rPr>
              <a:t>Establish and drive a funding model that enables this working group and its community to operate on a sustainable basis</a:t>
            </a:r>
            <a:endParaRPr sz="24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t/>
            </a:r>
            <a:endParaRPr sz="2400">
              <a:solidFill>
                <a:schemeClr val="dk1"/>
              </a:solidFill>
              <a:latin typeface="Roboto"/>
              <a:ea typeface="Roboto"/>
              <a:cs typeface="Roboto"/>
              <a:sym typeface="Roboto"/>
            </a:endParaRPr>
          </a:p>
          <a:p>
            <a:pPr indent="0" lvl="0" marL="457200" marR="0" rtl="0" algn="l">
              <a:lnSpc>
                <a:spcPct val="115000"/>
              </a:lnSpc>
              <a:spcBef>
                <a:spcPts val="0"/>
              </a:spcBef>
              <a:spcAft>
                <a:spcPts val="0"/>
              </a:spcAft>
              <a:buNone/>
            </a:pPr>
            <a:r>
              <a:rPr b="0" i="0" lang="en-US" sz="2400" u="sng" cap="none" strike="noStrike">
                <a:solidFill>
                  <a:schemeClr val="hlink"/>
                </a:solidFill>
                <a:latin typeface="Roboto"/>
                <a:ea typeface="Roboto"/>
                <a:cs typeface="Roboto"/>
                <a:sym typeface="Roboto"/>
                <a:hlinkClick r:id="rId4"/>
              </a:rPr>
              <a:t>https://www.eclipse.org/org/workinggroups/tangle_ee_charter.php</a:t>
            </a:r>
            <a:r>
              <a:rPr b="0" i="0" lang="en-US" sz="2400" u="none" cap="none" strike="noStrike">
                <a:solidFill>
                  <a:schemeClr val="dk1"/>
                </a:solidFill>
                <a:latin typeface="Roboto"/>
                <a:ea typeface="Roboto"/>
                <a:cs typeface="Roboto"/>
                <a:sym typeface="Roboto"/>
              </a:rPr>
              <a:t> </a:t>
            </a:r>
            <a:endParaRPr/>
          </a:p>
        </p:txBody>
      </p:sp>
      <p:sp>
        <p:nvSpPr>
          <p:cNvPr id="128" name="Google Shape;128;p20"/>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Tangle EE Charter</a:t>
            </a:r>
            <a:br>
              <a:rPr b="1" i="0" lang="en-US" sz="6000" u="none" cap="none" strike="noStrike">
                <a:solidFill>
                  <a:schemeClr val="lt1"/>
                </a:solidFill>
                <a:latin typeface="Roboto"/>
                <a:ea typeface="Roboto"/>
                <a:cs typeface="Roboto"/>
                <a:sym typeface="Roboto"/>
              </a:rPr>
            </a:br>
            <a:r>
              <a:rPr b="1" i="0" lang="en-US" sz="6000" u="none" cap="none" strike="noStrike">
                <a:solidFill>
                  <a:schemeClr val="lt1"/>
                </a:solidFill>
                <a:latin typeface="Roboto"/>
                <a:ea typeface="Roboto"/>
                <a:cs typeface="Roboto"/>
                <a:sym typeface="Roboto"/>
              </a:rPr>
              <a:t>Scope, Goals &amp; Vision</a:t>
            </a:r>
            <a:endParaRPr b="1" i="0" sz="6000" u="none" cap="none" strike="noStrike">
              <a:solidFill>
                <a:schemeClr val="lt1"/>
              </a:solidFill>
              <a:latin typeface="Raleway"/>
              <a:ea typeface="Raleway"/>
              <a:cs typeface="Raleway"/>
              <a:sym typeface="Raleway"/>
            </a:endParaRPr>
          </a:p>
        </p:txBody>
      </p:sp>
      <p:sp>
        <p:nvSpPr>
          <p:cNvPr id="129" name="Google Shape;129;p20"/>
          <p:cNvSpPr/>
          <p:nvPr/>
        </p:nvSpPr>
        <p:spPr>
          <a:xfrm>
            <a:off x="444621" y="9878125"/>
            <a:ext cx="91566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Eclipse Foundation</a:t>
            </a:r>
            <a:endParaRPr b="0" i="0" sz="2400" u="none" cap="none" strike="noStrike">
              <a:solidFill>
                <a:schemeClr val="dk1"/>
              </a:solidFill>
              <a:latin typeface="Arial"/>
              <a:ea typeface="Arial"/>
              <a:cs typeface="Arial"/>
              <a:sym typeface="Arial"/>
            </a:endParaRPr>
          </a:p>
        </p:txBody>
      </p:sp>
      <p:pic>
        <p:nvPicPr>
          <p:cNvPr id="130" name="Google Shape;130;p20"/>
          <p:cNvPicPr preferRelativeResize="0"/>
          <p:nvPr/>
        </p:nvPicPr>
        <p:blipFill rotWithShape="1">
          <a:blip r:embed="rId5">
            <a:alphaModFix/>
          </a:blip>
          <a:srcRect b="0" l="0" r="0" t="0"/>
          <a:stretch/>
        </p:blipFill>
        <p:spPr>
          <a:xfrm>
            <a:off x="301428" y="488366"/>
            <a:ext cx="3417393" cy="7702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p:nvPr/>
        </p:nvSpPr>
        <p:spPr>
          <a:xfrm flipH="1">
            <a:off x="200" y="0"/>
            <a:ext cx="11084100" cy="13716000"/>
          </a:xfrm>
          <a:prstGeom prst="rect">
            <a:avLst/>
          </a:prstGeom>
          <a:solidFill>
            <a:srgbClr val="EE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21"/>
          <p:cNvPicPr preferRelativeResize="0"/>
          <p:nvPr/>
        </p:nvPicPr>
        <p:blipFill rotWithShape="1">
          <a:blip r:embed="rId3">
            <a:alphaModFix/>
          </a:blip>
          <a:srcRect b="0" l="0" r="18065" t="33563"/>
          <a:stretch/>
        </p:blipFill>
        <p:spPr>
          <a:xfrm flipH="1">
            <a:off x="0" y="13253"/>
            <a:ext cx="14263575" cy="7613099"/>
          </a:xfrm>
          <a:prstGeom prst="rect">
            <a:avLst/>
          </a:prstGeom>
          <a:noFill/>
          <a:ln>
            <a:noFill/>
          </a:ln>
        </p:spPr>
      </p:pic>
      <p:sp>
        <p:nvSpPr>
          <p:cNvPr id="137" name="Google Shape;137;p21"/>
          <p:cNvSpPr txBox="1"/>
          <p:nvPr/>
        </p:nvSpPr>
        <p:spPr>
          <a:xfrm>
            <a:off x="11158945" y="3610947"/>
            <a:ext cx="12662108" cy="35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None/>
            </a:pPr>
            <a:r>
              <a:rPr b="1" i="0" lang="en-US" sz="3200" u="none" cap="none" strike="noStrike">
                <a:solidFill>
                  <a:srgbClr val="000000"/>
                </a:solidFill>
                <a:latin typeface="Roboto"/>
                <a:ea typeface="Roboto"/>
                <a:cs typeface="Roboto"/>
                <a:sym typeface="Roboto"/>
              </a:rPr>
              <a:t>Immediate infrastructure requirements:</a:t>
            </a:r>
            <a:br>
              <a:rPr b="1" i="0" lang="en-US" sz="3200" u="none" cap="none" strike="noStrike">
                <a:solidFill>
                  <a:srgbClr val="000000"/>
                </a:solidFill>
                <a:latin typeface="Roboto"/>
                <a:ea typeface="Roboto"/>
                <a:cs typeface="Roboto"/>
                <a:sym typeface="Roboto"/>
              </a:rPr>
            </a:br>
            <a:endParaRPr b="1"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45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Tangle EE community mailing list -  </a:t>
            </a:r>
            <a:r>
              <a:rPr b="0" i="0" lang="en-US" sz="3200" u="sng" cap="none" strike="noStrike">
                <a:solidFill>
                  <a:srgbClr val="000000"/>
                </a:solidFill>
                <a:latin typeface="Roboto"/>
                <a:ea typeface="Roboto"/>
                <a:cs typeface="Roboto"/>
                <a:sym typeface="Roboto"/>
                <a:hlinkClick r:id="rId4"/>
              </a:rPr>
              <a:t>https://accounts.eclipse.org/mailing-list/tangle.ee-wg</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0"/>
              </a:spcBef>
              <a:spcAft>
                <a:spcPts val="0"/>
              </a:spcAft>
              <a:buSzPts val="3200"/>
              <a:buFont typeface="Roboto"/>
              <a:buChar char="●"/>
            </a:pPr>
            <a:r>
              <a:rPr lang="en-US" sz="3200">
                <a:latin typeface="Roboto"/>
                <a:ea typeface="Roboto"/>
                <a:cs typeface="Roboto"/>
                <a:sym typeface="Roboto"/>
              </a:rPr>
              <a:t>Website - </a:t>
            </a:r>
            <a:r>
              <a:rPr lang="en-US" sz="3200" u="sng">
                <a:latin typeface="Roboto"/>
                <a:ea typeface="Roboto"/>
                <a:cs typeface="Roboto"/>
                <a:sym typeface="Roboto"/>
                <a:hlinkClick r:id="rId5"/>
              </a:rPr>
              <a:t>tangle.ee</a:t>
            </a:r>
            <a:endParaRPr sz="3200">
              <a:latin typeface="Roboto"/>
              <a:ea typeface="Roboto"/>
              <a:cs typeface="Roboto"/>
              <a:sym typeface="Roboto"/>
            </a:endParaRPr>
          </a:p>
          <a:p>
            <a:pPr indent="0" lvl="0" marL="0" marR="0" rtl="0" algn="l">
              <a:lnSpc>
                <a:spcPct val="100000"/>
              </a:lnSpc>
              <a:spcBef>
                <a:spcPts val="0"/>
              </a:spcBef>
              <a:spcAft>
                <a:spcPts val="0"/>
              </a:spcAft>
              <a:buNone/>
            </a:pPr>
            <a:r>
              <a:t/>
            </a:r>
            <a:endParaRPr sz="3200">
              <a:latin typeface="Roboto"/>
              <a:ea typeface="Roboto"/>
              <a:cs typeface="Roboto"/>
              <a:sym typeface="Roboto"/>
            </a:endParaRPr>
          </a:p>
          <a:p>
            <a:pPr indent="-431800" lvl="0" marL="457200" marR="0" rtl="0" algn="l">
              <a:lnSpc>
                <a:spcPct val="100000"/>
              </a:lnSpc>
              <a:spcBef>
                <a:spcPts val="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Mailing list for the Steering Committee</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Video conference (Zoom) account for working group meetings</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Google calendars for committees and community</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Google drive to share presentations, recording, minutes</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431800" lvl="0" marL="457200" marR="0" rtl="0" algn="l">
              <a:lnSpc>
                <a:spcPct val="100000"/>
              </a:lnSpc>
              <a:spcBef>
                <a:spcPts val="0"/>
              </a:spcBef>
              <a:spcAft>
                <a:spcPts val="0"/>
              </a:spcAft>
              <a:buClr>
                <a:srgbClr val="000000"/>
              </a:buClr>
              <a:buSzPts val="3200"/>
              <a:buFont typeface="Roboto"/>
              <a:buChar char="●"/>
            </a:pPr>
            <a:r>
              <a:rPr b="0" i="0" lang="en-US" sz="3200" u="none" cap="none" strike="noStrike">
                <a:solidFill>
                  <a:srgbClr val="000000"/>
                </a:solidFill>
                <a:latin typeface="Roboto"/>
                <a:ea typeface="Roboto"/>
                <a:cs typeface="Roboto"/>
                <a:sym typeface="Roboto"/>
              </a:rPr>
              <a:t>IM channels for the working group</a:t>
            </a:r>
            <a:br>
              <a:rPr b="0" i="0" lang="en-US" sz="3200" u="none" cap="none" strike="noStrike">
                <a:solidFill>
                  <a:srgbClr val="000000"/>
                </a:solidFill>
                <a:latin typeface="Roboto"/>
                <a:ea typeface="Roboto"/>
                <a:cs typeface="Roboto"/>
                <a:sym typeface="Roboto"/>
              </a:rPr>
            </a:br>
            <a:r>
              <a:rPr b="0" i="0" lang="en-US" sz="3200" u="none" cap="none" strike="noStrike">
                <a:solidFill>
                  <a:srgbClr val="000000"/>
                </a:solidFill>
                <a:latin typeface="Roboto"/>
                <a:ea typeface="Roboto"/>
                <a:cs typeface="Roboto"/>
                <a:sym typeface="Roboto"/>
              </a:rPr>
              <a:t>Slack workspace - </a:t>
            </a:r>
            <a:r>
              <a:rPr b="0" i="0" lang="en-US" sz="3200" u="sng" cap="none" strike="noStrike">
                <a:solidFill>
                  <a:srgbClr val="000000"/>
                </a:solidFill>
                <a:latin typeface="Roboto"/>
                <a:ea typeface="Roboto"/>
                <a:cs typeface="Roboto"/>
                <a:sym typeface="Roboto"/>
                <a:hlinkClick r:id="rId6"/>
              </a:rPr>
              <a:t>tangleee-wg.slack.com</a:t>
            </a:r>
            <a:br>
              <a:rPr b="0" i="0" lang="en-US" sz="3200" u="none" cap="none" strike="noStrike">
                <a:solidFill>
                  <a:srgbClr val="000000"/>
                </a:solidFill>
                <a:latin typeface="Roboto"/>
                <a:ea typeface="Roboto"/>
                <a:cs typeface="Roboto"/>
                <a:sym typeface="Roboto"/>
              </a:rPr>
            </a:br>
            <a:endParaRPr b="0" i="0" sz="3200" u="none" cap="none" strike="noStrike">
              <a:solidFill>
                <a:srgbClr val="000000"/>
              </a:solidFill>
              <a:latin typeface="Roboto"/>
              <a:ea typeface="Roboto"/>
              <a:cs typeface="Roboto"/>
              <a:sym typeface="Roboto"/>
            </a:endParaRPr>
          </a:p>
          <a:p>
            <a:pPr indent="0" lvl="0" marL="0" marR="0" rtl="0" algn="l">
              <a:lnSpc>
                <a:spcPct val="100000"/>
              </a:lnSpc>
              <a:spcBef>
                <a:spcPts val="450"/>
              </a:spcBef>
              <a:spcAft>
                <a:spcPts val="0"/>
              </a:spcAft>
              <a:buNone/>
            </a:pPr>
            <a:r>
              <a:rPr b="1" i="0" lang="en-US" sz="3200" u="none" cap="none" strike="noStrike">
                <a:solidFill>
                  <a:srgbClr val="000000"/>
                </a:solidFill>
                <a:latin typeface="Roboto"/>
                <a:ea typeface="Roboto"/>
                <a:cs typeface="Roboto"/>
                <a:sym typeface="Roboto"/>
              </a:rPr>
              <a:t>Future consideration:</a:t>
            </a:r>
            <a:r>
              <a:rPr lang="en-US"/>
              <a:t> </a:t>
            </a:r>
            <a:r>
              <a:rPr b="0" i="0" lang="en-US" sz="3200" u="none" cap="none" strike="noStrike">
                <a:solidFill>
                  <a:srgbClr val="000000"/>
                </a:solidFill>
                <a:latin typeface="Roboto"/>
                <a:ea typeface="Roboto"/>
                <a:cs typeface="Roboto"/>
                <a:sym typeface="Roboto"/>
              </a:rPr>
              <a:t>GitHub organization</a:t>
            </a:r>
            <a:endParaRPr/>
          </a:p>
        </p:txBody>
      </p:sp>
      <p:sp>
        <p:nvSpPr>
          <p:cNvPr id="138" name="Google Shape;138;p21"/>
          <p:cNvSpPr txBox="1"/>
          <p:nvPr/>
        </p:nvSpPr>
        <p:spPr>
          <a:xfrm>
            <a:off x="301428" y="0"/>
            <a:ext cx="11084100" cy="7221894"/>
          </a:xfrm>
          <a:prstGeom prst="rect">
            <a:avLst/>
          </a:prstGeom>
          <a:noFill/>
          <a:ln>
            <a:noFill/>
          </a:ln>
        </p:spPr>
        <p:txBody>
          <a:bodyPr anchorCtr="0" anchor="ctr" bIns="243750" lIns="243750" spcFirstLastPara="1" rIns="243750" wrap="square" tIns="243750">
            <a:noAutofit/>
          </a:bodyPr>
          <a:lstStyle/>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Operationalization</a:t>
            </a:r>
            <a:endParaRPr/>
          </a:p>
          <a:p>
            <a:pPr indent="0" lvl="0" marL="0" marR="0" rtl="0" algn="l">
              <a:lnSpc>
                <a:spcPct val="100000"/>
              </a:lnSpc>
              <a:spcBef>
                <a:spcPts val="0"/>
              </a:spcBef>
              <a:spcAft>
                <a:spcPts val="0"/>
              </a:spcAft>
              <a:buClr>
                <a:schemeClr val="dk1"/>
              </a:buClr>
              <a:buSzPts val="13900"/>
              <a:buFont typeface="Arial"/>
              <a:buNone/>
            </a:pPr>
            <a:r>
              <a:rPr b="1" i="0" lang="en-US" sz="6000" u="none" cap="none" strike="noStrike">
                <a:solidFill>
                  <a:schemeClr val="lt1"/>
                </a:solidFill>
                <a:latin typeface="Roboto"/>
                <a:ea typeface="Roboto"/>
                <a:cs typeface="Roboto"/>
                <a:sym typeface="Roboto"/>
              </a:rPr>
              <a:t>Of the Working Group</a:t>
            </a:r>
            <a:endParaRPr b="1" i="0" sz="6000" u="none" cap="none" strike="noStrike">
              <a:solidFill>
                <a:schemeClr val="lt1"/>
              </a:solidFill>
              <a:latin typeface="Raleway"/>
              <a:ea typeface="Raleway"/>
              <a:cs typeface="Raleway"/>
              <a:sym typeface="Raleway"/>
            </a:endParaRPr>
          </a:p>
        </p:txBody>
      </p:sp>
      <p:sp>
        <p:nvSpPr>
          <p:cNvPr id="139" name="Google Shape;139;p21"/>
          <p:cNvSpPr/>
          <p:nvPr/>
        </p:nvSpPr>
        <p:spPr>
          <a:xfrm>
            <a:off x="444622" y="9878125"/>
            <a:ext cx="88584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chemeClr val="dk1"/>
                </a:solidFill>
                <a:latin typeface="Roboto"/>
                <a:ea typeface="Roboto"/>
                <a:cs typeface="Roboto"/>
                <a:sym typeface="Roboto"/>
              </a:rPr>
              <a:t>by Paul Buck</a:t>
            </a:r>
            <a:br>
              <a:rPr lang="en-US" sz="2400">
                <a:solidFill>
                  <a:schemeClr val="dk1"/>
                </a:solidFill>
                <a:latin typeface="Roboto"/>
                <a:ea typeface="Roboto"/>
                <a:cs typeface="Roboto"/>
                <a:sym typeface="Roboto"/>
              </a:rPr>
            </a:br>
            <a:r>
              <a:rPr i="1" lang="en-US" sz="2400">
                <a:solidFill>
                  <a:schemeClr val="dk1"/>
                </a:solidFill>
                <a:latin typeface="Roboto"/>
                <a:ea typeface="Roboto"/>
                <a:cs typeface="Roboto"/>
                <a:sym typeface="Roboto"/>
              </a:rPr>
              <a:t>VP Community Development - Eclipse Foundation</a:t>
            </a:r>
            <a:endParaRPr b="0" i="0" sz="2400" u="none" cap="none" strike="noStrike">
              <a:solidFill>
                <a:schemeClr val="dk1"/>
              </a:solidFill>
              <a:latin typeface="Arial"/>
              <a:ea typeface="Arial"/>
              <a:cs typeface="Arial"/>
              <a:sym typeface="Arial"/>
            </a:endParaRPr>
          </a:p>
        </p:txBody>
      </p:sp>
      <p:pic>
        <p:nvPicPr>
          <p:cNvPr id="140" name="Google Shape;140;p21"/>
          <p:cNvPicPr preferRelativeResize="0"/>
          <p:nvPr/>
        </p:nvPicPr>
        <p:blipFill rotWithShape="1">
          <a:blip r:embed="rId7">
            <a:alphaModFix/>
          </a:blip>
          <a:srcRect b="0" l="0" r="0" t="0"/>
          <a:stretch/>
        </p:blipFill>
        <p:spPr>
          <a:xfrm>
            <a:off x="301428" y="488366"/>
            <a:ext cx="3417393" cy="7702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