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71" r:id="rId4"/>
    <p:sldId id="314" r:id="rId5"/>
    <p:sldId id="292" r:id="rId6"/>
    <p:sldId id="315" r:id="rId7"/>
    <p:sldId id="313" r:id="rId8"/>
    <p:sldId id="312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A"/>
    <a:srgbClr val="F0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4C217-BAA5-44CA-9AD0-6EE49525697E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B3A11-CB3F-4845-AA1C-BD6BCE859CE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40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0825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400800" cy="20162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69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43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59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7772400" cy="1362075"/>
          </a:xfrm>
        </p:spPr>
        <p:txBody>
          <a:bodyPr anchor="t"/>
          <a:lstStyle>
            <a:lvl1pPr algn="l">
              <a:defRPr sz="4000" b="1" cap="none" baseline="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55576" y="3573016"/>
            <a:ext cx="770485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98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44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428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702"/>
            <a:ext cx="8229600" cy="634082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42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954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99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25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SOA Symposium - EclipseCon, Boston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  <p:pic>
        <p:nvPicPr>
          <p:cNvPr id="1026" name="Picture 2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3840"/>
            <a:ext cx="172593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82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80000"/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Workflow and Integration Open Bar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Adrian Mos (Xerox), Bob Brodt (Redhat), </a:t>
            </a:r>
            <a:r>
              <a:rPr lang="de-DE" smtClean="0"/>
              <a:t>Oliver Kopp (Uni Stuttgart), </a:t>
            </a:r>
            <a:r>
              <a:rPr lang="de-DE" smtClean="0"/>
              <a:t>Marc Gille (SunGard)</a:t>
            </a:r>
          </a:p>
          <a:p>
            <a:r>
              <a:rPr lang="de-DE" smtClean="0"/>
              <a:t>EclipseCon</a:t>
            </a:r>
          </a:p>
          <a:p>
            <a:r>
              <a:rPr lang="de-DE" smtClean="0"/>
              <a:t>San Francisco</a:t>
            </a:r>
            <a:endParaRPr lang="de-DE" smtClean="0"/>
          </a:p>
          <a:p>
            <a:r>
              <a:rPr lang="de-DE" smtClean="0"/>
              <a:t>3/17/2014 </a:t>
            </a:r>
            <a:r>
              <a:rPr lang="de-DE" smtClean="0"/>
              <a:t>9-12 am</a:t>
            </a:r>
          </a:p>
        </p:txBody>
      </p:sp>
    </p:spTree>
    <p:extLst>
      <p:ext uri="{BB962C8B-B14F-4D97-AF65-F5344CB8AC3E}">
        <p14:creationId xmlns:p14="http://schemas.microsoft.com/office/powerpoint/2010/main" val="164746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Goal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Discuss and demo the activities of the projects under the „SOA umbrella“</a:t>
            </a:r>
          </a:p>
          <a:p>
            <a:r>
              <a:rPr lang="de-DE" smtClean="0"/>
              <a:t>Gather requirements</a:t>
            </a:r>
          </a:p>
          <a:p>
            <a:r>
              <a:rPr lang="de-DE" smtClean="0"/>
              <a:t>Identify areas of collaboration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01960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Stardust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65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Stardust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mtClean="0"/>
              <a:t>Industry-proven, mature Business Process Management Suite Infinity Process Platform under Eclipse Public License</a:t>
            </a:r>
          </a:p>
          <a:p>
            <a:pPr lvl="1"/>
            <a:r>
              <a:rPr lang="de-DE" smtClean="0"/>
              <a:t>Workflow</a:t>
            </a:r>
          </a:p>
          <a:p>
            <a:pPr lvl="1"/>
            <a:r>
              <a:rPr lang="de-DE" smtClean="0"/>
              <a:t>System Integration</a:t>
            </a:r>
          </a:p>
          <a:p>
            <a:pPr lvl="1"/>
            <a:r>
              <a:rPr lang="de-DE" smtClean="0"/>
              <a:t>Document </a:t>
            </a:r>
            <a:r>
              <a:rPr lang="de-DE" smtClean="0"/>
              <a:t>Management</a:t>
            </a:r>
          </a:p>
          <a:p>
            <a:r>
              <a:rPr lang="de-DE"/>
              <a:t>More than 1.600 production deployments worldwide</a:t>
            </a:r>
          </a:p>
          <a:p>
            <a:pPr lvl="1"/>
            <a:r>
              <a:rPr lang="de-DE"/>
              <a:t>&gt; 10,000 users (Commerzbank, former Dresdner Bank)</a:t>
            </a:r>
          </a:p>
          <a:p>
            <a:pPr lvl="1"/>
            <a:r>
              <a:rPr lang="de-DE"/>
              <a:t>&gt; 1,000,000 processes/day (CSS Insurance, SWIFT)</a:t>
            </a:r>
          </a:p>
          <a:p>
            <a:pPr lvl="1"/>
            <a:r>
              <a:rPr lang="de-DE"/>
              <a:t>&gt; 300,000 documents/day (VAR Japan)</a:t>
            </a:r>
          </a:p>
          <a:p>
            <a:pPr lvl="1"/>
            <a:r>
              <a:rPr lang="de-DE"/>
              <a:t>Benchmarks exist with &gt; 10,000 processes per </a:t>
            </a:r>
            <a:r>
              <a:rPr lang="de-DE"/>
              <a:t>second</a:t>
            </a:r>
            <a:r>
              <a:rPr lang="de-DE" smtClean="0"/>
              <a:t>.</a:t>
            </a:r>
          </a:p>
          <a:p>
            <a:r>
              <a:rPr lang="de-DE" smtClean="0"/>
              <a:t>Largest BPMS in the industry (2.5M LOC, 726 person years)</a:t>
            </a:r>
          </a:p>
          <a:p>
            <a:pPr lvl="1"/>
            <a:r>
              <a:rPr lang="de-DE" smtClean="0"/>
              <a:t>Bonitasoft (2M LOC, 589 person years)</a:t>
            </a:r>
          </a:p>
          <a:p>
            <a:pPr lvl="1"/>
            <a:r>
              <a:rPr lang="de-DE" smtClean="0"/>
              <a:t>jBPM (738k LOC, 200 person years)</a:t>
            </a: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8603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Ecosystem</a:t>
            </a:r>
            <a:endParaRPr lang="de-DE"/>
          </a:p>
        </p:txBody>
      </p:sp>
      <p:sp>
        <p:nvSpPr>
          <p:cNvPr id="6" name="Flowchart: Magnetic Disk 5"/>
          <p:cNvSpPr/>
          <p:nvPr/>
        </p:nvSpPr>
        <p:spPr>
          <a:xfrm>
            <a:off x="6175741" y="3388568"/>
            <a:ext cx="1143000" cy="947410"/>
          </a:xfrm>
          <a:prstGeom prst="flowChartMagneticDisk">
            <a:avLst/>
          </a:prstGeom>
          <a:solidFill>
            <a:srgbClr val="006FBA"/>
          </a:solidFill>
          <a:ln w="9525"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smtClean="0"/>
              <a:t>Stardust</a:t>
            </a:r>
            <a:endParaRPr lang="de-DE" b="1" dirty="0"/>
          </a:p>
        </p:txBody>
      </p:sp>
      <p:grpSp>
        <p:nvGrpSpPr>
          <p:cNvPr id="24" name="Group 69"/>
          <p:cNvGrpSpPr/>
          <p:nvPr/>
        </p:nvGrpSpPr>
        <p:grpSpPr>
          <a:xfrm>
            <a:off x="765541" y="1940769"/>
            <a:ext cx="1736253" cy="4343400"/>
            <a:chOff x="424260" y="1637642"/>
            <a:chExt cx="1736253" cy="4342205"/>
          </a:xfrm>
        </p:grpSpPr>
        <p:cxnSp>
          <p:nvCxnSpPr>
            <p:cNvPr id="25" name="Curved Connector 24"/>
            <p:cNvCxnSpPr/>
            <p:nvPr/>
          </p:nvCxnSpPr>
          <p:spPr>
            <a:xfrm rot="10800000" flipV="1">
              <a:off x="1675625" y="1637642"/>
              <a:ext cx="484888" cy="4342205"/>
            </a:xfrm>
            <a:prstGeom prst="curvedConnector3">
              <a:avLst>
                <a:gd name="adj1" fmla="val 264033"/>
              </a:avLst>
            </a:prstGeom>
            <a:ln>
              <a:solidFill>
                <a:srgbClr val="F01C24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24260" y="3499640"/>
              <a:ext cx="914033" cy="24615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de-DE" sz="1000" dirty="0" smtClean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rPr>
                <a:t>Maintenance</a:t>
              </a:r>
              <a:endParaRPr lang="de-DE" sz="1000" dirty="0">
                <a:solidFill>
                  <a:srgbClr val="F01C24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220030" y="1392658"/>
            <a:ext cx="3744458" cy="2745005"/>
            <a:chOff x="4835489" y="1128290"/>
            <a:chExt cx="3744458" cy="2745005"/>
          </a:xfrm>
        </p:grpSpPr>
        <p:grpSp>
          <p:nvGrpSpPr>
            <p:cNvPr id="11" name="Group 35"/>
            <p:cNvGrpSpPr/>
            <p:nvPr/>
          </p:nvGrpSpPr>
          <p:grpSpPr>
            <a:xfrm>
              <a:off x="5149740" y="1128290"/>
              <a:ext cx="2013060" cy="1081510"/>
              <a:chOff x="5032860" y="1047890"/>
              <a:chExt cx="2013060" cy="1081510"/>
            </a:xfrm>
          </p:grpSpPr>
          <p:sp>
            <p:nvSpPr>
              <p:cNvPr id="12" name="Text Box 16"/>
              <p:cNvSpPr txBox="1">
                <a:spLocks noChangeArrowheads="1"/>
              </p:cNvSpPr>
              <p:nvPr/>
            </p:nvSpPr>
            <p:spPr bwMode="auto">
              <a:xfrm>
                <a:off x="5368946" y="1047890"/>
                <a:ext cx="1370888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de-DE" sz="1000" b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Eclipse </a:t>
                </a:r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Community</a:t>
                </a:r>
                <a:endParaRPr lang="de-DE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3" name="Picture 6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039418" y="1391095"/>
                <a:ext cx="400050" cy="4286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4" name="Picture 6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645870" y="1431940"/>
                <a:ext cx="400050" cy="4286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5" name="Picture 6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032860" y="1431940"/>
                <a:ext cx="400050" cy="4286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6" name="Picture 6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560971" y="1700775"/>
                <a:ext cx="400050" cy="4286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27" name="Group 71"/>
            <p:cNvGrpSpPr/>
            <p:nvPr/>
          </p:nvGrpSpPr>
          <p:grpSpPr>
            <a:xfrm>
              <a:off x="4835489" y="2244167"/>
              <a:ext cx="917507" cy="1629127"/>
              <a:chOff x="4835489" y="2114947"/>
              <a:chExt cx="917507" cy="1629127"/>
            </a:xfrm>
          </p:grpSpPr>
          <p:cxnSp>
            <p:nvCxnSpPr>
              <p:cNvPr id="28" name="Curved Connector 27"/>
              <p:cNvCxnSpPr/>
              <p:nvPr/>
            </p:nvCxnSpPr>
            <p:spPr>
              <a:xfrm rot="10800000" flipV="1">
                <a:off x="5432024" y="2114947"/>
                <a:ext cx="320972" cy="1629127"/>
              </a:xfrm>
              <a:prstGeom prst="curvedConnector3">
                <a:avLst>
                  <a:gd name="adj1" fmla="val 171221"/>
                </a:avLst>
              </a:prstGeom>
              <a:ln>
                <a:solidFill>
                  <a:srgbClr val="F01C24"/>
                </a:solidFill>
                <a:prstDash val="dash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4835489" y="2215359"/>
                <a:ext cx="872355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DE" sz="1000" dirty="0" err="1" smtClean="0">
                    <a:solidFill>
                      <a:srgbClr val="F01C24"/>
                    </a:solidFill>
                    <a:latin typeface="Arial" pitchFamily="34" charset="0"/>
                    <a:cs typeface="Arial" pitchFamily="34" charset="0"/>
                  </a:rPr>
                  <a:t>Contribution</a:t>
                </a:r>
                <a:endParaRPr lang="de-DE" sz="1000" dirty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" name="Group 72"/>
            <p:cNvGrpSpPr/>
            <p:nvPr/>
          </p:nvGrpSpPr>
          <p:grpSpPr>
            <a:xfrm>
              <a:off x="6763424" y="1975333"/>
              <a:ext cx="1816523" cy="1897962"/>
              <a:chOff x="6763424" y="1846113"/>
              <a:chExt cx="1816523" cy="1897962"/>
            </a:xfrm>
          </p:grpSpPr>
          <p:cxnSp>
            <p:nvCxnSpPr>
              <p:cNvPr id="31" name="Curved Connector 30"/>
              <p:cNvCxnSpPr/>
              <p:nvPr/>
            </p:nvCxnSpPr>
            <p:spPr>
              <a:xfrm flipH="1" flipV="1">
                <a:off x="7237945" y="1846113"/>
                <a:ext cx="191139" cy="1897962"/>
              </a:xfrm>
              <a:prstGeom prst="curvedConnector3">
                <a:avLst>
                  <a:gd name="adj1" fmla="val -119599"/>
                </a:avLst>
              </a:prstGeom>
              <a:ln>
                <a:solidFill>
                  <a:srgbClr val="F01C24"/>
                </a:solidFill>
                <a:prstDash val="dash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6763424" y="2385895"/>
                <a:ext cx="1816523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000" dirty="0" err="1" smtClean="0">
                    <a:solidFill>
                      <a:srgbClr val="F01C24"/>
                    </a:solidFill>
                    <a:latin typeface="Arial" pitchFamily="34" charset="0"/>
                    <a:cs typeface="Arial" pitchFamily="34" charset="0"/>
                  </a:rPr>
                  <a:t>Consumption</a:t>
                </a:r>
                <a:r>
                  <a:rPr lang="de-DE" sz="1000" dirty="0" smtClean="0">
                    <a:solidFill>
                      <a:srgbClr val="F01C24"/>
                    </a:solidFill>
                    <a:latin typeface="Arial" pitchFamily="34" charset="0"/>
                    <a:cs typeface="Arial" pitchFamily="34" charset="0"/>
                  </a:rPr>
                  <a:t> via</a:t>
                </a:r>
              </a:p>
              <a:p>
                <a:pPr algn="ctr"/>
                <a:r>
                  <a:rPr lang="de-DE" sz="1000" dirty="0" err="1" smtClean="0">
                    <a:solidFill>
                      <a:srgbClr val="F01C24"/>
                    </a:solidFill>
                    <a:latin typeface="Arial" pitchFamily="34" charset="0"/>
                    <a:cs typeface="Arial" pitchFamily="34" charset="0"/>
                  </a:rPr>
                  <a:t>Eclipse</a:t>
                </a:r>
                <a:r>
                  <a:rPr lang="de-DE" sz="1000" dirty="0" smtClean="0">
                    <a:solidFill>
                      <a:srgbClr val="F01C24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de-DE" sz="1000" smtClean="0">
                    <a:solidFill>
                      <a:srgbClr val="F01C24"/>
                    </a:solidFill>
                    <a:latin typeface="Arial" pitchFamily="34" charset="0"/>
                    <a:cs typeface="Arial" pitchFamily="34" charset="0"/>
                  </a:rPr>
                  <a:t>Public License (EPL)</a:t>
                </a:r>
                <a:endParaRPr lang="de-DE" sz="1000" dirty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2037495" y="4335977"/>
            <a:ext cx="2029060" cy="2405391"/>
            <a:chOff x="1652954" y="4071609"/>
            <a:chExt cx="2029060" cy="2405391"/>
          </a:xfrm>
        </p:grpSpPr>
        <p:grpSp>
          <p:nvGrpSpPr>
            <p:cNvPr id="17" name="Group 64"/>
            <p:cNvGrpSpPr/>
            <p:nvPr/>
          </p:nvGrpSpPr>
          <p:grpSpPr>
            <a:xfrm>
              <a:off x="1652954" y="5280275"/>
              <a:ext cx="2029060" cy="1196725"/>
              <a:chOff x="1675625" y="5151055"/>
              <a:chExt cx="2029060" cy="1196725"/>
            </a:xfrm>
          </p:grpSpPr>
          <p:sp>
            <p:nvSpPr>
              <p:cNvPr id="18" name="Text Box 16"/>
              <p:cNvSpPr txBox="1">
                <a:spLocks noChangeArrowheads="1"/>
              </p:cNvSpPr>
              <p:nvPr/>
            </p:nvSpPr>
            <p:spPr bwMode="auto">
              <a:xfrm>
                <a:off x="1752435" y="5151055"/>
                <a:ext cx="142859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de-DE" sz="1000" b="1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SunGard</a:t>
                </a:r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Customers</a:t>
                </a:r>
                <a:endParaRPr lang="de-DE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9" name="Picture 6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54072" y="5455855"/>
                <a:ext cx="400050" cy="4286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" name="Picture 6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36485" y="5919155"/>
                <a:ext cx="400050" cy="4286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1" name="Picture 6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675625" y="5765535"/>
                <a:ext cx="400050" cy="4286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2" name="Picture 6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304635" y="5810110"/>
                <a:ext cx="400050" cy="4286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3" name="Picture 6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789370" y="5535105"/>
                <a:ext cx="400050" cy="4286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33" name="Group 70"/>
            <p:cNvGrpSpPr/>
            <p:nvPr/>
          </p:nvGrpSpPr>
          <p:grpSpPr>
            <a:xfrm>
              <a:off x="1778992" y="4071609"/>
              <a:ext cx="1383712" cy="1208665"/>
              <a:chOff x="1778992" y="3942389"/>
              <a:chExt cx="1383712" cy="1208665"/>
            </a:xfrm>
          </p:grpSpPr>
          <p:cxnSp>
            <p:nvCxnSpPr>
              <p:cNvPr id="34" name="Curved Connector 33"/>
              <p:cNvCxnSpPr>
                <a:stCxn id="7" idx="3"/>
                <a:endCxn id="18" idx="0"/>
              </p:cNvCxnSpPr>
              <p:nvPr/>
            </p:nvCxnSpPr>
            <p:spPr>
              <a:xfrm rot="16200000" flipH="1">
                <a:off x="1836741" y="4543733"/>
                <a:ext cx="1208665" cy="5977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F01C24"/>
                </a:solidFill>
                <a:prstDash val="dash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1778992" y="4214180"/>
                <a:ext cx="1383712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000" dirty="0" err="1" smtClean="0">
                    <a:solidFill>
                      <a:srgbClr val="F01C24"/>
                    </a:solidFill>
                    <a:latin typeface="Arial" pitchFamily="34" charset="0"/>
                    <a:cs typeface="Arial" pitchFamily="34" charset="0"/>
                  </a:rPr>
                  <a:t>Consumption</a:t>
                </a:r>
                <a:r>
                  <a:rPr lang="de-DE" sz="1000" dirty="0" smtClean="0">
                    <a:solidFill>
                      <a:srgbClr val="F01C24"/>
                    </a:solidFill>
                    <a:latin typeface="Arial" pitchFamily="34" charset="0"/>
                    <a:cs typeface="Arial" pitchFamily="34" charset="0"/>
                  </a:rPr>
                  <a:t> via</a:t>
                </a:r>
              </a:p>
              <a:p>
                <a:pPr algn="ctr"/>
                <a:r>
                  <a:rPr lang="de-DE" sz="1000" smtClean="0">
                    <a:solidFill>
                      <a:srgbClr val="F01C24"/>
                    </a:solidFill>
                    <a:latin typeface="Arial" pitchFamily="34" charset="0"/>
                    <a:cs typeface="Arial" pitchFamily="34" charset="0"/>
                  </a:rPr>
                  <a:t>SunGard-proprietary </a:t>
                </a:r>
                <a:br>
                  <a:rPr lang="de-DE" sz="1000" smtClean="0">
                    <a:solidFill>
                      <a:srgbClr val="F01C24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de-DE" sz="1000" smtClean="0">
                    <a:solidFill>
                      <a:srgbClr val="F01C24"/>
                    </a:solidFill>
                    <a:latin typeface="Arial" pitchFamily="34" charset="0"/>
                    <a:cs typeface="Arial" pitchFamily="34" charset="0"/>
                  </a:rPr>
                  <a:t>commercial license</a:t>
                </a:r>
                <a:endParaRPr lang="de-DE" sz="1000" dirty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6" name="Group 73"/>
          <p:cNvGrpSpPr/>
          <p:nvPr/>
        </p:nvGrpSpPr>
        <p:grpSpPr>
          <a:xfrm>
            <a:off x="3804391" y="3278748"/>
            <a:ext cx="1997060" cy="462448"/>
            <a:chOff x="3419850" y="2885160"/>
            <a:chExt cx="1997060" cy="462448"/>
          </a:xfrm>
        </p:grpSpPr>
        <p:sp>
          <p:nvSpPr>
            <p:cNvPr id="37" name="TextBox 36"/>
            <p:cNvSpPr txBox="1"/>
            <p:nvPr/>
          </p:nvSpPr>
          <p:spPr>
            <a:xfrm>
              <a:off x="3422856" y="2885160"/>
              <a:ext cx="16369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000" dirty="0" smtClean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rPr>
                <a:t>Update on </a:t>
              </a:r>
              <a:r>
                <a:rPr lang="de-DE" sz="1000" dirty="0" err="1" smtClean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rPr>
                <a:t>important</a:t>
              </a:r>
              <a:r>
                <a:rPr lang="de-DE" sz="1000" dirty="0" smtClean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rPr>
                <a:t> fixes</a:t>
              </a:r>
            </a:p>
            <a:p>
              <a:pPr algn="ctr"/>
              <a:r>
                <a:rPr lang="de-DE" sz="1000" dirty="0" err="1" smtClean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rPr>
                <a:t>or</a:t>
              </a:r>
              <a:r>
                <a:rPr lang="de-DE" sz="1000" dirty="0" smtClean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sz="1000" dirty="0" err="1" smtClean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rPr>
                <a:t>enhancements</a:t>
              </a:r>
              <a:endParaRPr lang="de-DE" sz="1000" dirty="0">
                <a:solidFill>
                  <a:srgbClr val="F01C24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10800000">
              <a:off x="3419850" y="3346020"/>
              <a:ext cx="1997060" cy="1588"/>
            </a:xfrm>
            <a:prstGeom prst="straightConnector1">
              <a:avLst/>
            </a:prstGeom>
            <a:ln>
              <a:solidFill>
                <a:srgbClr val="F01C24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74"/>
          <p:cNvGrpSpPr/>
          <p:nvPr/>
        </p:nvGrpSpPr>
        <p:grpSpPr>
          <a:xfrm>
            <a:off x="3781721" y="4200468"/>
            <a:ext cx="2035465" cy="438515"/>
            <a:chOff x="3397180" y="3806880"/>
            <a:chExt cx="2035465" cy="438515"/>
          </a:xfrm>
        </p:grpSpPr>
        <p:cxnSp>
          <p:nvCxnSpPr>
            <p:cNvPr id="40" name="Straight Arrow Connector 39"/>
            <p:cNvCxnSpPr/>
            <p:nvPr/>
          </p:nvCxnSpPr>
          <p:spPr>
            <a:xfrm rot="10800000">
              <a:off x="3397180" y="3806880"/>
              <a:ext cx="2035465" cy="1588"/>
            </a:xfrm>
            <a:prstGeom prst="straightConnector1">
              <a:avLst/>
            </a:prstGeom>
            <a:ln>
              <a:solidFill>
                <a:srgbClr val="F01C24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657600" y="3845285"/>
              <a:ext cx="15279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000" dirty="0" err="1" smtClean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rPr>
                <a:t>Periodic</a:t>
              </a:r>
              <a:r>
                <a:rPr lang="de-DE" sz="1000" dirty="0" smtClean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rPr>
                <a:t> update e.g. on </a:t>
              </a:r>
              <a:br>
                <a:rPr lang="de-DE" sz="1000" dirty="0" smtClean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de-DE" sz="1000" dirty="0" err="1" smtClean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rPr>
                <a:t>Eclipse</a:t>
              </a:r>
              <a:r>
                <a:rPr lang="de-DE" sz="1000" dirty="0" smtClean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rPr>
                <a:t> Releases</a:t>
              </a:r>
              <a:endParaRPr lang="de-DE" sz="1000" dirty="0">
                <a:solidFill>
                  <a:srgbClr val="F01C24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251126" y="1697458"/>
            <a:ext cx="1143000" cy="2638520"/>
            <a:chOff x="1866585" y="1433090"/>
            <a:chExt cx="1143000" cy="2638520"/>
          </a:xfrm>
        </p:grpSpPr>
        <p:sp>
          <p:nvSpPr>
            <p:cNvPr id="7" name="Flowchart: Magnetic Disk 6"/>
            <p:cNvSpPr/>
            <p:nvPr/>
          </p:nvSpPr>
          <p:spPr>
            <a:xfrm>
              <a:off x="1866585" y="3124200"/>
              <a:ext cx="1143000" cy="947410"/>
            </a:xfrm>
            <a:prstGeom prst="flowChartMagneticDisk">
              <a:avLst/>
            </a:prstGeom>
            <a:solidFill>
              <a:srgbClr val="006FBA"/>
            </a:solidFill>
            <a:ln w="9525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smtClean="0"/>
                <a:t>Infinity Process Platform</a:t>
              </a:r>
              <a:endParaRPr lang="de-DE" sz="1400" b="1" dirty="0"/>
            </a:p>
          </p:txBody>
        </p:sp>
        <p:grpSp>
          <p:nvGrpSpPr>
            <p:cNvPr id="8" name="Group 19"/>
            <p:cNvGrpSpPr/>
            <p:nvPr/>
          </p:nvGrpSpPr>
          <p:grpSpPr>
            <a:xfrm>
              <a:off x="2019416" y="1433090"/>
              <a:ext cx="724878" cy="733425"/>
              <a:chOff x="1816399" y="1470345"/>
              <a:chExt cx="724878" cy="733425"/>
            </a:xfrm>
          </p:grpSpPr>
          <p:sp>
            <p:nvSpPr>
              <p:cNvPr id="9" name="Text Box 16"/>
              <p:cNvSpPr txBox="1">
                <a:spLocks noChangeArrowheads="1"/>
              </p:cNvSpPr>
              <p:nvPr/>
            </p:nvSpPr>
            <p:spPr bwMode="auto">
              <a:xfrm>
                <a:off x="1816399" y="1470345"/>
                <a:ext cx="724878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de-DE" sz="1000" b="1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SunGard</a:t>
                </a:r>
                <a:endParaRPr lang="de-DE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0" name="Picture 6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016452" y="1775145"/>
                <a:ext cx="400050" cy="4286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42" name="Group 68"/>
            <p:cNvGrpSpPr/>
            <p:nvPr/>
          </p:nvGrpSpPr>
          <p:grpSpPr>
            <a:xfrm>
              <a:off x="1926469" y="2166514"/>
              <a:ext cx="872355" cy="957685"/>
              <a:chOff x="1926469" y="2037294"/>
              <a:chExt cx="872355" cy="957685"/>
            </a:xfrm>
          </p:grpSpPr>
          <p:cxnSp>
            <p:nvCxnSpPr>
              <p:cNvPr id="43" name="Curved Connector 42"/>
              <p:cNvCxnSpPr>
                <a:stCxn id="10" idx="2"/>
                <a:endCxn id="7" idx="1"/>
              </p:cNvCxnSpPr>
              <p:nvPr/>
            </p:nvCxnSpPr>
            <p:spPr>
              <a:xfrm rot="16200000" flipH="1">
                <a:off x="1949947" y="2506841"/>
                <a:ext cx="957685" cy="18591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F01C24"/>
                </a:solidFill>
                <a:prstDash val="dash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TextBox 43"/>
              <p:cNvSpPr txBox="1"/>
              <p:nvPr/>
            </p:nvSpPr>
            <p:spPr>
              <a:xfrm>
                <a:off x="1926469" y="2216484"/>
                <a:ext cx="872355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DE" sz="1000" dirty="0" err="1" smtClean="0">
                    <a:solidFill>
                      <a:srgbClr val="F01C24"/>
                    </a:solidFill>
                    <a:latin typeface="Arial" pitchFamily="34" charset="0"/>
                    <a:cs typeface="Arial" pitchFamily="34" charset="0"/>
                  </a:rPr>
                  <a:t>Contribution</a:t>
                </a:r>
                <a:endParaRPr lang="de-DE" sz="1000" dirty="0">
                  <a:solidFill>
                    <a:srgbClr val="F01C24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5" name="Group 54"/>
          <p:cNvGrpSpPr/>
          <p:nvPr/>
        </p:nvGrpSpPr>
        <p:grpSpPr>
          <a:xfrm>
            <a:off x="3388601" y="2557139"/>
            <a:ext cx="3247881" cy="1281137"/>
            <a:chOff x="3070738" y="2178713"/>
            <a:chExt cx="3811035" cy="1324327"/>
          </a:xfrm>
        </p:grpSpPr>
        <p:cxnSp>
          <p:nvCxnSpPr>
            <p:cNvPr id="46" name="Straight Arrow Connector 45"/>
            <p:cNvCxnSpPr>
              <a:stCxn id="10" idx="3"/>
            </p:cNvCxnSpPr>
            <p:nvPr/>
          </p:nvCxnSpPr>
          <p:spPr>
            <a:xfrm>
              <a:off x="3070738" y="2178713"/>
              <a:ext cx="3811035" cy="1324327"/>
            </a:xfrm>
            <a:prstGeom prst="straightConnector1">
              <a:avLst/>
            </a:prstGeom>
            <a:ln>
              <a:solidFill>
                <a:srgbClr val="9E948D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391836" y="2232266"/>
              <a:ext cx="933328" cy="25452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de-DE" sz="1000" smtClean="0">
                  <a:solidFill>
                    <a:srgbClr val="9E948D"/>
                  </a:solidFill>
                  <a:latin typeface="Arial" pitchFamily="34" charset="0"/>
                  <a:cs typeface="Arial" pitchFamily="34" charset="0"/>
                </a:rPr>
                <a:t>Resources</a:t>
              </a:r>
              <a:endParaRPr lang="de-DE" sz="1000" dirty="0">
                <a:solidFill>
                  <a:srgbClr val="9E948D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848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Stardust/IPP Synchronization</a:t>
            </a:r>
            <a:endParaRPr lang="de-DE"/>
          </a:p>
        </p:txBody>
      </p:sp>
      <p:sp>
        <p:nvSpPr>
          <p:cNvPr id="3" name="AutoShape 2" descr="https://www.csa.sungard.com/wiki/download/attachments/55170850/release-synchronization.gif?version=1&amp;modificationDate=1381341527000&amp;api=v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" name="AutoShape 4" descr="https://www.csa.sungard.com/wiki/download/attachments/55170850/release-synchronization.gif?version=1&amp;modificationDate=1381341527000&amp;api=v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AutoShape 6" descr="https://www.csa.sungard.com/wiki/download/attachments/55170850/release-synchronization.gif?version=1&amp;modificationDate=1381341527000&amp;api=v2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8" descr="https://www.csa.sungard.com/wiki/download/attachments/55170850/release-synchronization.gif?version=1&amp;modificationDate=1381341527000&amp;api=v2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060848"/>
            <a:ext cx="5143500" cy="386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70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Current Activities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Targeting Browser/Cloud wherever possible</a:t>
            </a:r>
          </a:p>
          <a:p>
            <a:pPr lvl="1"/>
            <a:r>
              <a:rPr lang="de-DE" smtClean="0"/>
              <a:t>Commercial offering for Hosting (Managed Services)</a:t>
            </a:r>
          </a:p>
          <a:p>
            <a:pPr lvl="1"/>
            <a:r>
              <a:rPr lang="de-DE" smtClean="0"/>
              <a:t>Free for Non-profit</a:t>
            </a:r>
            <a:endParaRPr lang="de-DE" smtClean="0"/>
          </a:p>
          <a:p>
            <a:r>
              <a:rPr lang="de-DE" smtClean="0"/>
              <a:t>Integration capabilities</a:t>
            </a:r>
          </a:p>
          <a:p>
            <a:pPr lvl="1"/>
            <a:r>
              <a:rPr lang="de-DE" smtClean="0"/>
              <a:t>Complex data structures</a:t>
            </a:r>
          </a:p>
          <a:p>
            <a:pPr lvl="1"/>
            <a:r>
              <a:rPr lang="de-DE" smtClean="0"/>
              <a:t>Connectors (Camel, possibly with UI wrappers)</a:t>
            </a:r>
          </a:p>
          <a:p>
            <a:pPr lvl="1"/>
            <a:r>
              <a:rPr lang="de-DE" smtClean="0"/>
              <a:t>UI Mashup</a:t>
            </a:r>
            <a:r>
              <a:rPr lang="de-DE" smtClean="0"/>
              <a:t> </a:t>
            </a:r>
            <a:endParaRPr lang="de-DE" smtClean="0"/>
          </a:p>
          <a:p>
            <a:r>
              <a:rPr lang="de-DE" smtClean="0"/>
              <a:t>Some topology</a:t>
            </a:r>
          </a:p>
          <a:p>
            <a:pPr lvl="1"/>
            <a:r>
              <a:rPr lang="de-DE" smtClean="0"/>
              <a:t>Multi-instance pattern</a:t>
            </a:r>
          </a:p>
          <a:p>
            <a:pPr lvl="1"/>
            <a:r>
              <a:rPr lang="de-DE" smtClean="0"/>
              <a:t>Non-exclusive OR</a:t>
            </a:r>
            <a:endParaRPr lang="de-DE" smtClean="0"/>
          </a:p>
          <a:p>
            <a:r>
              <a:rPr lang="de-DE" smtClean="0"/>
              <a:t>Mobile</a:t>
            </a:r>
            <a:endParaRPr lang="de-DE" smtClean="0"/>
          </a:p>
          <a:p>
            <a:r>
              <a:rPr lang="de-DE" smtClean="0"/>
              <a:t>Reporting</a:t>
            </a: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61800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Browser-Modeler Architecture</a:t>
            </a:r>
            <a:endParaRPr lang="de-DE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76265" y="1728060"/>
            <a:ext cx="2000535" cy="109134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65"/>
          <p:cNvSpPr txBox="1">
            <a:spLocks noChangeArrowheads="1"/>
          </p:cNvSpPr>
          <p:nvPr/>
        </p:nvSpPr>
        <p:spPr bwMode="auto">
          <a:xfrm>
            <a:off x="3054984" y="1430179"/>
            <a:ext cx="1661032" cy="24622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Stardust Browser Modeler</a:t>
            </a:r>
          </a:p>
        </p:txBody>
      </p:sp>
      <p:sp>
        <p:nvSpPr>
          <p:cNvPr id="20" name="Folded Corner 19"/>
          <p:cNvSpPr/>
          <p:nvPr/>
        </p:nvSpPr>
        <p:spPr bwMode="auto">
          <a:xfrm rot="10800000">
            <a:off x="4004377" y="4654550"/>
            <a:ext cx="525646" cy="685802"/>
          </a:xfrm>
          <a:prstGeom prst="foldedCorner">
            <a:avLst>
              <a:gd name="adj" fmla="val 8621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8" charset="-128"/>
            </a:endParaRPr>
          </a:p>
        </p:txBody>
      </p:sp>
      <p:sp>
        <p:nvSpPr>
          <p:cNvPr id="21" name="Text Box 65"/>
          <p:cNvSpPr txBox="1">
            <a:spLocks noChangeArrowheads="1"/>
          </p:cNvSpPr>
          <p:nvPr/>
        </p:nvSpPr>
        <p:spPr bwMode="auto">
          <a:xfrm>
            <a:off x="3973930" y="5392579"/>
            <a:ext cx="554960" cy="24622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BPMN</a:t>
            </a:r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29" name="Rectangle 22"/>
          <p:cNvSpPr>
            <a:spLocks noChangeArrowheads="1"/>
          </p:cNvSpPr>
          <p:nvPr/>
        </p:nvSpPr>
        <p:spPr bwMode="auto">
          <a:xfrm>
            <a:off x="3733800" y="3581400"/>
            <a:ext cx="1066800" cy="5810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BPMN</a:t>
            </a:r>
            <a:br>
              <a:rPr lang="de-DE"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de-DE"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Marshaller/</a:t>
            </a:r>
            <a:br>
              <a:rPr lang="de-DE"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de-DE"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Unmarshaller</a:t>
            </a:r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cxnSp>
        <p:nvCxnSpPr>
          <p:cNvPr id="30" name="AutoShape 16"/>
          <p:cNvCxnSpPr>
            <a:cxnSpLocks noChangeShapeType="1"/>
            <a:stCxn id="7" idx="2"/>
            <a:endCxn id="29" idx="0"/>
          </p:cNvCxnSpPr>
          <p:nvPr/>
        </p:nvCxnSpPr>
        <p:spPr bwMode="auto">
          <a:xfrm rot="16200000" flipH="1">
            <a:off x="3690866" y="3005066"/>
            <a:ext cx="762000" cy="39066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F01C24"/>
            </a:solidFill>
            <a:prstDash val="dash"/>
            <a:round/>
            <a:headEnd type="triangle" w="med" len="med"/>
            <a:tailEnd type="triangle" w="med" len="med"/>
          </a:ln>
        </p:spPr>
      </p:cxnSp>
      <p:cxnSp>
        <p:nvCxnSpPr>
          <p:cNvPr id="33" name="AutoShape 16"/>
          <p:cNvCxnSpPr>
            <a:cxnSpLocks noChangeShapeType="1"/>
            <a:stCxn id="29" idx="2"/>
            <a:endCxn id="20" idx="2"/>
          </p:cNvCxnSpPr>
          <p:nvPr/>
        </p:nvCxnSpPr>
        <p:spPr bwMode="auto">
          <a:xfrm rot="5400000">
            <a:off x="4021138" y="4408487"/>
            <a:ext cx="492125" cy="127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F01C24"/>
            </a:solidFill>
            <a:prstDash val="dash"/>
            <a:round/>
            <a:headEnd type="triangle" w="med" len="med"/>
            <a:tailEnd type="triangle" w="med" len="med"/>
          </a:ln>
        </p:spPr>
      </p:cxnSp>
      <p:sp>
        <p:nvSpPr>
          <p:cNvPr id="47" name="Rectangle 22"/>
          <p:cNvSpPr>
            <a:spLocks noChangeArrowheads="1"/>
          </p:cNvSpPr>
          <p:nvPr/>
        </p:nvSpPr>
        <p:spPr bwMode="auto">
          <a:xfrm>
            <a:off x="7162800" y="3581400"/>
            <a:ext cx="1066800" cy="5810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Stardust</a:t>
            </a:r>
            <a:br>
              <a:rPr lang="de-DE"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de-DE"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Runtime</a:t>
            </a:r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cxnSp>
        <p:nvCxnSpPr>
          <p:cNvPr id="48" name="AutoShape 16"/>
          <p:cNvCxnSpPr>
            <a:cxnSpLocks noChangeShapeType="1"/>
            <a:stCxn id="47" idx="1"/>
            <a:endCxn id="29" idx="3"/>
          </p:cNvCxnSpPr>
          <p:nvPr/>
        </p:nvCxnSpPr>
        <p:spPr bwMode="auto">
          <a:xfrm rot="10800000">
            <a:off x="4800600" y="3871913"/>
            <a:ext cx="2362200" cy="127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F01C24"/>
            </a:solidFill>
            <a:prstDash val="dash"/>
            <a:round/>
            <a:headEnd type="triangle" w="med" len="med"/>
            <a:tailEnd type="none" w="med" len="med"/>
          </a:ln>
        </p:spPr>
      </p:cxnSp>
      <p:grpSp>
        <p:nvGrpSpPr>
          <p:cNvPr id="10" name="Group 9"/>
          <p:cNvGrpSpPr/>
          <p:nvPr/>
        </p:nvGrpSpPr>
        <p:grpSpPr>
          <a:xfrm>
            <a:off x="1096468" y="1447800"/>
            <a:ext cx="6599732" cy="4191000"/>
            <a:chOff x="1096468" y="1447800"/>
            <a:chExt cx="6599732" cy="4191000"/>
          </a:xfrm>
        </p:grpSpPr>
        <p:sp>
          <p:nvSpPr>
            <p:cNvPr id="19" name="Text Box 65"/>
            <p:cNvSpPr txBox="1">
              <a:spLocks noChangeArrowheads="1"/>
            </p:cNvSpPr>
            <p:nvPr/>
          </p:nvSpPr>
          <p:spPr bwMode="auto">
            <a:xfrm>
              <a:off x="2518375" y="5392579"/>
              <a:ext cx="518091" cy="246221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00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  <a:sym typeface="Wingdings" pitchFamily="2" charset="2"/>
                </a:rPr>
                <a:t>XPDL</a:t>
              </a:r>
              <a:endPara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096468" y="1447800"/>
              <a:ext cx="6599732" cy="3886202"/>
              <a:chOff x="1096468" y="1447800"/>
              <a:chExt cx="6599732" cy="3886202"/>
            </a:xfrm>
          </p:grpSpPr>
          <p:cxnSp>
            <p:nvCxnSpPr>
              <p:cNvPr id="9" name="AutoShape 16"/>
              <p:cNvCxnSpPr>
                <a:cxnSpLocks noChangeShapeType="1"/>
                <a:stCxn id="7" idx="2"/>
                <a:endCxn id="22" idx="0"/>
              </p:cNvCxnSpPr>
              <p:nvPr/>
            </p:nvCxnSpPr>
            <p:spPr bwMode="auto">
              <a:xfrm rot="5400000">
                <a:off x="2954330" y="2642491"/>
                <a:ext cx="745295" cy="1099113"/>
              </a:xfrm>
              <a:prstGeom prst="curvedConnector3">
                <a:avLst>
                  <a:gd name="adj1" fmla="val 50000"/>
                </a:avLst>
              </a:prstGeom>
              <a:noFill/>
              <a:ln w="9525">
                <a:solidFill>
                  <a:srgbClr val="F01C24"/>
                </a:solidFill>
                <a:prstDash val="dash"/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11" name="Folded Corner 10"/>
              <p:cNvSpPr/>
              <p:nvPr/>
            </p:nvSpPr>
            <p:spPr bwMode="auto">
              <a:xfrm rot="10800000">
                <a:off x="2514599" y="4648200"/>
                <a:ext cx="525646" cy="685802"/>
              </a:xfrm>
              <a:prstGeom prst="foldedCorner">
                <a:avLst>
                  <a:gd name="adj" fmla="val 8621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22" name="Rectangle 22"/>
              <p:cNvSpPr>
                <a:spLocks noChangeArrowheads="1"/>
              </p:cNvSpPr>
              <p:nvPr/>
            </p:nvSpPr>
            <p:spPr bwMode="auto">
              <a:xfrm>
                <a:off x="2244020" y="3564695"/>
                <a:ext cx="1066800" cy="581025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prstDash val="solid"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 sz="100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XPDL</a:t>
                </a:r>
                <a:br>
                  <a:rPr lang="de-DE" sz="100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</a:br>
                <a:r>
                  <a:rPr lang="de-DE" sz="100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Marshaller/</a:t>
                </a:r>
                <a:br>
                  <a:rPr lang="de-DE" sz="100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</a:br>
                <a:r>
                  <a:rPr lang="de-DE" sz="100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Unmarshaller</a:t>
                </a:r>
                <a:endParaRPr lang="de-DE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endParaRPr>
              </a:p>
            </p:txBody>
          </p:sp>
          <p:cxnSp>
            <p:nvCxnSpPr>
              <p:cNvPr id="26" name="AutoShape 16"/>
              <p:cNvCxnSpPr>
                <a:cxnSpLocks noChangeShapeType="1"/>
                <a:stCxn id="22" idx="2"/>
                <a:endCxn id="11" idx="2"/>
              </p:cNvCxnSpPr>
              <p:nvPr/>
            </p:nvCxnSpPr>
            <p:spPr bwMode="auto">
              <a:xfrm rot="16200000" flipH="1">
                <a:off x="2526181" y="4396959"/>
                <a:ext cx="502480" cy="2"/>
              </a:xfrm>
              <a:prstGeom prst="curvedConnector3">
                <a:avLst>
                  <a:gd name="adj1" fmla="val 50000"/>
                </a:avLst>
              </a:prstGeom>
              <a:noFill/>
              <a:ln w="9525">
                <a:solidFill>
                  <a:srgbClr val="F01C24"/>
                </a:solidFill>
                <a:prstDash val="dash"/>
                <a:round/>
                <a:headEnd type="triangle" w="med" len="med"/>
                <a:tailEnd type="triangle" w="med" len="med"/>
              </a:ln>
            </p:spPr>
          </p:cxnSp>
          <p:pic>
            <p:nvPicPr>
              <p:cNvPr id="39" name="Picture 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1728060"/>
                <a:ext cx="1444549" cy="104692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2" name="AutoShape 16"/>
              <p:cNvCxnSpPr>
                <a:cxnSpLocks noChangeShapeType="1"/>
                <a:stCxn id="39" idx="2"/>
                <a:endCxn id="11" idx="3"/>
              </p:cNvCxnSpPr>
              <p:nvPr/>
            </p:nvCxnSpPr>
            <p:spPr bwMode="auto">
              <a:xfrm rot="16200000" flipH="1">
                <a:off x="1081879" y="3558381"/>
                <a:ext cx="2216116" cy="649324"/>
              </a:xfrm>
              <a:prstGeom prst="curvedConnector2">
                <a:avLst/>
              </a:prstGeom>
              <a:noFill/>
              <a:ln w="9525">
                <a:solidFill>
                  <a:srgbClr val="F01C24"/>
                </a:solidFill>
                <a:prstDash val="dash"/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54" name="Text Box 65"/>
              <p:cNvSpPr txBox="1">
                <a:spLocks noChangeArrowheads="1"/>
              </p:cNvSpPr>
              <p:nvPr/>
            </p:nvSpPr>
            <p:spPr bwMode="auto">
              <a:xfrm>
                <a:off x="1096468" y="1447800"/>
                <a:ext cx="1603324" cy="246221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de-DE" sz="100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Stardust Eclipse Modeler</a:t>
                </a:r>
              </a:p>
            </p:txBody>
          </p:sp>
          <p:cxnSp>
            <p:nvCxnSpPr>
              <p:cNvPr id="24" name="AutoShape 16"/>
              <p:cNvCxnSpPr>
                <a:cxnSpLocks noChangeShapeType="1"/>
                <a:stCxn id="47" idx="2"/>
                <a:endCxn id="11" idx="1"/>
              </p:cNvCxnSpPr>
              <p:nvPr/>
            </p:nvCxnSpPr>
            <p:spPr bwMode="auto">
              <a:xfrm rot="5400000">
                <a:off x="4953885" y="2248786"/>
                <a:ext cx="828676" cy="4655955"/>
              </a:xfrm>
              <a:prstGeom prst="curvedConnector2">
                <a:avLst/>
              </a:prstGeom>
              <a:noFill/>
              <a:ln w="9525">
                <a:solidFill>
                  <a:srgbClr val="F01C24"/>
                </a:solidFill>
                <a:prstDash val="dash"/>
                <a:round/>
                <a:headEnd type="triangle" w="med" len="med"/>
                <a:tailEnd type="none" w="med" len="med"/>
              </a:ln>
            </p:spPr>
          </p:cxnSp>
        </p:grpSp>
      </p:grp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338137" y="1268760"/>
            <a:ext cx="3581400" cy="1003300"/>
          </a:xfrm>
          <a:prstGeom prst="wedgeRectCallout">
            <a:avLst>
              <a:gd name="adj1" fmla="val -1088"/>
              <a:gd name="adj2" fmla="val 70060"/>
            </a:avLst>
          </a:prstGeom>
          <a:solidFill>
            <a:schemeClr val="bg1"/>
          </a:solidFill>
          <a:ln w="9525">
            <a:solidFill>
              <a:srgbClr val="006FBA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/>
          <a:p>
            <a:pPr algn="l">
              <a:defRPr/>
            </a:pPr>
            <a:r>
              <a:rPr lang="de-DE" sz="1200" b="1" smtClean="0">
                <a:solidFill>
                  <a:srgbClr val="006FBA"/>
                </a:solidFill>
                <a:latin typeface="Arial Narrow" pitchFamily="34" charset="0"/>
              </a:rPr>
              <a:t>„Bob‘s </a:t>
            </a:r>
            <a:r>
              <a:rPr lang="de-DE" sz="1200" b="1" smtClean="0">
                <a:solidFill>
                  <a:srgbClr val="006FBA"/>
                </a:solidFill>
                <a:latin typeface="Arial Narrow" pitchFamily="34" charset="0"/>
              </a:rPr>
              <a:t>Editor“ over the next 1.5 years.</a:t>
            </a:r>
            <a:endParaRPr lang="de-DE" sz="1200" b="1">
              <a:solidFill>
                <a:srgbClr val="006FBA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3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Workflow and Integration Open Bar</vt:lpstr>
      <vt:lpstr>Goal</vt:lpstr>
      <vt:lpstr>Stardust</vt:lpstr>
      <vt:lpstr>Stardust</vt:lpstr>
      <vt:lpstr>Ecosystem</vt:lpstr>
      <vt:lpstr>Stardust/IPP Synchronization</vt:lpstr>
      <vt:lpstr>Current Activities</vt:lpstr>
      <vt:lpstr>Browser-Modeler Architecture</vt:lpstr>
    </vt:vector>
  </TitlesOfParts>
  <Company>SunGard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marc.gille</dc:creator>
  <cp:lastModifiedBy>marc.gille</cp:lastModifiedBy>
  <cp:revision>256</cp:revision>
  <dcterms:created xsi:type="dcterms:W3CDTF">2012-09-30T08:19:50Z</dcterms:created>
  <dcterms:modified xsi:type="dcterms:W3CDTF">2014-03-17T15:08:21Z</dcterms:modified>
</cp:coreProperties>
</file>