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9" r:id="rId2"/>
    <p:sldId id="393" r:id="rId3"/>
    <p:sldId id="404" r:id="rId4"/>
    <p:sldId id="479" r:id="rId5"/>
    <p:sldId id="472" r:id="rId6"/>
    <p:sldId id="473" r:id="rId7"/>
    <p:sldId id="471" r:id="rId8"/>
    <p:sldId id="496" r:id="rId9"/>
    <p:sldId id="497" r:id="rId10"/>
    <p:sldId id="498" r:id="rId11"/>
    <p:sldId id="489" r:id="rId12"/>
    <p:sldId id="494" r:id="rId13"/>
    <p:sldId id="495" r:id="rId14"/>
    <p:sldId id="490" r:id="rId15"/>
    <p:sldId id="491" r:id="rId16"/>
    <p:sldId id="493" r:id="rId17"/>
    <p:sldId id="431" r:id="rId18"/>
    <p:sldId id="480" r:id="rId19"/>
    <p:sldId id="481" r:id="rId20"/>
    <p:sldId id="482" r:id="rId21"/>
    <p:sldId id="483" r:id="rId22"/>
    <p:sldId id="484" r:id="rId23"/>
    <p:sldId id="485" r:id="rId24"/>
    <p:sldId id="455" r:id="rId25"/>
    <p:sldId id="487" r:id="rId26"/>
    <p:sldId id="488" r:id="rId27"/>
    <p:sldId id="4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BE"/>
    <a:srgbClr val="17375E"/>
    <a:srgbClr val="A72127"/>
    <a:srgbClr val="575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4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F20D-BD21-458C-A715-ECDB0E0F924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7072-624D-4629-A7A9-06C069A08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072-624D-4629-A7A9-06C069A08C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17788" y="762000"/>
            <a:ext cx="3760787" cy="2819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1219200" y="2438400"/>
            <a:ext cx="0" cy="121920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7010400" y="2438400"/>
            <a:ext cx="0" cy="1219200"/>
          </a:xfrm>
          <a:prstGeom prst="line">
            <a:avLst/>
          </a:prstGeom>
          <a:noFill/>
          <a:ln w="12700">
            <a:solidFill>
              <a:srgbClr val="9E948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514600"/>
            <a:ext cx="5410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86600" y="2514600"/>
            <a:ext cx="1905000" cy="1066800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862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– FOR INTERNAL USE ONLY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324600" cy="533400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09813"/>
            <a:ext cx="7772400" cy="150018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– FOR INTERNAL USE ONLY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762000" y="38100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38100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077200" cy="533400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862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DEC100-33E0-4C76-8A60-0E20AF6D9EE5}" type="slidenum">
              <a:rPr lang="en-US" sz="9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862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22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20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16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Wingdings" pitchFamily="2" charset="2"/>
        <a:buChar char="§"/>
        <a:defRPr sz="1400">
          <a:solidFill>
            <a:srgbClr val="17375E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0232A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clipse.org/STP/Stardust" TargetMode="External"/><Relationship Id="rId7" Type="http://schemas.openxmlformats.org/officeDocument/2006/relationships/hyperlink" Target="http://www.eclipse.org/stardust/documentation/training-videos.php" TargetMode="External"/><Relationship Id="rId2" Type="http://schemas.openxmlformats.org/officeDocument/2006/relationships/hyperlink" Target="http://www.eclipse.org/stardu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lipse.org/forums/index.php?t=thread&amp;frm_id=225" TargetMode="External"/><Relationship Id="rId5" Type="http://schemas.openxmlformats.org/officeDocument/2006/relationships/hyperlink" Target="http://git.eclipse.org/c/?q=stardust" TargetMode="External"/><Relationship Id="rId4" Type="http://schemas.openxmlformats.org/officeDocument/2006/relationships/hyperlink" Target="http://download.eclipse.org/stardust/nightl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Stardust Overview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295400" y="38862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</a:rPr>
              <a:t>SOA Track</a:t>
            </a:r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>
                <a:solidFill>
                  <a:srgbClr val="002060"/>
                </a:solidFill>
              </a:rPr>
              <a:t>EclipseCon </a:t>
            </a:r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 smtClean="0">
                <a:solidFill>
                  <a:srgbClr val="002060"/>
                </a:solidFill>
              </a:rPr>
              <a:t>Ludwigsburg, Germany</a:t>
            </a:r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 smtClean="0">
                <a:solidFill>
                  <a:srgbClr val="002060"/>
                </a:solidFill>
              </a:rPr>
              <a:t>23.10.2012</a:t>
            </a:r>
            <a:endParaRPr lang="en-US" sz="1600" smtClean="0">
              <a:solidFill>
                <a:srgbClr val="002060"/>
              </a:solidFill>
            </a:endParaRPr>
          </a:p>
          <a:p>
            <a:endParaRPr lang="en-US" sz="1600" smtClean="0">
              <a:solidFill>
                <a:srgbClr val="002060"/>
              </a:solidFill>
            </a:endParaRPr>
          </a:p>
          <a:p>
            <a:r>
              <a:rPr lang="en-US" sz="1600" smtClean="0">
                <a:solidFill>
                  <a:schemeClr val="bg2"/>
                </a:solidFill>
              </a:rPr>
              <a:t>Dr. Marc </a:t>
            </a:r>
            <a:r>
              <a:rPr lang="en-US" sz="1600" smtClean="0">
                <a:solidFill>
                  <a:schemeClr val="bg2"/>
                </a:solidFill>
              </a:rPr>
              <a:t>Gille, SVP Product Management</a:t>
            </a:r>
          </a:p>
          <a:p>
            <a:r>
              <a:rPr lang="en-US" sz="1600" smtClean="0">
                <a:solidFill>
                  <a:schemeClr val="bg2"/>
                </a:solidFill>
              </a:rPr>
              <a:t>SunGard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End User Portal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1600"/>
            <a:ext cx="80184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1600"/>
            <a:ext cx="80184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9538"/>
            <a:ext cx="80184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Use Cases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Interactive </a:t>
            </a:r>
            <a:r>
              <a:rPr lang="de-DE" smtClean="0"/>
              <a:t>Workflow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4638547"/>
            <a:ext cx="1052209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4" name="Curved Connector 33"/>
          <p:cNvCxnSpPr>
            <a:stCxn id="2050" idx="2"/>
            <a:endCxn id="41" idx="0"/>
          </p:cNvCxnSpPr>
          <p:nvPr/>
        </p:nvCxnSpPr>
        <p:spPr bwMode="auto">
          <a:xfrm rot="16200000" flipH="1">
            <a:off x="2416767" y="2604467"/>
            <a:ext cx="946798" cy="3853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104" y="4970400"/>
            <a:ext cx="406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583032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  <a:endParaRPr lang="en-US" sz="1000" b="1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Simple configuration of organizational hierarchy including</a:t>
            </a:r>
            <a:b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departments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Flexible integration user management/SSO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Configurable Portal UI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Large number of parallel users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3021449"/>
            <a:ext cx="1704313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  <a:endParaRPr lang="en-US" sz="1000" b="1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Department concept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LDAP/SAML integration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Flexible Portal mashups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Multiple Portal views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Reporting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34242"/>
            <a:ext cx="213333" cy="68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76"/>
            <a:ext cx="330159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urved Connector 36"/>
          <p:cNvCxnSpPr>
            <a:stCxn id="36" idx="2"/>
            <a:endCxn id="32" idx="3"/>
          </p:cNvCxnSpPr>
          <p:nvPr/>
        </p:nvCxnSpPr>
        <p:spPr bwMode="auto">
          <a:xfrm rot="16200000" flipH="1">
            <a:off x="1213477" y="2152003"/>
            <a:ext cx="262642" cy="8354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6" y="2037149"/>
            <a:ext cx="619682" cy="5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urved Connector 43"/>
          <p:cNvCxnSpPr>
            <a:stCxn id="43" idx="2"/>
            <a:endCxn id="49" idx="0"/>
          </p:cNvCxnSpPr>
          <p:nvPr/>
        </p:nvCxnSpPr>
        <p:spPr bwMode="auto">
          <a:xfrm rot="5400000">
            <a:off x="3407539" y="2913826"/>
            <a:ext cx="908364" cy="2623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Document Processing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solidFill>
              <a:srgbClr val="7036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4638547"/>
            <a:ext cx="1052209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solidFill>
              <a:srgbClr val="7036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solidFill>
              <a:srgbClr val="7036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104" y="4970400"/>
            <a:ext cx="406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198311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  <a:endParaRPr lang="en-US" sz="1000" b="1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management and retrieval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viewing and editing (TIFF, PDF, HTML)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Process and document binding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9D212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urved Connector 66"/>
          <p:cNvCxnSpPr>
            <a:stCxn id="2" idx="2"/>
            <a:endCxn id="32" idx="3"/>
          </p:cNvCxnSpPr>
          <p:nvPr/>
        </p:nvCxnSpPr>
        <p:spPr bwMode="auto">
          <a:xfrm rot="16200000" flipH="1">
            <a:off x="1130937" y="2069463"/>
            <a:ext cx="415042" cy="84811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2716649"/>
            <a:ext cx="2797561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  <a:endParaRPr lang="en-US" sz="1000" b="1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Repository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TIFF Viewer </a:t>
            </a: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Editor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Servers-side </a:t>
            </a: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PDF-Viewer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Scan client (WS communication to server)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Metadata Modeling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security (document, folder, type)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" name="Picture 2" descr="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41" y="1828876"/>
            <a:ext cx="330159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6" y="2057400"/>
            <a:ext cx="619682" cy="5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urved Connector 36"/>
          <p:cNvCxnSpPr>
            <a:stCxn id="1029" idx="2"/>
            <a:endCxn id="26" idx="0"/>
          </p:cNvCxnSpPr>
          <p:nvPr/>
        </p:nvCxnSpPr>
        <p:spPr bwMode="auto">
          <a:xfrm rot="5400000">
            <a:off x="1899071" y="2679590"/>
            <a:ext cx="920240" cy="4378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urved Connector 42"/>
          <p:cNvCxnSpPr>
            <a:stCxn id="1030" idx="2"/>
            <a:endCxn id="41" idx="0"/>
          </p:cNvCxnSpPr>
          <p:nvPr/>
        </p:nvCxnSpPr>
        <p:spPr bwMode="auto">
          <a:xfrm rot="5400000">
            <a:off x="3208115" y="2485801"/>
            <a:ext cx="659513" cy="9100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Extraction and </a:t>
            </a:r>
            <a:r>
              <a:rPr lang="de-DE" smtClean="0"/>
              <a:t>Transformation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64" y="5023993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Pentagon 13"/>
          <p:cNvSpPr/>
          <p:nvPr/>
        </p:nvSpPr>
        <p:spPr bwMode="auto">
          <a:xfrm rot="16200000">
            <a:off x="3082864" y="404444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66814" y="4638547"/>
            <a:ext cx="768350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smtClean="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e.g.OMNI</a:t>
            </a: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9" name="Pentagon 18"/>
          <p:cNvSpPr/>
          <p:nvPr/>
        </p:nvSpPr>
        <p:spPr bwMode="auto">
          <a:xfrm rot="5400000" flipV="1">
            <a:off x="4296188" y="50085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4" name="Curved Connector 33"/>
          <p:cNvCxnSpPr>
            <a:stCxn id="14" idx="1"/>
            <a:endCxn id="19" idx="1"/>
          </p:cNvCxnSpPr>
          <p:nvPr/>
        </p:nvCxnSpPr>
        <p:spPr bwMode="auto">
          <a:xfrm rot="16200000" flipH="1">
            <a:off x="3359896" y="3957908"/>
            <a:ext cx="811660" cy="1213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989" y="4970400"/>
            <a:ext cx="3175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584636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  <a:endParaRPr lang="en-US" sz="1000" b="1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Receive request for data gathering from multiple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retrieval from these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transformation, normalization and merge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Return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Possibly high record volume (~ 100.000)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urved Connector 44"/>
          <p:cNvCxnSpPr>
            <a:stCxn id="41" idx="2"/>
            <a:endCxn id="14" idx="3"/>
          </p:cNvCxnSpPr>
          <p:nvPr/>
        </p:nvCxnSpPr>
        <p:spPr bwMode="auto">
          <a:xfrm rot="16200000" flipH="1">
            <a:off x="2829276" y="3676552"/>
            <a:ext cx="583376" cy="76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0" name="Curved Connector 49"/>
          <p:cNvCxnSpPr>
            <a:stCxn id="32" idx="1"/>
            <a:endCxn id="49" idx="3"/>
          </p:cNvCxnSpPr>
          <p:nvPr/>
        </p:nvCxnSpPr>
        <p:spPr bwMode="auto">
          <a:xfrm rot="16200000" flipH="1">
            <a:off x="2449780" y="2166178"/>
            <a:ext cx="721922" cy="2096450"/>
          </a:xfrm>
          <a:prstGeom prst="curvedConnector4">
            <a:avLst>
              <a:gd name="adj1" fmla="val 47361"/>
              <a:gd name="adj2" fmla="val 110904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92934" y="5621179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50000"/>
                  </a:schemeClr>
                </a:solidFill>
              </a:rPr>
              <a:t>Relational Database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1634242"/>
            <a:ext cx="502995" cy="61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Curved Connector 66"/>
          <p:cNvCxnSpPr>
            <a:stCxn id="1026" idx="2"/>
            <a:endCxn id="32" idx="3"/>
          </p:cNvCxnSpPr>
          <p:nvPr/>
        </p:nvCxnSpPr>
        <p:spPr bwMode="auto">
          <a:xfrm rot="5400000">
            <a:off x="1819577" y="2195907"/>
            <a:ext cx="448074" cy="5621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2971800"/>
            <a:ext cx="3483646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  <a:endParaRPr lang="en-US" sz="1000" b="1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Simple message transformations via drag &amp; drop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Complex message transformation with JavaScript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Out-of-the-box connectivity to RDBMS, Files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Well-defined Connector structure to be used for custom</a:t>
            </a:r>
            <a:b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connectors</a:t>
            </a:r>
            <a:endParaRPr lang="en-US" sz="1000" smtClean="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Parallel data gathering via process topology</a:t>
            </a:r>
          </a:p>
        </p:txBody>
      </p:sp>
    </p:spTree>
    <p:extLst>
      <p:ext uri="{BB962C8B-B14F-4D97-AF65-F5344CB8AC3E}">
        <p14:creationId xmlns:p14="http://schemas.microsoft.com/office/powerpoint/2010/main" val="2299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Message </a:t>
            </a:r>
            <a:r>
              <a:rPr lang="de-DE" smtClean="0"/>
              <a:t>Processing and Service Orchestration</a:t>
            </a:r>
            <a:endParaRPr lang="de-DE"/>
          </a:p>
        </p:txBody>
      </p:sp>
      <p:sp>
        <p:nvSpPr>
          <p:cNvPr id="36" name="AutoShape 90"/>
          <p:cNvSpPr>
            <a:spLocks noChangeArrowheads="1"/>
          </p:cNvSpPr>
          <p:nvPr/>
        </p:nvSpPr>
        <p:spPr bwMode="auto">
          <a:xfrm flipV="1">
            <a:off x="186839" y="4038598"/>
            <a:ext cx="2556361" cy="1524002"/>
          </a:xfrm>
          <a:prstGeom prst="cloudCallout">
            <a:avLst>
              <a:gd name="adj1" fmla="val -7777"/>
              <a:gd name="adj2" fmla="val 13048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defTabSz="914400" eaLnBrk="0" hangingPunct="0"/>
            <a:endParaRPr lang="de-DE" sz="1000" b="1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24000" y="2219699"/>
            <a:ext cx="3690762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8194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1" name="Curved Connector 40"/>
          <p:cNvCxnSpPr>
            <a:stCxn id="53" idx="1"/>
            <a:endCxn id="55" idx="1"/>
          </p:cNvCxnSpPr>
          <p:nvPr/>
        </p:nvCxnSpPr>
        <p:spPr bwMode="auto">
          <a:xfrm rot="5400000" flipH="1" flipV="1">
            <a:off x="1282701" y="3632201"/>
            <a:ext cx="406399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5562600" y="1676400"/>
            <a:ext cx="2967479" cy="132343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Integration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Connectivity to financial networks </a:t>
            </a:r>
            <a:b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protocols (FIX, SWIFT, XML)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Grouping of messages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Correlation of messages (e.g. for cancellation)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Content-based routing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</a:t>
            </a: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multicast</a:t>
            </a:r>
            <a:endParaRPr lang="en-US" sz="1000" smtClean="0">
              <a:solidFill>
                <a:srgbClr val="7036BE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Low(er) latency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2743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10723" y="3270665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Elbow Connector 49"/>
          <p:cNvCxnSpPr>
            <a:stCxn id="39" idx="3"/>
            <a:endCxn id="45" idx="1"/>
          </p:cNvCxnSpPr>
          <p:nvPr/>
        </p:nvCxnSpPr>
        <p:spPr bwMode="auto">
          <a:xfrm flipV="1">
            <a:off x="2314204" y="2819400"/>
            <a:ext cx="1267196" cy="76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Pentagon 52"/>
          <p:cNvSpPr/>
          <p:nvPr/>
        </p:nvSpPr>
        <p:spPr bwMode="auto">
          <a:xfrm rot="5400000" flipV="1">
            <a:off x="1257300" y="40259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16200000">
            <a:off x="1562100" y="34671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Curved Connector 55"/>
          <p:cNvCxnSpPr>
            <a:stCxn id="55" idx="3"/>
            <a:endCxn id="39" idx="1"/>
          </p:cNvCxnSpPr>
          <p:nvPr/>
        </p:nvCxnSpPr>
        <p:spPr bwMode="auto">
          <a:xfrm rot="5400000" flipH="1" flipV="1">
            <a:off x="1581150" y="2952751"/>
            <a:ext cx="533401" cy="419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2791196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8" name="Elbow Connector 57"/>
          <p:cNvCxnSpPr>
            <a:stCxn id="39" idx="3"/>
            <a:endCxn id="65" idx="1"/>
          </p:cNvCxnSpPr>
          <p:nvPr/>
        </p:nvCxnSpPr>
        <p:spPr bwMode="auto">
          <a:xfrm flipV="1">
            <a:off x="2314204" y="2438400"/>
            <a:ext cx="2077192" cy="457200"/>
          </a:xfrm>
          <a:prstGeom prst="bentConnector3">
            <a:avLst>
              <a:gd name="adj1" fmla="val 11482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4391396" y="2362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6" name="Pentagon 65"/>
          <p:cNvSpPr/>
          <p:nvPr/>
        </p:nvSpPr>
        <p:spPr bwMode="auto">
          <a:xfrm rot="16200000">
            <a:off x="2962648" y="3478786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352800" y="4375905"/>
            <a:ext cx="928503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 rot="5400000" flipV="1">
            <a:off x="3771899" y="4304437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69" name="Curved Connector 68"/>
          <p:cNvCxnSpPr>
            <a:stCxn id="66" idx="1"/>
            <a:endCxn id="68" idx="1"/>
          </p:cNvCxnSpPr>
          <p:nvPr/>
        </p:nvCxnSpPr>
        <p:spPr bwMode="auto">
          <a:xfrm rot="16200000" flipH="1">
            <a:off x="3106848" y="3525085"/>
            <a:ext cx="673251" cy="80925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Curved Connector 70"/>
          <p:cNvCxnSpPr>
            <a:stCxn id="45" idx="2"/>
            <a:endCxn id="66" idx="3"/>
          </p:cNvCxnSpPr>
          <p:nvPr/>
        </p:nvCxnSpPr>
        <p:spPr bwMode="auto">
          <a:xfrm rot="5400000">
            <a:off x="3101782" y="2832666"/>
            <a:ext cx="545086" cy="6709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Elbow Connector 72"/>
          <p:cNvCxnSpPr>
            <a:stCxn id="39" idx="3"/>
            <a:endCxn id="57" idx="1"/>
          </p:cNvCxnSpPr>
          <p:nvPr/>
        </p:nvCxnSpPr>
        <p:spPr bwMode="auto">
          <a:xfrm>
            <a:off x="2314204" y="2895600"/>
            <a:ext cx="476992" cy="228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Pentagon 75"/>
          <p:cNvSpPr/>
          <p:nvPr/>
        </p:nvSpPr>
        <p:spPr bwMode="auto">
          <a:xfrm rot="5400000" flipV="1">
            <a:off x="1943100" y="42291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7" name="Pentagon 76"/>
          <p:cNvSpPr/>
          <p:nvPr/>
        </p:nvSpPr>
        <p:spPr bwMode="auto">
          <a:xfrm rot="16200000">
            <a:off x="1866900" y="34671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78" name="Curved Connector 77"/>
          <p:cNvCxnSpPr>
            <a:stCxn id="76" idx="1"/>
            <a:endCxn id="77" idx="1"/>
          </p:cNvCxnSpPr>
          <p:nvPr/>
        </p:nvCxnSpPr>
        <p:spPr bwMode="auto">
          <a:xfrm rot="16200000" flipV="1">
            <a:off x="1676400" y="3848100"/>
            <a:ext cx="609600" cy="76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Curved Connector 80"/>
          <p:cNvCxnSpPr>
            <a:stCxn id="77" idx="3"/>
            <a:endCxn id="57" idx="2"/>
          </p:cNvCxnSpPr>
          <p:nvPr/>
        </p:nvCxnSpPr>
        <p:spPr bwMode="auto">
          <a:xfrm rot="5400000" flipH="1" flipV="1">
            <a:off x="2317049" y="2826451"/>
            <a:ext cx="228600" cy="9764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Pentagon 85"/>
          <p:cNvSpPr/>
          <p:nvPr/>
        </p:nvSpPr>
        <p:spPr bwMode="auto">
          <a:xfrm rot="16200000">
            <a:off x="4015345" y="3478786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572000" y="4773547"/>
            <a:ext cx="914400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8" name="Pentagon 87"/>
          <p:cNvSpPr/>
          <p:nvPr/>
        </p:nvSpPr>
        <p:spPr bwMode="auto">
          <a:xfrm rot="5400000" flipV="1">
            <a:off x="4949020" y="4702079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89" name="Curved Connector 88"/>
          <p:cNvCxnSpPr>
            <a:stCxn id="86" idx="1"/>
            <a:endCxn id="88" idx="1"/>
          </p:cNvCxnSpPr>
          <p:nvPr/>
        </p:nvCxnSpPr>
        <p:spPr bwMode="auto">
          <a:xfrm rot="16200000" flipH="1">
            <a:off x="4022936" y="3661694"/>
            <a:ext cx="1070893" cy="93367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urved Connector 89"/>
          <p:cNvCxnSpPr>
            <a:stCxn id="65" idx="2"/>
            <a:endCxn id="86" idx="3"/>
          </p:cNvCxnSpPr>
          <p:nvPr/>
        </p:nvCxnSpPr>
        <p:spPr bwMode="auto">
          <a:xfrm rot="5400000">
            <a:off x="3842629" y="2763517"/>
            <a:ext cx="926086" cy="4282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762000" y="455437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Financial </a:t>
            </a: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Text Box 65"/>
          <p:cNvSpPr txBox="1">
            <a:spLocks noChangeArrowheads="1"/>
          </p:cNvSpPr>
          <p:nvPr/>
        </p:nvSpPr>
        <p:spPr bwMode="auto">
          <a:xfrm>
            <a:off x="5562600" y="2971800"/>
            <a:ext cx="2961067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</a:t>
            </a:r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FIX and SWIFT connectivity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transformation to normalized format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Caching and JMS channeling for sequencing</a:t>
            </a:r>
            <a:endParaRPr lang="en-US" sz="100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Routing via transition 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Transient processing/write-behind </a:t>
            </a:r>
            <a:b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 highest throughput/lowest latency</a:t>
            </a:r>
          </a:p>
        </p:txBody>
      </p:sp>
    </p:spTree>
    <p:extLst>
      <p:ext uri="{BB962C8B-B14F-4D97-AF65-F5344CB8AC3E}">
        <p14:creationId xmlns:p14="http://schemas.microsoft.com/office/powerpoint/2010/main" val="1798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Processing and Client Push</a:t>
            </a:r>
            <a:endParaRPr lang="de-DE"/>
          </a:p>
        </p:txBody>
      </p:sp>
      <p:sp>
        <p:nvSpPr>
          <p:cNvPr id="7" name="AutoShape 90"/>
          <p:cNvSpPr>
            <a:spLocks noChangeArrowheads="1"/>
          </p:cNvSpPr>
          <p:nvPr/>
        </p:nvSpPr>
        <p:spPr bwMode="auto">
          <a:xfrm flipV="1">
            <a:off x="609600" y="4267198"/>
            <a:ext cx="2556360" cy="1600202"/>
          </a:xfrm>
          <a:prstGeom prst="cloudCallout">
            <a:avLst>
              <a:gd name="adj1" fmla="val -7777"/>
              <a:gd name="adj2" fmla="val 13048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defTabSz="914400" eaLnBrk="0" hangingPunct="0"/>
            <a:endParaRPr lang="de-DE" sz="1000" b="1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65760" y="2524499"/>
            <a:ext cx="3690762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1832460" y="377784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51560" y="2667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8" name="Curved Connector 17"/>
          <p:cNvCxnSpPr>
            <a:stCxn id="12" idx="1"/>
            <a:endCxn id="37" idx="1"/>
          </p:cNvCxnSpPr>
          <p:nvPr/>
        </p:nvCxnSpPr>
        <p:spPr bwMode="auto">
          <a:xfrm rot="5400000">
            <a:off x="1759230" y="4041570"/>
            <a:ext cx="298860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urved Connector 18"/>
          <p:cNvCxnSpPr>
            <a:stCxn id="36" idx="1"/>
            <a:endCxn id="38" idx="1"/>
          </p:cNvCxnSpPr>
          <p:nvPr/>
        </p:nvCxnSpPr>
        <p:spPr bwMode="auto">
          <a:xfrm rot="5400000" flipH="1" flipV="1">
            <a:off x="1267311" y="3879851"/>
            <a:ext cx="406399" cy="419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Pentagon 19"/>
          <p:cNvSpPr/>
          <p:nvPr/>
        </p:nvSpPr>
        <p:spPr bwMode="auto">
          <a:xfrm rot="16200000">
            <a:off x="4118460" y="24765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5486400" y="2057400"/>
            <a:ext cx="2621230" cy="86177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Integration 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Different incoming market data streams </a:t>
            </a:r>
            <a:b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(e.g. Market Map, Bloomberg, Reuters)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Normalization of 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7036B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Client push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251560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89760" y="3124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6" name="Curved Connector 25"/>
          <p:cNvCxnSpPr>
            <a:stCxn id="24" idx="1"/>
            <a:endCxn id="12" idx="3"/>
          </p:cNvCxnSpPr>
          <p:nvPr/>
        </p:nvCxnSpPr>
        <p:spPr bwMode="auto">
          <a:xfrm rot="10800000" flipV="1">
            <a:off x="1908660" y="3124200"/>
            <a:ext cx="342900" cy="61554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4202112" y="3124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9" name="Curved Connector 28"/>
          <p:cNvCxnSpPr>
            <a:stCxn id="20" idx="1"/>
            <a:endCxn id="28" idx="3"/>
          </p:cNvCxnSpPr>
          <p:nvPr/>
        </p:nvCxnSpPr>
        <p:spPr bwMode="auto">
          <a:xfrm rot="16200000" flipH="1">
            <a:off x="4021989" y="2763472"/>
            <a:ext cx="609599" cy="264256"/>
          </a:xfrm>
          <a:prstGeom prst="curvedConnector4">
            <a:avLst>
              <a:gd name="adj1" fmla="val 46875"/>
              <a:gd name="adj2" fmla="val 186507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552483" y="3575465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Elbow Connector 31"/>
          <p:cNvCxnSpPr>
            <a:stCxn id="17" idx="3"/>
            <a:endCxn id="25" idx="1"/>
          </p:cNvCxnSpPr>
          <p:nvPr/>
        </p:nvCxnSpPr>
        <p:spPr bwMode="auto">
          <a:xfrm>
            <a:off x="2508364" y="2743200"/>
            <a:ext cx="581396" cy="457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24" idx="3"/>
            <a:endCxn id="25" idx="1"/>
          </p:cNvCxnSpPr>
          <p:nvPr/>
        </p:nvCxnSpPr>
        <p:spPr bwMode="auto">
          <a:xfrm>
            <a:off x="2508364" y="3124200"/>
            <a:ext cx="581396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/>
          <p:cNvCxnSpPr>
            <a:stCxn id="25" idx="3"/>
            <a:endCxn id="45" idx="1"/>
          </p:cNvCxnSpPr>
          <p:nvPr/>
        </p:nvCxnSpPr>
        <p:spPr bwMode="auto">
          <a:xfrm flipV="1">
            <a:off x="3346564" y="3124200"/>
            <a:ext cx="276596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Pentagon 35"/>
          <p:cNvSpPr/>
          <p:nvPr/>
        </p:nvSpPr>
        <p:spPr bwMode="auto">
          <a:xfrm rot="5400000" flipV="1">
            <a:off x="1184760" y="43307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7" name="Pentagon 36"/>
          <p:cNvSpPr/>
          <p:nvPr/>
        </p:nvSpPr>
        <p:spPr bwMode="auto">
          <a:xfrm rot="5400000" flipV="1">
            <a:off x="1832460" y="42291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8" name="Pentagon 37"/>
          <p:cNvSpPr/>
          <p:nvPr/>
        </p:nvSpPr>
        <p:spPr bwMode="auto">
          <a:xfrm rot="16200000">
            <a:off x="1603860" y="37719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0" name="Curved Connector 39"/>
          <p:cNvCxnSpPr>
            <a:stCxn id="38" idx="3"/>
            <a:endCxn id="17" idx="1"/>
          </p:cNvCxnSpPr>
          <p:nvPr/>
        </p:nvCxnSpPr>
        <p:spPr bwMode="auto">
          <a:xfrm rot="5400000" flipH="1" flipV="1">
            <a:off x="1470510" y="2952751"/>
            <a:ext cx="990601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3623160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7" name="Elbow Connector 46"/>
          <p:cNvCxnSpPr>
            <a:stCxn id="45" idx="3"/>
            <a:endCxn id="28" idx="1"/>
          </p:cNvCxnSpPr>
          <p:nvPr/>
        </p:nvCxnSpPr>
        <p:spPr bwMode="auto">
          <a:xfrm>
            <a:off x="3879964" y="3124200"/>
            <a:ext cx="322148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251560" y="3505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1" name="Elbow Connector 50"/>
          <p:cNvCxnSpPr>
            <a:stCxn id="50" idx="3"/>
            <a:endCxn id="25" idx="1"/>
          </p:cNvCxnSpPr>
          <p:nvPr/>
        </p:nvCxnSpPr>
        <p:spPr bwMode="auto">
          <a:xfrm flipV="1">
            <a:off x="2508364" y="3200400"/>
            <a:ext cx="581396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entagon 53"/>
          <p:cNvSpPr/>
          <p:nvPr/>
        </p:nvSpPr>
        <p:spPr bwMode="auto">
          <a:xfrm rot="16200000">
            <a:off x="2061060" y="3771901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5400000" flipV="1">
            <a:off x="2476500" y="4457700"/>
            <a:ext cx="152400" cy="76200"/>
          </a:xfrm>
          <a:prstGeom prst="homePlate">
            <a:avLst/>
          </a:prstGeom>
          <a:solidFill>
            <a:srgbClr val="7036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Curved Connector 55"/>
          <p:cNvCxnSpPr>
            <a:stCxn id="54" idx="1"/>
            <a:endCxn id="55" idx="1"/>
          </p:cNvCxnSpPr>
          <p:nvPr/>
        </p:nvCxnSpPr>
        <p:spPr bwMode="auto">
          <a:xfrm rot="16200000" flipH="1">
            <a:off x="2078281" y="3945180"/>
            <a:ext cx="533399" cy="41544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urved Connector 58"/>
          <p:cNvCxnSpPr>
            <a:stCxn id="50" idx="1"/>
            <a:endCxn id="54" idx="3"/>
          </p:cNvCxnSpPr>
          <p:nvPr/>
        </p:nvCxnSpPr>
        <p:spPr bwMode="auto">
          <a:xfrm rot="10800000" flipV="1">
            <a:off x="2137260" y="3581399"/>
            <a:ext cx="114300" cy="15240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Curved Connector 62"/>
          <p:cNvCxnSpPr>
            <a:stCxn id="62" idx="2"/>
            <a:endCxn id="20" idx="3"/>
          </p:cNvCxnSpPr>
          <p:nvPr/>
        </p:nvCxnSpPr>
        <p:spPr bwMode="auto">
          <a:xfrm rot="5400000">
            <a:off x="4239328" y="2263180"/>
            <a:ext cx="130553" cy="2198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036BE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143000" y="4724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Market </a:t>
            </a: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Streams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5346"/>
            <a:ext cx="864997" cy="7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 bwMode="auto">
          <a:xfrm>
            <a:off x="3863492" y="1883153"/>
            <a:ext cx="1102111" cy="42469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486400" y="2943761"/>
            <a:ext cx="3385863" cy="132343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</a:t>
            </a:r>
            <a:r>
              <a:rPr lang="en-US" sz="1000" b="1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FIX and SWIFT connectivity e.g. market data streams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Correlation of messages arriving in time window via </a:t>
            </a:r>
            <a:b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caching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transformation to normalized format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Rules for golden copy creation</a:t>
            </a:r>
            <a:endParaRPr lang="en-US" sz="1000">
              <a:solidFill>
                <a:srgbClr val="10264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Client push via publish/subscribe via REST Push 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1026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HTML messaging</a:t>
            </a:r>
          </a:p>
        </p:txBody>
      </p:sp>
    </p:spTree>
    <p:extLst>
      <p:ext uri="{BB962C8B-B14F-4D97-AF65-F5344CB8AC3E}">
        <p14:creationId xmlns:p14="http://schemas.microsoft.com/office/powerpoint/2010/main" val="26791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Architecture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– FOR INTERNAL USE 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7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Architecture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 flipV="1">
            <a:off x="2598738" y="3341688"/>
            <a:ext cx="0" cy="574675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679700" y="3951288"/>
            <a:ext cx="776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Deployment</a:t>
            </a:r>
          </a:p>
        </p:txBody>
      </p:sp>
      <p:sp>
        <p:nvSpPr>
          <p:cNvPr id="2110476" name="Rectangle 12"/>
          <p:cNvSpPr>
            <a:spLocks noChangeArrowheads="1"/>
          </p:cNvSpPr>
          <p:nvPr/>
        </p:nvSpPr>
        <p:spPr bwMode="auto">
          <a:xfrm>
            <a:off x="3540125" y="3124200"/>
            <a:ext cx="5322888" cy="1657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000" b="1">
              <a:latin typeface="Arial Narrow" pitchFamily="34" charset="0"/>
            </a:endParaRP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7110413" y="4362450"/>
            <a:ext cx="174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1000" b="1">
                <a:solidFill>
                  <a:schemeClr val="bg2"/>
                </a:solidFill>
                <a:latin typeface="Arial Narrow" pitchFamily="34" charset="0"/>
              </a:rPr>
              <a:t>J2EE (Web) Application Server </a:t>
            </a:r>
            <a:br>
              <a:rPr lang="de-DE" sz="1000" b="1">
                <a:solidFill>
                  <a:schemeClr val="bg2"/>
                </a:solidFill>
                <a:latin typeface="Arial Narrow" pitchFamily="34" charset="0"/>
              </a:rPr>
            </a:br>
            <a:r>
              <a:rPr lang="de-DE" sz="1000" b="1">
                <a:solidFill>
                  <a:schemeClr val="bg2"/>
                </a:solidFill>
                <a:latin typeface="Arial Narrow" pitchFamily="34" charset="0"/>
              </a:rPr>
              <a:t>(e.g.Tomcat)</a:t>
            </a:r>
          </a:p>
        </p:txBody>
      </p:sp>
      <p:sp>
        <p:nvSpPr>
          <p:cNvPr id="2110478" name="Rectangle 14"/>
          <p:cNvSpPr>
            <a:spLocks noChangeArrowheads="1"/>
          </p:cNvSpPr>
          <p:nvPr/>
        </p:nvSpPr>
        <p:spPr bwMode="auto">
          <a:xfrm>
            <a:off x="5680075" y="4948237"/>
            <a:ext cx="990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solidFill>
                  <a:schemeClr val="bg1"/>
                </a:solidFill>
                <a:latin typeface="Arial Narrow" pitchFamily="34" charset="0"/>
              </a:rPr>
              <a:t>Apache Camel</a:t>
            </a:r>
            <a:endParaRPr lang="de-DE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10480" name="Rectangle 16"/>
          <p:cNvSpPr>
            <a:spLocks noChangeArrowheads="1"/>
          </p:cNvSpPr>
          <p:nvPr/>
        </p:nvSpPr>
        <p:spPr bwMode="auto">
          <a:xfrm>
            <a:off x="6861175" y="4948237"/>
            <a:ext cx="1216025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Web Service</a:t>
            </a:r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520700" y="3670300"/>
            <a:ext cx="115252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3700" y="1431925"/>
            <a:ext cx="2747963" cy="3121025"/>
            <a:chOff x="248" y="902"/>
            <a:chExt cx="1731" cy="1966"/>
          </a:xfrm>
        </p:grpSpPr>
        <p:pic>
          <p:nvPicPr>
            <p:cNvPr id="26674" name="Picture 19" descr="d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57"/>
              <a:ext cx="43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5" name="Text Box 20"/>
            <p:cNvSpPr txBox="1">
              <a:spLocks noChangeArrowheads="1"/>
            </p:cNvSpPr>
            <p:nvPr/>
          </p:nvSpPr>
          <p:spPr bwMode="auto">
            <a:xfrm>
              <a:off x="248" y="2714"/>
              <a:ext cx="10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Model Repository</a:t>
              </a:r>
            </a:p>
          </p:txBody>
        </p:sp>
        <p:sp>
          <p:nvSpPr>
            <p:cNvPr id="26676" name="Line 21"/>
            <p:cNvSpPr>
              <a:spLocks noChangeShapeType="1"/>
            </p:cNvSpPr>
            <p:nvPr/>
          </p:nvSpPr>
          <p:spPr bwMode="auto">
            <a:xfrm>
              <a:off x="697" y="2105"/>
              <a:ext cx="0" cy="27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7" name="Text Box 22"/>
            <p:cNvSpPr txBox="1">
              <a:spLocks noChangeArrowheads="1"/>
            </p:cNvSpPr>
            <p:nvPr/>
          </p:nvSpPr>
          <p:spPr bwMode="auto">
            <a:xfrm>
              <a:off x="576" y="902"/>
              <a:ext cx="9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Process Modeling (Eclipse)</a:t>
              </a:r>
            </a:p>
          </p:txBody>
        </p:sp>
        <p:pic>
          <p:nvPicPr>
            <p:cNvPr id="26678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061"/>
              <a:ext cx="173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3463925" y="4819650"/>
            <a:ext cx="115252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10489" name="Rectangle 25"/>
          <p:cNvSpPr>
            <a:spLocks noChangeArrowheads="1"/>
          </p:cNvSpPr>
          <p:nvPr/>
        </p:nvSpPr>
        <p:spPr bwMode="auto">
          <a:xfrm>
            <a:off x="6846888" y="3557588"/>
            <a:ext cx="1296987" cy="72072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Business Logic 2</a:t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dirty="0">
                <a:solidFill>
                  <a:schemeClr val="bg1"/>
                </a:solidFill>
                <a:latin typeface="Arial Narrow" pitchFamily="34" charset="0"/>
              </a:rPr>
              <a:t>(Spring)</a:t>
            </a:r>
          </a:p>
        </p:txBody>
      </p:sp>
      <p:sp>
        <p:nvSpPr>
          <p:cNvPr id="2110490" name="Rectangle 26"/>
          <p:cNvSpPr>
            <a:spLocks noChangeArrowheads="1"/>
          </p:cNvSpPr>
          <p:nvPr/>
        </p:nvSpPr>
        <p:spPr bwMode="auto">
          <a:xfrm>
            <a:off x="5370513" y="3557588"/>
            <a:ext cx="1296987" cy="72072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Business Logic 1</a:t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sz="1000" dirty="0">
                <a:solidFill>
                  <a:schemeClr val="bg1"/>
                </a:solidFill>
                <a:latin typeface="Arial Narrow" pitchFamily="34" charset="0"/>
              </a:rPr>
              <a:t>EJB)</a:t>
            </a:r>
          </a:p>
        </p:txBody>
      </p:sp>
      <p:sp>
        <p:nvSpPr>
          <p:cNvPr id="2110492" name="Rectangle 28"/>
          <p:cNvSpPr>
            <a:spLocks noChangeArrowheads="1"/>
          </p:cNvSpPr>
          <p:nvPr/>
        </p:nvSpPr>
        <p:spPr bwMode="auto">
          <a:xfrm>
            <a:off x="4398963" y="1612900"/>
            <a:ext cx="1296987" cy="72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latin typeface="Arial Narrow" pitchFamily="34" charset="0"/>
              </a:rPr>
              <a:t>Stardust</a:t>
            </a:r>
            <a:br>
              <a:rPr lang="de-DE" sz="1000" b="1" smtClean="0">
                <a:latin typeface="Arial Narrow" pitchFamily="34" charset="0"/>
              </a:rPr>
            </a:br>
            <a:r>
              <a:rPr lang="de-DE" sz="1000" b="1" smtClean="0">
                <a:latin typeface="Arial Narrow" pitchFamily="34" charset="0"/>
              </a:rPr>
              <a:t>Process </a:t>
            </a:r>
            <a:r>
              <a:rPr lang="de-DE" sz="1000" b="1" dirty="0">
                <a:latin typeface="Arial Narrow" pitchFamily="34" charset="0"/>
              </a:rPr>
              <a:t>Portal</a:t>
            </a:r>
          </a:p>
        </p:txBody>
      </p:sp>
      <p:sp>
        <p:nvSpPr>
          <p:cNvPr id="2110493" name="Rectangle 29"/>
          <p:cNvSpPr>
            <a:spLocks noChangeArrowheads="1"/>
          </p:cNvSpPr>
          <p:nvPr/>
        </p:nvSpPr>
        <p:spPr bwMode="auto">
          <a:xfrm>
            <a:off x="5873750" y="1612900"/>
            <a:ext cx="12969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latin typeface="Arial Narrow" pitchFamily="34" charset="0"/>
              </a:rPr>
              <a:t>Desktop</a:t>
            </a:r>
          </a:p>
          <a:p>
            <a:pPr algn="ctr">
              <a:defRPr/>
            </a:pPr>
            <a:r>
              <a:rPr lang="de-DE" sz="1000" b="1" dirty="0">
                <a:latin typeface="Arial Narrow" pitchFamily="34" charset="0"/>
              </a:rPr>
              <a:t>Client</a:t>
            </a:r>
          </a:p>
        </p:txBody>
      </p:sp>
      <p:sp>
        <p:nvSpPr>
          <p:cNvPr id="2110494" name="Rectangle 30"/>
          <p:cNvSpPr>
            <a:spLocks noChangeArrowheads="1"/>
          </p:cNvSpPr>
          <p:nvPr/>
        </p:nvSpPr>
        <p:spPr bwMode="auto">
          <a:xfrm>
            <a:off x="7358063" y="1612900"/>
            <a:ext cx="1296987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latin typeface="Arial Narrow" pitchFamily="34" charset="0"/>
              </a:rPr>
              <a:t>Mobile</a:t>
            </a:r>
          </a:p>
          <a:p>
            <a:pPr algn="ctr">
              <a:defRPr/>
            </a:pPr>
            <a:r>
              <a:rPr lang="de-DE" sz="1000" b="1" dirty="0">
                <a:latin typeface="Arial Narrow" pitchFamily="34" charset="0"/>
              </a:rPr>
              <a:t>Client</a:t>
            </a:r>
          </a:p>
        </p:txBody>
      </p:sp>
      <p:sp>
        <p:nvSpPr>
          <p:cNvPr id="26642" name="Line 31"/>
          <p:cNvSpPr>
            <a:spLocks noChangeShapeType="1"/>
          </p:cNvSpPr>
          <p:nvPr/>
        </p:nvSpPr>
        <p:spPr bwMode="auto">
          <a:xfrm>
            <a:off x="5046663" y="2333625"/>
            <a:ext cx="0" cy="790575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3" name="Line 32"/>
          <p:cNvSpPr>
            <a:spLocks noChangeShapeType="1"/>
          </p:cNvSpPr>
          <p:nvPr/>
        </p:nvSpPr>
        <p:spPr bwMode="auto">
          <a:xfrm>
            <a:off x="6523038" y="2333625"/>
            <a:ext cx="0" cy="790575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4" name="Line 33"/>
          <p:cNvSpPr>
            <a:spLocks noChangeShapeType="1"/>
          </p:cNvSpPr>
          <p:nvPr/>
        </p:nvSpPr>
        <p:spPr bwMode="auto">
          <a:xfrm>
            <a:off x="8007350" y="2333625"/>
            <a:ext cx="0" cy="790575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716338" y="2476500"/>
            <a:ext cx="1044575" cy="1084263"/>
            <a:chOff x="2215" y="1573"/>
            <a:chExt cx="658" cy="683"/>
          </a:xfrm>
        </p:grpSpPr>
        <p:sp>
          <p:nvSpPr>
            <p:cNvPr id="26672" name="Line 43"/>
            <p:cNvSpPr>
              <a:spLocks noChangeShapeType="1"/>
            </p:cNvSpPr>
            <p:nvPr/>
          </p:nvSpPr>
          <p:spPr bwMode="auto">
            <a:xfrm>
              <a:off x="2544" y="1728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3" name="Text Box 44"/>
            <p:cNvSpPr txBox="1">
              <a:spLocks noChangeArrowheads="1"/>
            </p:cNvSpPr>
            <p:nvPr/>
          </p:nvSpPr>
          <p:spPr bwMode="auto">
            <a:xfrm>
              <a:off x="2215" y="1573"/>
              <a:ext cx="6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900" b="1"/>
                <a:t>Business Event</a:t>
              </a:r>
            </a:p>
          </p:txBody>
        </p:sp>
      </p:grpSp>
      <p:pic>
        <p:nvPicPr>
          <p:cNvPr id="26646" name="Picture 46" descr="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876800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 Box 47"/>
          <p:cNvSpPr txBox="1">
            <a:spLocks noChangeArrowheads="1"/>
          </p:cNvSpPr>
          <p:nvPr/>
        </p:nvSpPr>
        <p:spPr bwMode="auto">
          <a:xfrm>
            <a:off x="3467100" y="5395912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000" b="1">
                <a:latin typeface="Arial Narrow" pitchFamily="34" charset="0"/>
              </a:rPr>
              <a:t>Audit Trail Database</a:t>
            </a:r>
          </a:p>
        </p:txBody>
      </p:sp>
      <p:sp>
        <p:nvSpPr>
          <p:cNvPr id="26648" name="Line 48"/>
          <p:cNvSpPr>
            <a:spLocks noChangeShapeType="1"/>
          </p:cNvSpPr>
          <p:nvPr/>
        </p:nvSpPr>
        <p:spPr bwMode="auto">
          <a:xfrm>
            <a:off x="4038600" y="4276725"/>
            <a:ext cx="0" cy="647700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9" name="Text Box 49"/>
          <p:cNvSpPr txBox="1">
            <a:spLocks noChangeArrowheads="1"/>
          </p:cNvSpPr>
          <p:nvPr/>
        </p:nvSpPr>
        <p:spPr bwMode="auto">
          <a:xfrm>
            <a:off x="3590925" y="4556125"/>
            <a:ext cx="465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JDBC</a:t>
            </a:r>
          </a:p>
        </p:txBody>
      </p:sp>
      <p:sp>
        <p:nvSpPr>
          <p:cNvPr id="2110514" name="Rectangle 50"/>
          <p:cNvSpPr>
            <a:spLocks noChangeArrowheads="1"/>
          </p:cNvSpPr>
          <p:nvPr/>
        </p:nvSpPr>
        <p:spPr bwMode="auto">
          <a:xfrm>
            <a:off x="3895725" y="3557588"/>
            <a:ext cx="1296988" cy="720725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solidFill>
                  <a:schemeClr val="bg1"/>
                </a:solidFill>
                <a:latin typeface="Arial Narrow" pitchFamily="34" charset="0"/>
              </a:rPr>
              <a:t>Stardust</a:t>
            </a: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Process Engine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357688" y="4276725"/>
            <a:ext cx="401637" cy="685800"/>
            <a:chOff x="2745" y="2694"/>
            <a:chExt cx="253" cy="432"/>
          </a:xfrm>
        </p:grpSpPr>
        <p:sp>
          <p:nvSpPr>
            <p:cNvPr id="26670" name="Text Box 52"/>
            <p:cNvSpPr txBox="1">
              <a:spLocks noChangeArrowheads="1"/>
            </p:cNvSpPr>
            <p:nvPr/>
          </p:nvSpPr>
          <p:spPr bwMode="auto">
            <a:xfrm>
              <a:off x="2745" y="2877"/>
              <a:ext cx="2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JMS</a:t>
              </a:r>
            </a:p>
          </p:txBody>
        </p:sp>
        <p:sp>
          <p:nvSpPr>
            <p:cNvPr id="26671" name="Line 53"/>
            <p:cNvSpPr>
              <a:spLocks noChangeShapeType="1"/>
            </p:cNvSpPr>
            <p:nvPr/>
          </p:nvSpPr>
          <p:spPr bwMode="auto">
            <a:xfrm>
              <a:off x="2998" y="2694"/>
              <a:ext cx="0" cy="43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10518" name="Rectangle 54"/>
          <p:cNvSpPr>
            <a:spLocks noChangeArrowheads="1"/>
          </p:cNvSpPr>
          <p:nvPr/>
        </p:nvSpPr>
        <p:spPr bwMode="auto">
          <a:xfrm>
            <a:off x="4498975" y="4948237"/>
            <a:ext cx="990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Messaging</a:t>
            </a:r>
          </a:p>
        </p:txBody>
      </p:sp>
      <p:sp>
        <p:nvSpPr>
          <p:cNvPr id="26653" name="Line 55"/>
          <p:cNvSpPr>
            <a:spLocks noChangeShapeType="1"/>
          </p:cNvSpPr>
          <p:nvPr/>
        </p:nvSpPr>
        <p:spPr bwMode="auto">
          <a:xfrm>
            <a:off x="6054725" y="4276725"/>
            <a:ext cx="0" cy="685800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911725" y="4276725"/>
            <a:ext cx="914400" cy="685800"/>
            <a:chOff x="3094" y="2694"/>
            <a:chExt cx="576" cy="432"/>
          </a:xfrm>
        </p:grpSpPr>
        <p:sp>
          <p:nvSpPr>
            <p:cNvPr id="26666" name="Text Box 57"/>
            <p:cNvSpPr txBox="1">
              <a:spLocks noChangeArrowheads="1"/>
            </p:cNvSpPr>
            <p:nvPr/>
          </p:nvSpPr>
          <p:spPr bwMode="auto">
            <a:xfrm>
              <a:off x="3265" y="2877"/>
              <a:ext cx="1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sz="1000" b="1">
                <a:latin typeface="Arial Narrow" pitchFamily="34" charset="0"/>
              </a:endParaRPr>
            </a:p>
          </p:txBody>
        </p:sp>
        <p:sp>
          <p:nvSpPr>
            <p:cNvPr id="26667" name="Line 58"/>
            <p:cNvSpPr>
              <a:spLocks noChangeShapeType="1"/>
            </p:cNvSpPr>
            <p:nvPr/>
          </p:nvSpPr>
          <p:spPr bwMode="auto">
            <a:xfrm>
              <a:off x="3094" y="2694"/>
              <a:ext cx="0" cy="19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8" name="Line 59"/>
            <p:cNvSpPr>
              <a:spLocks noChangeShapeType="1"/>
            </p:cNvSpPr>
            <p:nvPr/>
          </p:nvSpPr>
          <p:spPr bwMode="auto">
            <a:xfrm>
              <a:off x="3094" y="2886"/>
              <a:ext cx="576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9" name="Line 60"/>
            <p:cNvSpPr>
              <a:spLocks noChangeShapeType="1"/>
            </p:cNvSpPr>
            <p:nvPr/>
          </p:nvSpPr>
          <p:spPr bwMode="auto">
            <a:xfrm>
              <a:off x="3670" y="2886"/>
              <a:ext cx="0" cy="24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064125" y="4276725"/>
            <a:ext cx="2151063" cy="685800"/>
            <a:chOff x="3190" y="2694"/>
            <a:chExt cx="1355" cy="432"/>
          </a:xfrm>
        </p:grpSpPr>
        <p:sp>
          <p:nvSpPr>
            <p:cNvPr id="26662" name="Text Box 62"/>
            <p:cNvSpPr txBox="1">
              <a:spLocks noChangeArrowheads="1"/>
            </p:cNvSpPr>
            <p:nvPr/>
          </p:nvSpPr>
          <p:spPr bwMode="auto">
            <a:xfrm>
              <a:off x="4243" y="2877"/>
              <a:ext cx="3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SOAP</a:t>
              </a:r>
            </a:p>
          </p:txBody>
        </p:sp>
        <p:sp>
          <p:nvSpPr>
            <p:cNvPr id="26663" name="Line 63"/>
            <p:cNvSpPr>
              <a:spLocks noChangeShapeType="1"/>
            </p:cNvSpPr>
            <p:nvPr/>
          </p:nvSpPr>
          <p:spPr bwMode="auto">
            <a:xfrm>
              <a:off x="4534" y="2790"/>
              <a:ext cx="0" cy="3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4" name="Line 64"/>
            <p:cNvSpPr>
              <a:spLocks noChangeShapeType="1"/>
            </p:cNvSpPr>
            <p:nvPr/>
          </p:nvSpPr>
          <p:spPr bwMode="auto">
            <a:xfrm>
              <a:off x="3190" y="2694"/>
              <a:ext cx="0" cy="9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5" name="Line 65"/>
            <p:cNvSpPr>
              <a:spLocks noChangeShapeType="1"/>
            </p:cNvSpPr>
            <p:nvPr/>
          </p:nvSpPr>
          <p:spPr bwMode="auto">
            <a:xfrm>
              <a:off x="3190" y="2790"/>
              <a:ext cx="1344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56" name="Line 4"/>
          <p:cNvSpPr>
            <a:spLocks noChangeShapeType="1"/>
          </p:cNvSpPr>
          <p:nvPr/>
        </p:nvSpPr>
        <p:spPr bwMode="auto">
          <a:xfrm>
            <a:off x="2598738" y="3916363"/>
            <a:ext cx="1296987" cy="0"/>
          </a:xfrm>
          <a:prstGeom prst="line">
            <a:avLst/>
          </a:prstGeom>
          <a:noFill/>
          <a:ln w="9525">
            <a:solidFill>
              <a:srgbClr val="7036B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43425" y="3341688"/>
            <a:ext cx="2952750" cy="215900"/>
            <a:chOff x="2862" y="2105"/>
            <a:chExt cx="1860" cy="136"/>
          </a:xfrm>
        </p:grpSpPr>
        <p:sp>
          <p:nvSpPr>
            <p:cNvPr id="26658" name="Line 8"/>
            <p:cNvSpPr>
              <a:spLocks noChangeShapeType="1"/>
            </p:cNvSpPr>
            <p:nvPr/>
          </p:nvSpPr>
          <p:spPr bwMode="auto">
            <a:xfrm>
              <a:off x="2862" y="2105"/>
              <a:ext cx="1860" cy="0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9" name="Line 9"/>
            <p:cNvSpPr>
              <a:spLocks noChangeShapeType="1"/>
            </p:cNvSpPr>
            <p:nvPr/>
          </p:nvSpPr>
          <p:spPr bwMode="auto">
            <a:xfrm>
              <a:off x="3804" y="2105"/>
              <a:ext cx="0" cy="1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0" name="Line 10"/>
            <p:cNvSpPr>
              <a:spLocks noChangeShapeType="1"/>
            </p:cNvSpPr>
            <p:nvPr/>
          </p:nvSpPr>
          <p:spPr bwMode="auto">
            <a:xfrm>
              <a:off x="4722" y="2105"/>
              <a:ext cx="0" cy="1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1" name="Line 11"/>
            <p:cNvSpPr>
              <a:spLocks noChangeShapeType="1"/>
            </p:cNvSpPr>
            <p:nvPr/>
          </p:nvSpPr>
          <p:spPr bwMode="auto">
            <a:xfrm>
              <a:off x="2862" y="2105"/>
              <a:ext cx="0" cy="136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0644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Process Modeling</a:t>
            </a:r>
            <a:endParaRPr lang="de-DE"/>
          </a:p>
        </p:txBody>
      </p:sp>
      <p:pic>
        <p:nvPicPr>
          <p:cNvPr id="6" name="Picture 4" descr="process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3919686"/>
            <a:ext cx="906463" cy="1436688"/>
          </a:xfrm>
          <a:prstGeom prst="rect">
            <a:avLst/>
          </a:prstGeom>
          <a:gradFill rotWithShape="1">
            <a:gsLst>
              <a:gs pos="0">
                <a:schemeClr val="accent1">
                  <a:alpha val="38000"/>
                </a:schemeClr>
              </a:gs>
              <a:gs pos="50000">
                <a:schemeClr val="accent1">
                  <a:gamma/>
                  <a:tint val="0"/>
                  <a:invGamma/>
                  <a:alpha val="38000"/>
                </a:schemeClr>
              </a:gs>
              <a:gs pos="100000">
                <a:schemeClr val="accent1">
                  <a:alpha val="38000"/>
                </a:schemeClr>
              </a:gs>
            </a:gsLst>
            <a:lin ang="0" scaled="1"/>
          </a:gradFill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11488" y="3789040"/>
            <a:ext cx="2057400" cy="17330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gamma/>
                  <a:tint val="48627"/>
                  <a:invGamma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38488" y="4837261"/>
            <a:ext cx="1844675" cy="1616075"/>
            <a:chOff x="1520" y="3092"/>
            <a:chExt cx="1162" cy="1018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520" y="3572"/>
              <a:ext cx="116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Common Elements  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Process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Structure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Basic Elements (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Activities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, Data,</a:t>
              </a:r>
              <a:b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</a:b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Applications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)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…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102" y="3092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35088" y="4389586"/>
            <a:ext cx="3128962" cy="1879600"/>
            <a:chOff x="384" y="2810"/>
            <a:chExt cx="1971" cy="1184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84" y="3360"/>
              <a:ext cx="8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Technical/Integration</a:t>
              </a:r>
              <a:b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</a:b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View</a:t>
              </a:r>
            </a:p>
            <a:p>
              <a:pPr eaLnBrk="0" hangingPunct="0">
                <a:buFontTx/>
                <a:buChar char="•"/>
              </a:pP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Application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Integration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Data Integration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Transaction Management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…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66" y="2810"/>
              <a:ext cx="789" cy="42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273" y="3147"/>
              <a:ext cx="366" cy="2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667126" y="4389588"/>
            <a:ext cx="2730501" cy="1430338"/>
            <a:chOff x="1853" y="2810"/>
            <a:chExt cx="1720" cy="901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53" y="2810"/>
              <a:ext cx="763" cy="421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563" y="3123"/>
              <a:ext cx="213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784" y="3168"/>
              <a:ext cx="78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Business View</a:t>
              </a:r>
            </a:p>
            <a:p>
              <a:pPr eaLnBrk="0" hangingPunct="0">
                <a:buFontTx/>
                <a:buChar char="•"/>
              </a:pP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Controlling/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Costs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Risk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de-DE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Change Management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 …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792288" y="2103586"/>
            <a:ext cx="3733800" cy="1558925"/>
            <a:chOff x="672" y="1370"/>
            <a:chExt cx="2352" cy="982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72" y="1370"/>
              <a:ext cx="2352" cy="982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12" y="2198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000">
                  <a:solidFill>
                    <a:srgbClr val="4D4D4D"/>
                  </a:solidFill>
                  <a:latin typeface="Arial Narrow" pitchFamily="34" charset="0"/>
                </a:rPr>
                <a:t>Eclipse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939925" y="1224111"/>
            <a:ext cx="1855791" cy="3317875"/>
            <a:chOff x="765" y="816"/>
            <a:chExt cx="1169" cy="2090"/>
          </a:xfrm>
        </p:grpSpPr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131" y="816"/>
              <a:ext cx="803" cy="203"/>
              <a:chOff x="1131" y="816"/>
              <a:chExt cx="803" cy="203"/>
            </a:xfrm>
          </p:grpSpPr>
          <p:pic>
            <p:nvPicPr>
              <p:cNvPr id="27" name="Picture 23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8" y="864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4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31" y="909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5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0" y="8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1405" y="864"/>
                <a:ext cx="52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Development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1200" y="2090"/>
              <a:ext cx="576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25" name="AutoShape 28"/>
            <p:cNvCxnSpPr>
              <a:cxnSpLocks noChangeShapeType="1"/>
              <a:stCxn id="30" idx="1"/>
            </p:cNvCxnSpPr>
            <p:nvPr/>
          </p:nvCxnSpPr>
          <p:spPr bwMode="auto">
            <a:xfrm flipH="1">
              <a:off x="1199" y="942"/>
              <a:ext cx="206" cy="53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pic>
          <p:nvPicPr>
            <p:cNvPr id="26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" y="1479"/>
              <a:ext cx="867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4535507" y="1219349"/>
            <a:ext cx="2414596" cy="322263"/>
            <a:chOff x="2400" y="813"/>
            <a:chExt cx="1521" cy="203"/>
          </a:xfrm>
        </p:grpSpPr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2400" y="813"/>
              <a:ext cx="258" cy="192"/>
              <a:chOff x="1202" y="1725"/>
              <a:chExt cx="258" cy="192"/>
            </a:xfrm>
          </p:grpSpPr>
          <p:pic>
            <p:nvPicPr>
              <p:cNvPr id="38" name="Picture 33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64" y="177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4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7" y="1821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5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2" y="1725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567" y="861"/>
              <a:ext cx="135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Business </a:t>
              </a:r>
              <a:r>
                <a:rPr lang="de-DE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Analyst/Non-Java Developer</a:t>
              </a:r>
              <a:endPara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3" name="Line 37"/>
          <p:cNvSpPr>
            <a:spLocks noChangeShapeType="1"/>
          </p:cNvSpPr>
          <p:nvPr/>
        </p:nvSpPr>
        <p:spPr bwMode="auto">
          <a:xfrm flipH="1">
            <a:off x="4535507" y="3170387"/>
            <a:ext cx="152400" cy="1371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4" name="Picture 38" descr="bm-process-swimla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306" y="2276624"/>
            <a:ext cx="1296992" cy="935038"/>
          </a:xfrm>
          <a:prstGeom prst="rect">
            <a:avLst/>
          </a:prstGeom>
          <a:noFill/>
        </p:spPr>
      </p:pic>
      <p:cxnSp>
        <p:nvCxnSpPr>
          <p:cNvPr id="35" name="AutoShape 39"/>
          <p:cNvCxnSpPr>
            <a:cxnSpLocks noChangeShapeType="1"/>
          </p:cNvCxnSpPr>
          <p:nvPr/>
        </p:nvCxnSpPr>
        <p:spPr bwMode="auto">
          <a:xfrm>
            <a:off x="4945083" y="1524149"/>
            <a:ext cx="82530" cy="745534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088060" y="5157192"/>
            <a:ext cx="915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000" b="1" dirty="0" err="1">
                <a:solidFill>
                  <a:srgbClr val="4D4D4D"/>
                </a:solidFill>
                <a:latin typeface="Arial Narrow" pitchFamily="34" charset="0"/>
              </a:rPr>
              <a:t>Process</a:t>
            </a:r>
            <a:r>
              <a:rPr lang="de-DE" sz="1000" b="1" dirty="0">
                <a:solidFill>
                  <a:srgbClr val="4D4D4D"/>
                </a:solidFill>
                <a:latin typeface="Arial Narrow" pitchFamily="34" charset="0"/>
              </a:rPr>
              <a:t> Model</a:t>
            </a:r>
          </a:p>
        </p:txBody>
      </p:sp>
      <p:grpSp>
        <p:nvGrpSpPr>
          <p:cNvPr id="32" name="Group 41"/>
          <p:cNvGrpSpPr/>
          <p:nvPr/>
        </p:nvGrpSpPr>
        <p:grpSpPr>
          <a:xfrm>
            <a:off x="4760640" y="1524149"/>
            <a:ext cx="3240360" cy="3128986"/>
            <a:chOff x="4644008" y="1524149"/>
            <a:chExt cx="3240360" cy="3128986"/>
          </a:xfrm>
        </p:grpSpPr>
        <p:grpSp>
          <p:nvGrpSpPr>
            <p:cNvPr id="36" name="Group 51"/>
            <p:cNvGrpSpPr/>
            <p:nvPr/>
          </p:nvGrpSpPr>
          <p:grpSpPr>
            <a:xfrm>
              <a:off x="5678488" y="2027387"/>
              <a:ext cx="2205880" cy="1635125"/>
              <a:chOff x="5678488" y="2027387"/>
              <a:chExt cx="2205880" cy="1635125"/>
            </a:xfrm>
          </p:grpSpPr>
          <p:sp>
            <p:nvSpPr>
              <p:cNvPr id="46" name="Text Box 41"/>
              <p:cNvSpPr txBox="1">
                <a:spLocks noChangeArrowheads="1"/>
              </p:cNvSpPr>
              <p:nvPr/>
            </p:nvSpPr>
            <p:spPr bwMode="auto">
              <a:xfrm>
                <a:off x="7412038" y="2027387"/>
                <a:ext cx="1841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de-DE" sz="100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5678488" y="2103587"/>
                <a:ext cx="2205880" cy="1558925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Text Box 43"/>
              <p:cNvSpPr txBox="1">
                <a:spLocks noChangeArrowheads="1"/>
              </p:cNvSpPr>
              <p:nvPr/>
            </p:nvSpPr>
            <p:spPr bwMode="auto">
              <a:xfrm>
                <a:off x="6927001" y="3246587"/>
                <a:ext cx="9172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smtClean="0">
                    <a:solidFill>
                      <a:srgbClr val="4D4D4D"/>
                    </a:solidFill>
                    <a:latin typeface="Arial Narrow" pitchFamily="34" charset="0"/>
                  </a:rPr>
                  <a:t>Browser-based </a:t>
                </a:r>
                <a:r>
                  <a:rPr lang="de-DE" sz="1000" dirty="0">
                    <a:solidFill>
                      <a:srgbClr val="4D4D4D"/>
                    </a:solidFill>
                    <a:latin typeface="Arial Narrow" pitchFamily="34" charset="0"/>
                  </a:rPr>
                  <a:t/>
                </a:r>
                <a:br>
                  <a:rPr lang="de-DE" sz="1000" dirty="0">
                    <a:solidFill>
                      <a:srgbClr val="4D4D4D"/>
                    </a:solidFill>
                    <a:latin typeface="Arial Narrow" pitchFamily="34" charset="0"/>
                  </a:rPr>
                </a:br>
                <a:r>
                  <a:rPr lang="de-DE" sz="1000" dirty="0" err="1">
                    <a:solidFill>
                      <a:srgbClr val="4D4D4D"/>
                    </a:solidFill>
                    <a:latin typeface="Arial Narrow" pitchFamily="34" charset="0"/>
                  </a:rPr>
                  <a:t>Modeler</a:t>
                </a:r>
                <a:endParaRPr lang="de-DE" sz="1000" dirty="0">
                  <a:solidFill>
                    <a:srgbClr val="4D4D4D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68144" y="2276872"/>
                <a:ext cx="1854286" cy="965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4" name="AutoShape 45"/>
            <p:cNvCxnSpPr>
              <a:cxnSpLocks noChangeShapeType="1"/>
            </p:cNvCxnSpPr>
            <p:nvPr/>
          </p:nvCxnSpPr>
          <p:spPr bwMode="auto">
            <a:xfrm>
              <a:off x="4828451" y="1524149"/>
              <a:ext cx="2275365" cy="746614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rot="10800000" flipV="1">
              <a:off x="4644008" y="3284982"/>
              <a:ext cx="2160240" cy="1368153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prstDash val="solid"/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66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Origin and Approach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CONFIDENTIAL – FOR INTERNAL USE 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Simulation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2275"/>
            <a:ext cx="30654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6142" name="AutoShape 158"/>
          <p:cNvSpPr>
            <a:spLocks/>
          </p:cNvSpPr>
          <p:nvPr/>
        </p:nvSpPr>
        <p:spPr bwMode="auto">
          <a:xfrm>
            <a:off x="428625" y="1387475"/>
            <a:ext cx="1066800" cy="647700"/>
          </a:xfrm>
          <a:prstGeom prst="accentCallout1">
            <a:avLst>
              <a:gd name="adj1" fmla="val 17648"/>
              <a:gd name="adj2" fmla="val 107144"/>
              <a:gd name="adj3" fmla="val 99264"/>
              <a:gd name="adj4" fmla="val 167264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chemeClr val="accent2"/>
                </a:solidFill>
                <a:latin typeface="Arial Narrow" pitchFamily="34" charset="0"/>
              </a:rPr>
              <a:t>Specify arrival rates for processes (e.g. trades over time)</a:t>
            </a:r>
          </a:p>
          <a:p>
            <a:pPr algn="l"/>
            <a:endParaRPr lang="de-DE" sz="9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" name="AutoShape 158"/>
          <p:cNvSpPr>
            <a:spLocks/>
          </p:cNvSpPr>
          <p:nvPr/>
        </p:nvSpPr>
        <p:spPr bwMode="auto">
          <a:xfrm>
            <a:off x="152400" y="3140075"/>
            <a:ext cx="838200" cy="381000"/>
          </a:xfrm>
          <a:prstGeom prst="accentCallout1">
            <a:avLst>
              <a:gd name="adj1" fmla="val 30000"/>
              <a:gd name="adj2" fmla="val 109093"/>
              <a:gd name="adj3" fmla="val -53750"/>
              <a:gd name="adj4" fmla="val 154926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chemeClr val="accent2"/>
                </a:solidFill>
                <a:latin typeface="Arial Narrow" pitchFamily="34" charset="0"/>
              </a:rPr>
              <a:t>Specify availabilities</a:t>
            </a:r>
          </a:p>
          <a:p>
            <a:pPr algn="l"/>
            <a:endParaRPr lang="de-DE" sz="9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" name="AutoShape 158"/>
          <p:cNvSpPr>
            <a:spLocks/>
          </p:cNvSpPr>
          <p:nvPr/>
        </p:nvSpPr>
        <p:spPr bwMode="auto">
          <a:xfrm>
            <a:off x="3581400" y="2759075"/>
            <a:ext cx="838200" cy="504825"/>
          </a:xfrm>
          <a:prstGeom prst="accentCallout1">
            <a:avLst>
              <a:gd name="adj1" fmla="val 22644"/>
              <a:gd name="adj2" fmla="val -9093"/>
              <a:gd name="adj3" fmla="val 114153"/>
              <a:gd name="adj4" fmla="val -6666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chemeClr val="accent2"/>
                </a:solidFill>
                <a:latin typeface="Arial Narrow" pitchFamily="34" charset="0"/>
              </a:rPr>
              <a:t>Specify traversal probabilities</a:t>
            </a:r>
          </a:p>
          <a:p>
            <a:pPr algn="l"/>
            <a:endParaRPr lang="de-DE" sz="9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" name="AutoShape 158"/>
          <p:cNvSpPr>
            <a:spLocks/>
          </p:cNvSpPr>
          <p:nvPr/>
        </p:nvSpPr>
        <p:spPr bwMode="auto">
          <a:xfrm>
            <a:off x="3429000" y="1920875"/>
            <a:ext cx="838200" cy="504825"/>
          </a:xfrm>
          <a:prstGeom prst="accentCallout1">
            <a:avLst>
              <a:gd name="adj1" fmla="val 22644"/>
              <a:gd name="adj2" fmla="val -9093"/>
              <a:gd name="adj3" fmla="val 114153"/>
              <a:gd name="adj4" fmla="val -66667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chemeClr val="accent2"/>
                </a:solidFill>
                <a:latin typeface="Arial Narrow" pitchFamily="34" charset="0"/>
              </a:rPr>
              <a:t>Specify duration probabilities</a:t>
            </a:r>
          </a:p>
          <a:p>
            <a:pPr algn="l"/>
            <a:endParaRPr lang="de-DE" sz="9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162696" name="AutoShape 8"/>
          <p:cNvSpPr>
            <a:spLocks noChangeArrowheads="1"/>
          </p:cNvSpPr>
          <p:nvPr/>
        </p:nvSpPr>
        <p:spPr bwMode="auto">
          <a:xfrm>
            <a:off x="4800600" y="2085975"/>
            <a:ext cx="3581400" cy="1343025"/>
          </a:xfrm>
          <a:prstGeom prst="wedgeRectCallout">
            <a:avLst>
              <a:gd name="adj1" fmla="val -1417"/>
              <a:gd name="adj2" fmla="val 70583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chemeClr val="accent2"/>
                </a:solidFill>
                <a:latin typeface="Arial Narrow" pitchFamily="34" charset="0"/>
              </a:rPr>
              <a:t> Resource workload</a:t>
            </a:r>
          </a:p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chemeClr val="accent2"/>
                </a:solidFill>
                <a:latin typeface="Arial Narrow" pitchFamily="34" charset="0"/>
              </a:rPr>
              <a:t> Critical pathes</a:t>
            </a:r>
          </a:p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chemeClr val="accent2"/>
                </a:solidFill>
                <a:latin typeface="Arial Narrow" pitchFamily="34" charset="0"/>
              </a:rPr>
              <a:t> Simulation results can be copied e.g. into MS Excel or  </a:t>
            </a:r>
            <a:br>
              <a:rPr lang="de-DE" sz="1200" b="1">
                <a:solidFill>
                  <a:schemeClr val="accent2"/>
                </a:solidFill>
                <a:latin typeface="Arial Narrow" pitchFamily="34" charset="0"/>
              </a:rPr>
            </a:br>
            <a:r>
              <a:rPr lang="de-DE" sz="1200" b="1">
                <a:solidFill>
                  <a:schemeClr val="accent2"/>
                </a:solidFill>
                <a:latin typeface="Arial Narrow" pitchFamily="34" charset="0"/>
              </a:rPr>
              <a:t>  written to process database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79488" y="3733800"/>
            <a:ext cx="7858125" cy="2590800"/>
            <a:chOff x="617" y="2352"/>
            <a:chExt cx="4950" cy="1632"/>
          </a:xfrm>
        </p:grpSpPr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52"/>
              <a:ext cx="2591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617" y="2736"/>
              <a:ext cx="2350" cy="1248"/>
              <a:chOff x="617" y="2736"/>
              <a:chExt cx="2350" cy="1248"/>
            </a:xfrm>
          </p:grpSpPr>
          <p:sp>
            <p:nvSpPr>
              <p:cNvPr id="21516" name="AutoShape 12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103" cy="1248"/>
              </a:xfrm>
              <a:prstGeom prst="rightArrow">
                <a:avLst>
                  <a:gd name="adj1" fmla="val 63463"/>
                  <a:gd name="adj2" fmla="val 4022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617" y="3186"/>
                <a:ext cx="1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bg2"/>
                  </a:buClr>
                </a:pPr>
                <a:r>
                  <a:rPr lang="de-DE" sz="1200"/>
                  <a:t> </a:t>
                </a:r>
                <a:r>
                  <a:rPr lang="de-DE" sz="1200" b="1">
                    <a:solidFill>
                      <a:schemeClr val="bg2"/>
                    </a:solidFill>
                    <a:latin typeface="Arial Narrow" pitchFamily="34" charset="0"/>
                  </a:rPr>
                  <a:t>Fast, in-memory algorithm </a:t>
                </a:r>
              </a:p>
              <a:p>
                <a:pPr>
                  <a:buClr>
                    <a:schemeClr val="bg2"/>
                  </a:buClr>
                </a:pPr>
                <a:r>
                  <a:rPr lang="de-DE" sz="1200" b="1">
                    <a:solidFill>
                      <a:schemeClr val="bg2"/>
                    </a:solidFill>
                    <a:latin typeface="Arial Narrow" pitchFamily="34" charset="0"/>
                  </a:rPr>
                  <a:t>runs thousands of processes in seconds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4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6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142" grpId="0" animBg="1"/>
      <p:bldP spid="2" grpId="0" animBg="1"/>
      <p:bldP spid="3" grpId="0" animBg="1"/>
      <p:bldP spid="4" grpId="0" animBg="1"/>
      <p:bldP spid="21626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370" name="Rectangle 2"/>
          <p:cNvSpPr>
            <a:spLocks noChangeArrowheads="1"/>
          </p:cNvSpPr>
          <p:nvPr/>
        </p:nvSpPr>
        <p:spPr bwMode="auto">
          <a:xfrm>
            <a:off x="40465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1000" b="1" dirty="0">
                <a:latin typeface="Arial Narrow" pitchFamily="34" charset="0"/>
              </a:rPr>
              <a:t>Infinity </a:t>
            </a:r>
            <a:r>
              <a:rPr lang="de-DE" sz="1000" b="1" dirty="0" err="1">
                <a:latin typeface="Arial Narrow" pitchFamily="34" charset="0"/>
              </a:rPr>
              <a:t>Process</a:t>
            </a:r>
            <a:r>
              <a:rPr lang="de-DE" sz="1000" b="1" dirty="0">
                <a:latin typeface="Arial Narrow" pitchFamily="34" charset="0"/>
              </a:rPr>
              <a:t> </a:t>
            </a:r>
            <a:r>
              <a:rPr lang="de-DE" sz="1000" b="1" dirty="0" err="1">
                <a:latin typeface="Arial Narrow" pitchFamily="34" charset="0"/>
              </a:rPr>
              <a:t>Platform</a:t>
            </a:r>
            <a:r>
              <a:rPr lang="de-DE" sz="1000" b="1" dirty="0">
                <a:latin typeface="Arial Narrow" pitchFamily="34" charset="0"/>
              </a:rPr>
              <a:t/>
            </a:r>
            <a:br>
              <a:rPr lang="de-DE" sz="1000" b="1" dirty="0">
                <a:latin typeface="Arial Narrow" pitchFamily="34" charset="0"/>
              </a:rPr>
            </a:br>
            <a:r>
              <a:rPr lang="de-DE" sz="1000" b="1" dirty="0">
                <a:latin typeface="Arial Narrow" pitchFamily="34" charset="0"/>
              </a:rPr>
              <a:t>Reporting Component</a:t>
            </a:r>
          </a:p>
        </p:txBody>
      </p:sp>
      <p:sp>
        <p:nvSpPr>
          <p:cNvPr id="2106371" name="AutoShape 3"/>
          <p:cNvSpPr>
            <a:spLocks noChangeArrowheads="1"/>
          </p:cNvSpPr>
          <p:nvPr/>
        </p:nvSpPr>
        <p:spPr bwMode="auto">
          <a:xfrm>
            <a:off x="2535238" y="4221163"/>
            <a:ext cx="647700" cy="5667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06372" name="AutoShape 4"/>
          <p:cNvSpPr>
            <a:spLocks noChangeArrowheads="1"/>
          </p:cNvSpPr>
          <p:nvPr/>
        </p:nvSpPr>
        <p:spPr bwMode="auto">
          <a:xfrm>
            <a:off x="3398838" y="4154488"/>
            <a:ext cx="647700" cy="5667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92275" y="3933825"/>
            <a:ext cx="4248150" cy="194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06374" name="Rectangle 6"/>
          <p:cNvSpPr>
            <a:spLocks noChangeArrowheads="1"/>
          </p:cNvSpPr>
          <p:nvPr/>
        </p:nvSpPr>
        <p:spPr bwMode="auto">
          <a:xfrm>
            <a:off x="27511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1000" b="1">
                <a:latin typeface="Arial Narrow" pitchFamily="34" charset="0"/>
              </a:rPr>
              <a:t>Infinity Process Platform</a:t>
            </a:r>
            <a:br>
              <a:rPr lang="de-DE" sz="1000" b="1">
                <a:latin typeface="Arial Narrow" pitchFamily="34" charset="0"/>
              </a:rPr>
            </a:br>
            <a:r>
              <a:rPr lang="de-DE" sz="1000" b="1">
                <a:latin typeface="Arial Narrow" pitchFamily="34" charset="0"/>
              </a:rPr>
              <a:t>Simulation Engine</a:t>
            </a:r>
          </a:p>
        </p:txBody>
      </p:sp>
      <p:sp>
        <p:nvSpPr>
          <p:cNvPr id="2106375" name="Rectangle 7"/>
          <p:cNvSpPr>
            <a:spLocks noChangeArrowheads="1"/>
          </p:cNvSpPr>
          <p:nvPr/>
        </p:nvSpPr>
        <p:spPr bwMode="auto">
          <a:xfrm>
            <a:off x="1743075" y="1844675"/>
            <a:ext cx="4464050" cy="1439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Simulation, Audit Trail Databases and Reporting</a:t>
            </a:r>
          </a:p>
        </p:txBody>
      </p:sp>
      <p:sp>
        <p:nvSpPr>
          <p:cNvPr id="2106377" name="Rectangle 9"/>
          <p:cNvSpPr>
            <a:spLocks noChangeArrowheads="1"/>
          </p:cNvSpPr>
          <p:nvPr/>
        </p:nvSpPr>
        <p:spPr bwMode="auto">
          <a:xfrm>
            <a:off x="25352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latin typeface="Arial Narrow" pitchFamily="34" charset="0"/>
              </a:rPr>
              <a:t>Stardust</a:t>
            </a:r>
            <a:br>
              <a:rPr lang="de-DE" sz="1000" b="1" dirty="0">
                <a:latin typeface="Arial Narrow" pitchFamily="34" charset="0"/>
              </a:rPr>
            </a:br>
            <a:r>
              <a:rPr lang="de-DE" sz="1000" b="1" dirty="0">
                <a:latin typeface="Arial Narrow" pitchFamily="34" charset="0"/>
              </a:rPr>
              <a:t>Simulation Engine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84350" y="1879600"/>
            <a:ext cx="546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Eclipse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7288213" y="1773238"/>
            <a:ext cx="577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1000" b="1">
                <a:latin typeface="Arial Narrow" pitchFamily="34" charset="0"/>
              </a:rPr>
              <a:t>Reports</a:t>
            </a:r>
          </a:p>
        </p:txBody>
      </p:sp>
      <p:grpSp>
        <p:nvGrpSpPr>
          <p:cNvPr id="24588" name="Group 13"/>
          <p:cNvGrpSpPr>
            <a:grpSpLocks/>
          </p:cNvGrpSpPr>
          <p:nvPr/>
        </p:nvGrpSpPr>
        <p:grpSpPr bwMode="auto">
          <a:xfrm>
            <a:off x="3722688" y="2049463"/>
            <a:ext cx="4737100" cy="2105025"/>
            <a:chOff x="2345" y="1291"/>
            <a:chExt cx="2984" cy="1326"/>
          </a:xfrm>
        </p:grpSpPr>
        <p:sp>
          <p:nvSpPr>
            <p:cNvPr id="2106382" name="Rectangle 14"/>
            <p:cNvSpPr>
              <a:spLocks noChangeArrowheads="1"/>
            </p:cNvSpPr>
            <p:nvPr/>
          </p:nvSpPr>
          <p:spPr bwMode="auto">
            <a:xfrm>
              <a:off x="2640" y="1298"/>
              <a:ext cx="817" cy="454"/>
            </a:xfrm>
            <a:prstGeom prst="rect">
              <a:avLst/>
            </a:prstGeom>
            <a:solidFill>
              <a:srgbClr val="CED5E4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Stardust</a:t>
              </a:r>
              <a:br>
                <a:rPr lang="de-DE" sz="1000" b="1" dirty="0">
                  <a:latin typeface="Arial Narrow" pitchFamily="34" charset="0"/>
                </a:rPr>
              </a:br>
              <a:r>
                <a:rPr lang="de-DE" sz="1000" b="1" dirty="0">
                  <a:latin typeface="Arial Narrow" pitchFamily="34" charset="0"/>
                </a:rPr>
                <a:t>Reporting Component/</a:t>
              </a:r>
            </a:p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BIRT</a:t>
              </a:r>
            </a:p>
          </p:txBody>
        </p:sp>
        <p:pic>
          <p:nvPicPr>
            <p:cNvPr id="24607" name="Picture 15" descr="analysisProcessVolumes-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" y="1291"/>
              <a:ext cx="86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16" descr="analysisProcessTimesByMonth-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1531"/>
              <a:ext cx="864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17" descr="analysisAllocationProcessTime-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1675"/>
              <a:ext cx="864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0" name="Line 18"/>
            <p:cNvSpPr>
              <a:spLocks noChangeShapeType="1"/>
            </p:cNvSpPr>
            <p:nvPr/>
          </p:nvSpPr>
          <p:spPr bwMode="auto">
            <a:xfrm>
              <a:off x="3457" y="1525"/>
              <a:ext cx="90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24611" name="AutoShape 19"/>
            <p:cNvCxnSpPr>
              <a:cxnSpLocks noChangeShapeType="1"/>
              <a:stCxn id="2106372" idx="1"/>
              <a:endCxn id="2106382" idx="2"/>
            </p:cNvCxnSpPr>
            <p:nvPr/>
          </p:nvCxnSpPr>
          <p:spPr bwMode="auto">
            <a:xfrm rot="-5400000">
              <a:off x="2264" y="1833"/>
              <a:ext cx="865" cy="704"/>
            </a:xfrm>
            <a:prstGeom prst="bentConnector3">
              <a:avLst>
                <a:gd name="adj1" fmla="val 49944"/>
              </a:avLst>
            </a:prstGeom>
            <a:noFill/>
            <a:ln w="9525">
              <a:solidFill>
                <a:schemeClr val="accent2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059113" y="2781300"/>
            <a:ext cx="2967037" cy="2492375"/>
            <a:chOff x="1927" y="1752"/>
            <a:chExt cx="1869" cy="1570"/>
          </a:xfrm>
        </p:grpSpPr>
        <p:sp>
          <p:nvSpPr>
            <p:cNvPr id="24601" name="Text Box 21"/>
            <p:cNvSpPr txBox="1">
              <a:spLocks noChangeArrowheads="1"/>
            </p:cNvSpPr>
            <p:nvPr/>
          </p:nvSpPr>
          <p:spPr bwMode="auto">
            <a:xfrm>
              <a:off x="1927" y="2976"/>
              <a:ext cx="7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Productive</a:t>
              </a:r>
              <a:br>
                <a:rPr lang="de-DE" sz="1000" b="1">
                  <a:latin typeface="Arial Narrow" pitchFamily="34" charset="0"/>
                </a:rPr>
              </a:br>
              <a:r>
                <a:rPr lang="de-DE" sz="1000" b="1"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24602" name="Group 37"/>
            <p:cNvGrpSpPr>
              <a:grpSpLocks/>
            </p:cNvGrpSpPr>
            <p:nvPr/>
          </p:nvGrpSpPr>
          <p:grpSpPr bwMode="auto">
            <a:xfrm>
              <a:off x="2064" y="1752"/>
              <a:ext cx="1732" cy="1219"/>
              <a:chOff x="2064" y="1752"/>
              <a:chExt cx="1732" cy="1219"/>
            </a:xfrm>
          </p:grpSpPr>
          <p:sp>
            <p:nvSpPr>
              <p:cNvPr id="2106391" name="AutoShape 23"/>
              <p:cNvSpPr>
                <a:spLocks noChangeArrowheads="1"/>
              </p:cNvSpPr>
              <p:nvPr/>
            </p:nvSpPr>
            <p:spPr bwMode="auto">
              <a:xfrm>
                <a:off x="2064" y="2614"/>
                <a:ext cx="408" cy="35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4604" name="AutoShape 24"/>
              <p:cNvCxnSpPr>
                <a:cxnSpLocks noChangeShapeType="1"/>
                <a:stCxn id="2106391" idx="1"/>
                <a:endCxn id="2106374" idx="2"/>
              </p:cNvCxnSpPr>
              <p:nvPr/>
            </p:nvCxnSpPr>
            <p:spPr bwMode="auto">
              <a:xfrm rot="5400000" flipH="1">
                <a:off x="1774" y="2120"/>
                <a:ext cx="862" cy="12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hlink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5" name="AutoShape 158"/>
              <p:cNvSpPr>
                <a:spLocks/>
              </p:cNvSpPr>
              <p:nvPr/>
            </p:nvSpPr>
            <p:spPr bwMode="auto">
              <a:xfrm>
                <a:off x="2616" y="2634"/>
                <a:ext cx="1180" cy="192"/>
              </a:xfrm>
              <a:prstGeom prst="accentCallout1">
                <a:avLst>
                  <a:gd name="adj1" fmla="val 37500"/>
                  <a:gd name="adj2" fmla="val -4069"/>
                  <a:gd name="adj3" fmla="val -54690"/>
                  <a:gd name="adj4" fmla="val -29745"/>
                </a:avLst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de-DE" sz="900" b="1">
                    <a:solidFill>
                      <a:schemeClr val="accent2"/>
                    </a:solidFill>
                    <a:latin typeface="Arial Narrow" pitchFamily="34" charset="0"/>
                  </a:rPr>
                  <a:t>Simulation parameters can be retrieved from produtcive audit trail.</a:t>
                </a:r>
              </a:p>
              <a:p>
                <a:pPr algn="l"/>
                <a:endParaRPr lang="de-DE" sz="900" b="1">
                  <a:solidFill>
                    <a:schemeClr val="accent2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3850" y="2781300"/>
            <a:ext cx="2930525" cy="2492375"/>
            <a:chOff x="204" y="1752"/>
            <a:chExt cx="1846" cy="1570"/>
          </a:xfrm>
        </p:grpSpPr>
        <p:sp>
          <p:nvSpPr>
            <p:cNvPr id="24596" name="Text Box 27"/>
            <p:cNvSpPr txBox="1">
              <a:spLocks noChangeArrowheads="1"/>
            </p:cNvSpPr>
            <p:nvPr/>
          </p:nvSpPr>
          <p:spPr bwMode="auto">
            <a:xfrm>
              <a:off x="1330" y="2976"/>
              <a:ext cx="7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Simulation</a:t>
              </a:r>
              <a:br>
                <a:rPr lang="de-DE" sz="1000" b="1">
                  <a:latin typeface="Arial Narrow" pitchFamily="34" charset="0"/>
                </a:rPr>
              </a:br>
              <a:r>
                <a:rPr lang="de-DE" sz="1000" b="1"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24597" name="Group 28"/>
            <p:cNvGrpSpPr>
              <a:grpSpLocks/>
            </p:cNvGrpSpPr>
            <p:nvPr/>
          </p:nvGrpSpPr>
          <p:grpSpPr bwMode="auto">
            <a:xfrm>
              <a:off x="204" y="1752"/>
              <a:ext cx="1802" cy="1219"/>
              <a:chOff x="204" y="1752"/>
              <a:chExt cx="1802" cy="1219"/>
            </a:xfrm>
          </p:grpSpPr>
          <p:cxnSp>
            <p:nvCxnSpPr>
              <p:cNvPr id="24598" name="AutoShape 29"/>
              <p:cNvCxnSpPr>
                <a:cxnSpLocks noChangeShapeType="1"/>
                <a:stCxn id="2106398" idx="1"/>
                <a:endCxn id="2106377" idx="2"/>
              </p:cNvCxnSpPr>
              <p:nvPr/>
            </p:nvCxnSpPr>
            <p:spPr bwMode="auto">
              <a:xfrm rot="-5400000">
                <a:off x="1427" y="2035"/>
                <a:ext cx="862" cy="29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accent2"/>
                </a:solidFill>
                <a:prstDash val="sysDot"/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06398" name="AutoShape 30"/>
              <p:cNvSpPr>
                <a:spLocks noChangeArrowheads="1"/>
              </p:cNvSpPr>
              <p:nvPr/>
            </p:nvSpPr>
            <p:spPr bwMode="auto">
              <a:xfrm>
                <a:off x="1506" y="2614"/>
                <a:ext cx="408" cy="35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600" name="AutoShape 158"/>
              <p:cNvSpPr>
                <a:spLocks/>
              </p:cNvSpPr>
              <p:nvPr/>
            </p:nvSpPr>
            <p:spPr bwMode="auto">
              <a:xfrm>
                <a:off x="204" y="2341"/>
                <a:ext cx="1043" cy="192"/>
              </a:xfrm>
              <a:prstGeom prst="accentCallout1">
                <a:avLst>
                  <a:gd name="adj1" fmla="val 37500"/>
                  <a:gd name="adj2" fmla="val 104602"/>
                  <a:gd name="adj3" fmla="val -64065"/>
                  <a:gd name="adj4" fmla="val 143815"/>
                </a:avLst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de-DE" sz="900" b="1">
                    <a:solidFill>
                      <a:schemeClr val="accent2"/>
                    </a:solidFill>
                    <a:latin typeface="Arial Narrow" pitchFamily="34" charset="0"/>
                  </a:rPr>
                  <a:t>Simulation results can be written to simulation audit trail database.</a:t>
                </a:r>
              </a:p>
              <a:p>
                <a:pPr algn="l"/>
                <a:endParaRPr lang="de-DE" sz="900" b="1">
                  <a:solidFill>
                    <a:schemeClr val="accent2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706142" name="AutoShape 158"/>
          <p:cNvSpPr>
            <a:spLocks/>
          </p:cNvSpPr>
          <p:nvPr/>
        </p:nvSpPr>
        <p:spPr bwMode="auto">
          <a:xfrm>
            <a:off x="3500438" y="5661025"/>
            <a:ext cx="1655762" cy="649288"/>
          </a:xfrm>
          <a:prstGeom prst="accentCallout1">
            <a:avLst>
              <a:gd name="adj1" fmla="val 17602"/>
              <a:gd name="adj2" fmla="val -4602"/>
              <a:gd name="adj3" fmla="val -162838"/>
              <a:gd name="adj4" fmla="val -34708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chemeClr val="accent2"/>
                </a:solidFill>
                <a:latin typeface="Arial Narrow" pitchFamily="34" charset="0"/>
              </a:rPr>
              <a:t>Simulation run´ID can be used to filter reports and build sequences of what if-reports.</a:t>
            </a:r>
          </a:p>
          <a:p>
            <a:pPr algn="l"/>
            <a:endParaRPr lang="de-DE" sz="900" b="1">
              <a:solidFill>
                <a:schemeClr val="accent2"/>
              </a:solidFill>
              <a:latin typeface="Arial Narrow" pitchFamily="34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38138" y="1252538"/>
            <a:ext cx="6292850" cy="3400425"/>
            <a:chOff x="213" y="789"/>
            <a:chExt cx="3964" cy="2142"/>
          </a:xfrm>
        </p:grpSpPr>
        <p:cxnSp>
          <p:nvCxnSpPr>
            <p:cNvPr id="24593" name="AutoShape 34"/>
            <p:cNvCxnSpPr>
              <a:cxnSpLocks noChangeShapeType="1"/>
              <a:stCxn id="2106371" idx="1"/>
              <a:endCxn id="2106370" idx="2"/>
            </p:cNvCxnSpPr>
            <p:nvPr/>
          </p:nvCxnSpPr>
          <p:spPr bwMode="auto">
            <a:xfrm rot="-5400000">
              <a:off x="1926" y="1627"/>
              <a:ext cx="907" cy="1157"/>
            </a:xfrm>
            <a:prstGeom prst="bentConnector3">
              <a:avLst>
                <a:gd name="adj1" fmla="val 42333"/>
              </a:avLst>
            </a:prstGeom>
            <a:noFill/>
            <a:ln w="9525">
              <a:solidFill>
                <a:schemeClr val="accent2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4" name="AutoShape 158"/>
            <p:cNvSpPr>
              <a:spLocks/>
            </p:cNvSpPr>
            <p:nvPr/>
          </p:nvSpPr>
          <p:spPr bwMode="auto">
            <a:xfrm>
              <a:off x="213" y="2659"/>
              <a:ext cx="1043" cy="272"/>
            </a:xfrm>
            <a:prstGeom prst="accentCallout1">
              <a:avLst>
                <a:gd name="adj1" fmla="val 26472"/>
                <a:gd name="adj2" fmla="val 104602"/>
                <a:gd name="adj3" fmla="val -58824"/>
                <a:gd name="adj4" fmla="val 151486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900" b="1">
                  <a:solidFill>
                    <a:schemeClr val="accent2"/>
                  </a:solidFill>
                  <a:latin typeface="Arial Narrow" pitchFamily="34" charset="0"/>
                </a:rPr>
                <a:t>Simulation results can be used in audit trail reports as regular audit trail content.</a:t>
              </a:r>
            </a:p>
          </p:txBody>
        </p:sp>
        <p:sp>
          <p:nvSpPr>
            <p:cNvPr id="24595" name="AutoShape 158"/>
            <p:cNvSpPr>
              <a:spLocks/>
            </p:cNvSpPr>
            <p:nvPr/>
          </p:nvSpPr>
          <p:spPr bwMode="auto">
            <a:xfrm>
              <a:off x="2835" y="789"/>
              <a:ext cx="1342" cy="192"/>
            </a:xfrm>
            <a:prstGeom prst="accentCallout1">
              <a:avLst>
                <a:gd name="adj1" fmla="val 37500"/>
                <a:gd name="adj2" fmla="val 103579"/>
                <a:gd name="adj3" fmla="val 247398"/>
                <a:gd name="adj4" fmla="val 124588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900" b="1">
                  <a:solidFill>
                    <a:schemeClr val="accent2"/>
                  </a:solidFill>
                  <a:latin typeface="Arial Narrow" pitchFamily="34" charset="0"/>
                </a:rPr>
                <a:t>Simulation can be used to create test data for reports</a:t>
              </a:r>
            </a:p>
            <a:p>
              <a:pPr algn="l"/>
              <a:endParaRPr lang="de-DE" sz="900" b="1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6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1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Process-aware Front End</a:t>
            </a:r>
          </a:p>
        </p:txBody>
      </p:sp>
      <p:sp>
        <p:nvSpPr>
          <p:cNvPr id="2112515" name="Rectangle 3"/>
          <p:cNvSpPr>
            <a:spLocks noChangeArrowheads="1"/>
          </p:cNvSpPr>
          <p:nvPr/>
        </p:nvSpPr>
        <p:spPr bwMode="auto">
          <a:xfrm>
            <a:off x="2819400" y="1600200"/>
            <a:ext cx="5080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12516" name="Text Box 4"/>
          <p:cNvSpPr txBox="1">
            <a:spLocks noChangeArrowheads="1"/>
          </p:cNvSpPr>
          <p:nvPr/>
        </p:nvSpPr>
        <p:spPr bwMode="auto">
          <a:xfrm>
            <a:off x="7556500" y="3954463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b="1" dirty="0">
                <a:latin typeface="Arial Narrow" pitchFamily="34" charset="0"/>
              </a:rPr>
              <a:t>GUI</a:t>
            </a:r>
          </a:p>
        </p:txBody>
      </p:sp>
      <p:sp>
        <p:nvSpPr>
          <p:cNvPr id="2112517" name="Rectangle 5"/>
          <p:cNvSpPr>
            <a:spLocks noChangeArrowheads="1"/>
          </p:cNvSpPr>
          <p:nvPr/>
        </p:nvSpPr>
        <p:spPr bwMode="auto">
          <a:xfrm>
            <a:off x="2895600" y="1981200"/>
            <a:ext cx="1066800" cy="1752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 b="1" dirty="0"/>
          </a:p>
        </p:txBody>
      </p:sp>
      <p:sp>
        <p:nvSpPr>
          <p:cNvPr id="2112518" name="Text Box 6"/>
          <p:cNvSpPr txBox="1">
            <a:spLocks noChangeArrowheads="1"/>
          </p:cNvSpPr>
          <p:nvPr/>
        </p:nvSpPr>
        <p:spPr bwMode="auto">
          <a:xfrm>
            <a:off x="2841625" y="1727200"/>
            <a:ext cx="593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err="1">
                <a:latin typeface="Arial Narrow" pitchFamily="34" charset="0"/>
              </a:rPr>
              <a:t>Worklist</a:t>
            </a:r>
            <a:endParaRPr lang="de-DE" sz="1000" b="1" dirty="0">
              <a:latin typeface="Arial Narrow" pitchFamily="34" charset="0"/>
            </a:endParaRPr>
          </a:p>
        </p:txBody>
      </p:sp>
      <p:sp>
        <p:nvSpPr>
          <p:cNvPr id="2112519" name="Rectangle 7"/>
          <p:cNvSpPr>
            <a:spLocks noChangeArrowheads="1"/>
          </p:cNvSpPr>
          <p:nvPr/>
        </p:nvSpPr>
        <p:spPr bwMode="auto">
          <a:xfrm>
            <a:off x="4191000" y="1981200"/>
            <a:ext cx="3581400" cy="1752600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12520" name="Text Box 8"/>
          <p:cNvSpPr txBox="1">
            <a:spLocks noChangeArrowheads="1"/>
          </p:cNvSpPr>
          <p:nvPr/>
        </p:nvSpPr>
        <p:spPr bwMode="auto">
          <a:xfrm>
            <a:off x="4191000" y="1727200"/>
            <a:ext cx="703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b="1">
                <a:latin typeface="Arial Narrow" pitchFamily="34" charset="0"/>
              </a:rPr>
              <a:t>Work Area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82950" y="1958975"/>
            <a:ext cx="4489450" cy="1752600"/>
            <a:chOff x="1536" y="1071"/>
            <a:chExt cx="2973" cy="1104"/>
          </a:xfrm>
          <a:effectLst/>
        </p:grpSpPr>
        <p:sp>
          <p:nvSpPr>
            <p:cNvPr id="2112522" name="Text Box 10"/>
            <p:cNvSpPr txBox="1">
              <a:spLocks noChangeArrowheads="1"/>
            </p:cNvSpPr>
            <p:nvPr/>
          </p:nvSpPr>
          <p:spPr bwMode="auto">
            <a:xfrm>
              <a:off x="1536" y="1405"/>
              <a:ext cx="4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sz="1000" b="1">
                  <a:latin typeface="Arial Narrow" pitchFamily="34" charset="0"/>
                </a:rPr>
                <a:t>Activation</a:t>
              </a:r>
            </a:p>
          </p:txBody>
        </p:sp>
        <p:grpSp>
          <p:nvGrpSpPr>
            <p:cNvPr id="27678" name="Group 11"/>
            <p:cNvGrpSpPr>
              <a:grpSpLocks/>
            </p:cNvGrpSpPr>
            <p:nvPr/>
          </p:nvGrpSpPr>
          <p:grpSpPr bwMode="auto">
            <a:xfrm>
              <a:off x="2109" y="1071"/>
              <a:ext cx="2400" cy="1104"/>
              <a:chOff x="3198" y="709"/>
              <a:chExt cx="2400" cy="1104"/>
            </a:xfrm>
          </p:grpSpPr>
          <p:sp>
            <p:nvSpPr>
              <p:cNvPr id="2112524" name="Rectangle 12"/>
              <p:cNvSpPr>
                <a:spLocks noChangeArrowheads="1"/>
              </p:cNvSpPr>
              <p:nvPr/>
            </p:nvSpPr>
            <p:spPr bwMode="auto">
              <a:xfrm>
                <a:off x="3198" y="709"/>
                <a:ext cx="2400" cy="1104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 sz="1200" b="1"/>
              </a:p>
            </p:txBody>
          </p:sp>
          <p:sp>
            <p:nvSpPr>
              <p:cNvPr id="27681" name="Rectangle 13"/>
              <p:cNvSpPr>
                <a:spLocks noChangeArrowheads="1"/>
              </p:cNvSpPr>
              <p:nvPr/>
            </p:nvSpPr>
            <p:spPr bwMode="auto">
              <a:xfrm>
                <a:off x="3294" y="805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2" name="Rectangle 14"/>
              <p:cNvSpPr>
                <a:spLocks noChangeArrowheads="1"/>
              </p:cNvSpPr>
              <p:nvPr/>
            </p:nvSpPr>
            <p:spPr bwMode="auto">
              <a:xfrm>
                <a:off x="3294" y="949"/>
                <a:ext cx="960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3" name="Rectangle 15"/>
              <p:cNvSpPr>
                <a:spLocks noChangeArrowheads="1"/>
              </p:cNvSpPr>
              <p:nvPr/>
            </p:nvSpPr>
            <p:spPr bwMode="auto">
              <a:xfrm>
                <a:off x="3294" y="1093"/>
                <a:ext cx="288" cy="6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4" name="Rectangle 16"/>
              <p:cNvSpPr>
                <a:spLocks noChangeArrowheads="1"/>
              </p:cNvSpPr>
              <p:nvPr/>
            </p:nvSpPr>
            <p:spPr bwMode="auto">
              <a:xfrm>
                <a:off x="4446" y="805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5" name="Rectangle 17"/>
              <p:cNvSpPr>
                <a:spLocks noChangeArrowheads="1"/>
              </p:cNvSpPr>
              <p:nvPr/>
            </p:nvSpPr>
            <p:spPr bwMode="auto">
              <a:xfrm>
                <a:off x="4446" y="901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6" name="Rectangle 18"/>
              <p:cNvSpPr>
                <a:spLocks noChangeArrowheads="1"/>
              </p:cNvSpPr>
              <p:nvPr/>
            </p:nvSpPr>
            <p:spPr bwMode="auto">
              <a:xfrm>
                <a:off x="4446" y="997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112531" name="Line 19"/>
            <p:cNvSpPr>
              <a:spLocks noChangeShapeType="1"/>
            </p:cNvSpPr>
            <p:nvPr/>
          </p:nvSpPr>
          <p:spPr bwMode="auto">
            <a:xfrm>
              <a:off x="1536" y="1584"/>
              <a:ext cx="576" cy="0"/>
            </a:xfrm>
            <a:prstGeom prst="line">
              <a:avLst/>
            </a:prstGeom>
            <a:noFill/>
            <a:ln w="9525">
              <a:solidFill>
                <a:srgbClr val="A72127"/>
              </a:solidFill>
              <a:prstDash val="dash"/>
              <a:round/>
              <a:headEnd/>
              <a:tailEnd type="triangle" w="med" len="med"/>
            </a:ln>
            <a:effectLst>
              <a:outerShdw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011738" y="3535363"/>
            <a:ext cx="1879600" cy="2133600"/>
            <a:chOff x="2625" y="2064"/>
            <a:chExt cx="1184" cy="1344"/>
          </a:xfrm>
        </p:grpSpPr>
        <p:sp>
          <p:nvSpPr>
            <p:cNvPr id="2112533" name="Rectangle 21"/>
            <p:cNvSpPr>
              <a:spLocks noChangeArrowheads="1"/>
            </p:cNvSpPr>
            <p:nvPr/>
          </p:nvSpPr>
          <p:spPr bwMode="auto">
            <a:xfrm>
              <a:off x="2625" y="2976"/>
              <a:ext cx="1158" cy="432"/>
            </a:xfrm>
            <a:prstGeom prst="rect">
              <a:avLst/>
            </a:prstGeom>
            <a:solidFill>
              <a:srgbClr val="17375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bg1"/>
                  </a:solidFill>
                  <a:latin typeface="Arial Narrow" pitchFamily="34" charset="0"/>
                </a:rPr>
                <a:t>e.g. Customer Management </a:t>
              </a:r>
            </a:p>
          </p:txBody>
        </p:sp>
        <p:sp>
          <p:nvSpPr>
            <p:cNvPr id="27675" name="Text Box 22"/>
            <p:cNvSpPr txBox="1">
              <a:spLocks noChangeArrowheads="1"/>
            </p:cNvSpPr>
            <p:nvPr/>
          </p:nvSpPr>
          <p:spPr bwMode="auto">
            <a:xfrm>
              <a:off x="3216" y="2630"/>
              <a:ext cx="5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Service Access</a:t>
              </a:r>
            </a:p>
          </p:txBody>
        </p:sp>
        <p:sp>
          <p:nvSpPr>
            <p:cNvPr id="27676" name="Line 23"/>
            <p:cNvSpPr>
              <a:spLocks noChangeShapeType="1"/>
            </p:cNvSpPr>
            <p:nvPr/>
          </p:nvSpPr>
          <p:spPr bwMode="auto">
            <a:xfrm flipH="1">
              <a:off x="3216" y="2064"/>
              <a:ext cx="0" cy="912"/>
            </a:xfrm>
            <a:prstGeom prst="line">
              <a:avLst/>
            </a:prstGeom>
            <a:noFill/>
            <a:ln w="9525">
              <a:solidFill>
                <a:srgbClr val="A72127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438400" y="2133600"/>
            <a:ext cx="1233488" cy="3962400"/>
            <a:chOff x="1004" y="1181"/>
            <a:chExt cx="777" cy="2496"/>
          </a:xfrm>
        </p:grpSpPr>
        <p:sp>
          <p:nvSpPr>
            <p:cNvPr id="2112537" name="AutoShape 25"/>
            <p:cNvSpPr>
              <a:spLocks noChangeArrowheads="1"/>
            </p:cNvSpPr>
            <p:nvPr/>
          </p:nvSpPr>
          <p:spPr bwMode="auto">
            <a:xfrm>
              <a:off x="1153" y="3024"/>
              <a:ext cx="576" cy="47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665" name="Text Box 26"/>
            <p:cNvSpPr txBox="1">
              <a:spLocks noChangeArrowheads="1"/>
            </p:cNvSpPr>
            <p:nvPr/>
          </p:nvSpPr>
          <p:spPr bwMode="auto">
            <a:xfrm>
              <a:off x="1104" y="3523"/>
              <a:ext cx="6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Process Database</a:t>
              </a:r>
            </a:p>
          </p:txBody>
        </p:sp>
        <p:sp>
          <p:nvSpPr>
            <p:cNvPr id="27666" name="Line 27"/>
            <p:cNvSpPr>
              <a:spLocks noChangeShapeType="1"/>
            </p:cNvSpPr>
            <p:nvPr/>
          </p:nvSpPr>
          <p:spPr bwMode="auto">
            <a:xfrm>
              <a:off x="1436" y="1949"/>
              <a:ext cx="0" cy="1152"/>
            </a:xfrm>
            <a:prstGeom prst="line">
              <a:avLst/>
            </a:prstGeom>
            <a:noFill/>
            <a:ln w="9525">
              <a:solidFill>
                <a:srgbClr val="A72127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1004" y="2605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Worklist</a:t>
              </a:r>
            </a:p>
            <a:p>
              <a:pPr algn="l"/>
              <a:r>
                <a:rPr lang="de-DE" sz="1000" b="1">
                  <a:latin typeface="Arial Narrow" pitchFamily="34" charset="0"/>
                </a:rPr>
                <a:t>Query</a:t>
              </a:r>
            </a:p>
          </p:txBody>
        </p:sp>
        <p:sp>
          <p:nvSpPr>
            <p:cNvPr id="27668" name="Oval 29"/>
            <p:cNvSpPr>
              <a:spLocks noChangeArrowheads="1"/>
            </p:cNvSpPr>
            <p:nvPr/>
          </p:nvSpPr>
          <p:spPr bwMode="auto">
            <a:xfrm>
              <a:off x="1392" y="1181"/>
              <a:ext cx="96" cy="96"/>
            </a:xfrm>
            <a:prstGeom prst="ellipse">
              <a:avLst/>
            </a:prstGeom>
            <a:solidFill>
              <a:srgbClr val="A7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9" name="Oval 30"/>
            <p:cNvSpPr>
              <a:spLocks noChangeArrowheads="1"/>
            </p:cNvSpPr>
            <p:nvPr/>
          </p:nvSpPr>
          <p:spPr bwMode="auto">
            <a:xfrm>
              <a:off x="1392" y="1305"/>
              <a:ext cx="96" cy="96"/>
            </a:xfrm>
            <a:prstGeom prst="ellipse">
              <a:avLst/>
            </a:prstGeom>
            <a:solidFill>
              <a:srgbClr val="A7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0" name="Oval 31"/>
            <p:cNvSpPr>
              <a:spLocks noChangeArrowheads="1"/>
            </p:cNvSpPr>
            <p:nvPr/>
          </p:nvSpPr>
          <p:spPr bwMode="auto">
            <a:xfrm>
              <a:off x="1392" y="1430"/>
              <a:ext cx="96" cy="96"/>
            </a:xfrm>
            <a:prstGeom prst="ellipse">
              <a:avLst/>
            </a:prstGeom>
            <a:solidFill>
              <a:srgbClr val="A7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1" name="Oval 32"/>
            <p:cNvSpPr>
              <a:spLocks noChangeArrowheads="1"/>
            </p:cNvSpPr>
            <p:nvPr/>
          </p:nvSpPr>
          <p:spPr bwMode="auto">
            <a:xfrm>
              <a:off x="1392" y="1555"/>
              <a:ext cx="96" cy="96"/>
            </a:xfrm>
            <a:prstGeom prst="ellipse">
              <a:avLst/>
            </a:prstGeom>
            <a:solidFill>
              <a:srgbClr val="A7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2" name="Oval 33"/>
            <p:cNvSpPr>
              <a:spLocks noChangeArrowheads="1"/>
            </p:cNvSpPr>
            <p:nvPr/>
          </p:nvSpPr>
          <p:spPr bwMode="auto">
            <a:xfrm>
              <a:off x="1392" y="1680"/>
              <a:ext cx="96" cy="96"/>
            </a:xfrm>
            <a:prstGeom prst="ellipse">
              <a:avLst/>
            </a:prstGeom>
            <a:solidFill>
              <a:srgbClr val="A7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3" name="Oval 34"/>
            <p:cNvSpPr>
              <a:spLocks noChangeArrowheads="1"/>
            </p:cNvSpPr>
            <p:nvPr/>
          </p:nvSpPr>
          <p:spPr bwMode="auto">
            <a:xfrm>
              <a:off x="1392" y="1805"/>
              <a:ext cx="96" cy="96"/>
            </a:xfrm>
            <a:prstGeom prst="ellipse">
              <a:avLst/>
            </a:prstGeom>
            <a:solidFill>
              <a:srgbClr val="A7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429000" y="3611563"/>
            <a:ext cx="1454150" cy="1874837"/>
            <a:chOff x="1628" y="2112"/>
            <a:chExt cx="916" cy="1181"/>
          </a:xfrm>
        </p:grpSpPr>
        <p:sp>
          <p:nvSpPr>
            <p:cNvPr id="27661" name="Line 36"/>
            <p:cNvSpPr>
              <a:spLocks noChangeShapeType="1"/>
            </p:cNvSpPr>
            <p:nvPr/>
          </p:nvSpPr>
          <p:spPr bwMode="auto">
            <a:xfrm flipV="1">
              <a:off x="2544" y="2112"/>
              <a:ext cx="0" cy="1181"/>
            </a:xfrm>
            <a:prstGeom prst="line">
              <a:avLst/>
            </a:prstGeom>
            <a:noFill/>
            <a:ln w="9525">
              <a:solidFill>
                <a:srgbClr val="A72127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2" name="Line 37"/>
            <p:cNvSpPr>
              <a:spLocks noChangeShapeType="1"/>
            </p:cNvSpPr>
            <p:nvPr/>
          </p:nvSpPr>
          <p:spPr bwMode="auto">
            <a:xfrm>
              <a:off x="1628" y="3293"/>
              <a:ext cx="916" cy="0"/>
            </a:xfrm>
            <a:prstGeom prst="line">
              <a:avLst/>
            </a:prstGeom>
            <a:noFill/>
            <a:ln w="9525">
              <a:solidFill>
                <a:srgbClr val="A72127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3" name="Text Box 38"/>
            <p:cNvSpPr txBox="1">
              <a:spLocks noChangeArrowheads="1"/>
            </p:cNvSpPr>
            <p:nvPr/>
          </p:nvSpPr>
          <p:spPr bwMode="auto">
            <a:xfrm>
              <a:off x="1973" y="2928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Activity </a:t>
              </a:r>
              <a:br>
                <a:rPr lang="de-DE" sz="1000" b="1">
                  <a:latin typeface="Arial Narrow" pitchFamily="34" charset="0"/>
                </a:rPr>
              </a:br>
              <a:r>
                <a:rPr lang="de-DE" sz="1000" b="1">
                  <a:latin typeface="Arial Narrow" pitchFamily="34" charset="0"/>
                </a:rPr>
                <a:t>Completion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1832017"/>
            <a:ext cx="245291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bg2"/>
                </a:solidFill>
              </a:rPr>
              <a:t>Portal currently JSF-based,</a:t>
            </a:r>
            <a:br>
              <a:rPr lang="de-DE" sz="1050" smtClean="0">
                <a:solidFill>
                  <a:schemeClr val="bg2"/>
                </a:solidFill>
              </a:rPr>
            </a:br>
            <a:r>
              <a:rPr lang="de-DE" sz="1050" smtClean="0">
                <a:solidFill>
                  <a:schemeClr val="bg2"/>
                </a:solidFill>
              </a:rPr>
              <a:t>transitioned into HTML5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bg2"/>
                </a:solidFill>
              </a:rPr>
              <a:t>Mashups possible with arbitrary</a:t>
            </a:r>
            <a:br>
              <a:rPr lang="de-DE" sz="1050" smtClean="0">
                <a:solidFill>
                  <a:schemeClr val="bg2"/>
                </a:solidFill>
              </a:rPr>
            </a:br>
            <a:r>
              <a:rPr lang="de-DE" sz="1050" smtClean="0">
                <a:solidFill>
                  <a:schemeClr val="bg2"/>
                </a:solidFill>
              </a:rPr>
              <a:t>HTML-technologies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bg2"/>
                </a:solidFill>
              </a:rPr>
              <a:t>Server/application synchronization </a:t>
            </a:r>
            <a:br>
              <a:rPr lang="de-DE" sz="1050" smtClean="0">
                <a:solidFill>
                  <a:schemeClr val="bg2"/>
                </a:solidFill>
              </a:rPr>
            </a:br>
            <a:r>
              <a:rPr lang="de-DE" sz="1050" smtClean="0">
                <a:solidFill>
                  <a:schemeClr val="bg2"/>
                </a:solidFill>
              </a:rPr>
              <a:t>via REST</a:t>
            </a:r>
            <a:endParaRPr lang="de-DE" sz="10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6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Reporting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447800"/>
            <a:ext cx="2978150" cy="1889126"/>
            <a:chOff x="188" y="912"/>
            <a:chExt cx="1876" cy="1190"/>
          </a:xfrm>
        </p:grpSpPr>
        <p:pic>
          <p:nvPicPr>
            <p:cNvPr id="317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12"/>
              <a:ext cx="154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1" name="Text Box 5"/>
            <p:cNvSpPr txBox="1">
              <a:spLocks noChangeArrowheads="1"/>
            </p:cNvSpPr>
            <p:nvPr/>
          </p:nvSpPr>
          <p:spPr bwMode="auto">
            <a:xfrm>
              <a:off x="188" y="1850"/>
              <a:ext cx="8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Eclipse/BIRT Designer </a:t>
              </a:r>
              <a:endParaRPr lang="de-DE" sz="1000" b="1" smtClean="0">
                <a:latin typeface="Arial Narrow" pitchFamily="34" charset="0"/>
              </a:endParaRPr>
            </a:p>
            <a:p>
              <a:pPr algn="l"/>
              <a:r>
                <a:rPr lang="de-DE" sz="1000" b="1" smtClean="0">
                  <a:latin typeface="Arial Narrow" pitchFamily="34" charset="0"/>
                </a:rPr>
                <a:t>and </a:t>
              </a:r>
              <a:r>
                <a:rPr lang="de-DE" sz="1000" b="1" smtClean="0">
                  <a:latin typeface="Arial Narrow" pitchFamily="34" charset="0"/>
                </a:rPr>
                <a:t>Stardust </a:t>
              </a:r>
              <a:r>
                <a:rPr lang="de-DE" sz="1000" b="1">
                  <a:latin typeface="Arial Narrow" pitchFamily="34" charset="0"/>
                </a:rPr>
                <a:t>Wizards</a:t>
              </a:r>
            </a:p>
          </p:txBody>
        </p:sp>
        <p:sp>
          <p:nvSpPr>
            <p:cNvPr id="31782" name="Line 6"/>
            <p:cNvSpPr>
              <a:spLocks noChangeShapeType="1"/>
            </p:cNvSpPr>
            <p:nvPr/>
          </p:nvSpPr>
          <p:spPr bwMode="auto">
            <a:xfrm>
              <a:off x="1791" y="1200"/>
              <a:ext cx="273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20711" name="Rectangle 7"/>
          <p:cNvSpPr>
            <a:spLocks noChangeArrowheads="1"/>
          </p:cNvSpPr>
          <p:nvPr/>
        </p:nvSpPr>
        <p:spPr bwMode="auto">
          <a:xfrm>
            <a:off x="3275013" y="1447800"/>
            <a:ext cx="5335587" cy="842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BIRT Runtime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5257800" y="3905250"/>
            <a:ext cx="920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Customer Data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405563" y="3905250"/>
            <a:ext cx="750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Documents</a:t>
            </a: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7431088" y="3905250"/>
            <a:ext cx="65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Risk Data</a:t>
            </a:r>
          </a:p>
        </p:txBody>
      </p:sp>
      <p:sp>
        <p:nvSpPr>
          <p:cNvPr id="2120716" name="Rectangle 12"/>
          <p:cNvSpPr>
            <a:spLocks noChangeArrowheads="1"/>
          </p:cNvSpPr>
          <p:nvPr/>
        </p:nvSpPr>
        <p:spPr bwMode="auto">
          <a:xfrm>
            <a:off x="5335588" y="2057400"/>
            <a:ext cx="2808287" cy="558800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latin typeface="Arial Narrow" pitchFamily="34" charset="0"/>
              </a:rPr>
              <a:t>Other Sources (e.g. RDBMS, XML, DMS)</a:t>
            </a:r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 flipV="1">
            <a:off x="5932488" y="2633663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 flipV="1">
            <a:off x="7713663" y="2633663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>
            <a:off x="5718175" y="3065463"/>
            <a:ext cx="20669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>
            <a:off x="5718175" y="3065463"/>
            <a:ext cx="0" cy="215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>
            <a:off x="7785100" y="3065463"/>
            <a:ext cx="0" cy="215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Line 18"/>
          <p:cNvSpPr>
            <a:spLocks noChangeShapeType="1"/>
          </p:cNvSpPr>
          <p:nvPr/>
        </p:nvSpPr>
        <p:spPr bwMode="auto">
          <a:xfrm>
            <a:off x="6788150" y="3065463"/>
            <a:ext cx="0" cy="215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AutoShape 19"/>
          <p:cNvSpPr>
            <a:spLocks noChangeArrowheads="1"/>
          </p:cNvSpPr>
          <p:nvPr/>
        </p:nvSpPr>
        <p:spPr bwMode="auto">
          <a:xfrm>
            <a:off x="5416550" y="3295650"/>
            <a:ext cx="595313" cy="565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6F6F6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60" name="AutoShape 20"/>
          <p:cNvSpPr>
            <a:spLocks noChangeArrowheads="1"/>
          </p:cNvSpPr>
          <p:nvPr/>
        </p:nvSpPr>
        <p:spPr bwMode="auto">
          <a:xfrm>
            <a:off x="6483350" y="3295650"/>
            <a:ext cx="595313" cy="565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6F6F6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61" name="AutoShape 21"/>
          <p:cNvSpPr>
            <a:spLocks noChangeArrowheads="1"/>
          </p:cNvSpPr>
          <p:nvPr/>
        </p:nvSpPr>
        <p:spPr bwMode="auto">
          <a:xfrm>
            <a:off x="7473950" y="3295650"/>
            <a:ext cx="595313" cy="565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6F6F6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0727" name="Rectangle 23"/>
          <p:cNvSpPr>
            <a:spLocks noChangeArrowheads="1"/>
          </p:cNvSpPr>
          <p:nvPr/>
        </p:nvSpPr>
        <p:spPr bwMode="auto">
          <a:xfrm>
            <a:off x="3429000" y="2057400"/>
            <a:ext cx="1657350" cy="558800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latin typeface="Arial Narrow" pitchFamily="34" charset="0"/>
              </a:rPr>
              <a:t>Stardust</a:t>
            </a:r>
            <a:r>
              <a:rPr lang="de-DE" sz="1000" b="1" dirty="0">
                <a:latin typeface="Arial Narrow" pitchFamily="34" charset="0"/>
              </a:rPr>
              <a:t/>
            </a:r>
            <a:br>
              <a:rPr lang="de-DE" sz="1000" b="1" dirty="0">
                <a:latin typeface="Arial Narrow" pitchFamily="34" charset="0"/>
              </a:rPr>
            </a:br>
            <a:r>
              <a:rPr lang="de-DE" sz="1000" b="1" dirty="0">
                <a:latin typeface="Arial Narrow" pitchFamily="34" charset="0"/>
              </a:rPr>
              <a:t>Process Model and Runtime</a:t>
            </a:r>
            <a:br>
              <a:rPr lang="de-DE" sz="1000" b="1" dirty="0">
                <a:latin typeface="Arial Narrow" pitchFamily="34" charset="0"/>
              </a:rPr>
            </a:br>
            <a:r>
              <a:rPr lang="de-DE" sz="1000" b="1" dirty="0">
                <a:latin typeface="Arial Narrow" pitchFamily="34" charset="0"/>
              </a:rPr>
              <a:t>ODA Data Sources</a:t>
            </a:r>
          </a:p>
        </p:txBody>
      </p:sp>
      <p:sp>
        <p:nvSpPr>
          <p:cNvPr id="31763" name="Line 24"/>
          <p:cNvSpPr>
            <a:spLocks noChangeShapeType="1"/>
          </p:cNvSpPr>
          <p:nvPr/>
        </p:nvSpPr>
        <p:spPr bwMode="auto">
          <a:xfrm>
            <a:off x="4230688" y="2609850"/>
            <a:ext cx="0" cy="6858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64" name="Line 26"/>
          <p:cNvSpPr>
            <a:spLocks noChangeShapeType="1"/>
          </p:cNvSpPr>
          <p:nvPr/>
        </p:nvSpPr>
        <p:spPr bwMode="auto">
          <a:xfrm>
            <a:off x="3962400" y="4549775"/>
            <a:ext cx="177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65" name="AutoShape 27"/>
          <p:cNvSpPr>
            <a:spLocks noChangeArrowheads="1"/>
          </p:cNvSpPr>
          <p:nvPr/>
        </p:nvSpPr>
        <p:spPr bwMode="auto">
          <a:xfrm>
            <a:off x="3940175" y="3295650"/>
            <a:ext cx="595313" cy="5651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6F6F6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66" name="Text Box 28"/>
          <p:cNvSpPr txBox="1">
            <a:spLocks noChangeArrowheads="1"/>
          </p:cNvSpPr>
          <p:nvPr/>
        </p:nvSpPr>
        <p:spPr bwMode="auto">
          <a:xfrm>
            <a:off x="3694113" y="3905250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latin typeface="Arial Narrow" pitchFamily="34" charset="0"/>
              </a:rPr>
              <a:t>Stardust Audit Trail</a:t>
            </a:r>
            <a:br>
              <a:rPr lang="de-DE" sz="1000" b="1">
                <a:latin typeface="Arial Narrow" pitchFamily="34" charset="0"/>
              </a:rPr>
            </a:br>
            <a:r>
              <a:rPr lang="de-DE" sz="1000" b="1">
                <a:latin typeface="Arial Narrow" pitchFamily="34" charset="0"/>
              </a:rPr>
              <a:t>Database</a:t>
            </a:r>
          </a:p>
        </p:txBody>
      </p:sp>
      <p:sp>
        <p:nvSpPr>
          <p:cNvPr id="2120733" name="Rectangle 29"/>
          <p:cNvSpPr>
            <a:spLocks noChangeArrowheads="1"/>
          </p:cNvSpPr>
          <p:nvPr/>
        </p:nvSpPr>
        <p:spPr bwMode="auto">
          <a:xfrm>
            <a:off x="2743200" y="4643438"/>
            <a:ext cx="2590800" cy="842962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Stardust </a:t>
            </a:r>
            <a:r>
              <a:rPr lang="de-DE" sz="1000" b="1" dirty="0" err="1">
                <a:solidFill>
                  <a:schemeClr val="bg1"/>
                </a:solidFill>
                <a:latin typeface="Arial Narrow" pitchFamily="34" charset="0"/>
              </a:rPr>
              <a:t>Process</a:t>
            </a: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 Engine</a:t>
            </a:r>
          </a:p>
        </p:txBody>
      </p:sp>
      <p:cxnSp>
        <p:nvCxnSpPr>
          <p:cNvPr id="31768" name="AutoShape 30"/>
          <p:cNvCxnSpPr>
            <a:cxnSpLocks noChangeShapeType="1"/>
          </p:cNvCxnSpPr>
          <p:nvPr/>
        </p:nvCxnSpPr>
        <p:spPr bwMode="auto">
          <a:xfrm rot="-5400000">
            <a:off x="3225800" y="3937000"/>
            <a:ext cx="993775" cy="434975"/>
          </a:xfrm>
          <a:prstGeom prst="bentConnector2">
            <a:avLst/>
          </a:prstGeom>
          <a:noFill/>
          <a:ln w="9525">
            <a:solidFill>
              <a:schemeClr val="accent2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2738" y="2286000"/>
            <a:ext cx="2252662" cy="4097338"/>
            <a:chOff x="4197" y="1440"/>
            <a:chExt cx="1419" cy="2581"/>
          </a:xfrm>
        </p:grpSpPr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4197" y="3024"/>
              <a:ext cx="3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Reports</a:t>
              </a:r>
            </a:p>
          </p:txBody>
        </p:sp>
        <p:grpSp>
          <p:nvGrpSpPr>
            <p:cNvPr id="31775" name="Group 33"/>
            <p:cNvGrpSpPr>
              <a:grpSpLocks/>
            </p:cNvGrpSpPr>
            <p:nvPr/>
          </p:nvGrpSpPr>
          <p:grpSpPr bwMode="auto">
            <a:xfrm>
              <a:off x="4560" y="1440"/>
              <a:ext cx="1056" cy="2581"/>
              <a:chOff x="4560" y="1440"/>
              <a:chExt cx="1056" cy="2581"/>
            </a:xfrm>
          </p:grpSpPr>
          <p:sp>
            <p:nvSpPr>
              <p:cNvPr id="31776" name="Line 34"/>
              <p:cNvSpPr>
                <a:spLocks noChangeShapeType="1"/>
              </p:cNvSpPr>
              <p:nvPr/>
            </p:nvSpPr>
            <p:spPr bwMode="auto">
              <a:xfrm>
                <a:off x="5280" y="1440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31777" name="Picture 35" descr="analysisProcessVolumes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880"/>
                <a:ext cx="864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8" name="Picture 36" descr="analysisProcessTimesByMonth-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3120"/>
                <a:ext cx="864" cy="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9" name="Picture 37" descr="analysisAllocationProcessTime-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3264"/>
                <a:ext cx="864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30688" y="3524250"/>
            <a:ext cx="3657600" cy="152400"/>
            <a:chOff x="2665" y="2220"/>
            <a:chExt cx="2304" cy="96"/>
          </a:xfrm>
        </p:grpSpPr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 flipV="1">
              <a:off x="2665" y="2220"/>
              <a:ext cx="10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2665" y="2268"/>
              <a:ext cx="16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665" y="2316"/>
              <a:ext cx="23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06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Strategy and Community Collaboration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First Stardust Release in Q4/2012 – currently milestone releases</a:t>
            </a:r>
          </a:p>
          <a:p>
            <a:r>
              <a:rPr lang="de-DE" smtClean="0"/>
              <a:t>Participation in Kepler Release</a:t>
            </a:r>
          </a:p>
          <a:p>
            <a:r>
              <a:rPr lang="de-DE" smtClean="0"/>
              <a:t>Full use of BPMN2 Metamodel in Q2/2013</a:t>
            </a:r>
          </a:p>
          <a:p>
            <a:r>
              <a:rPr lang="de-DE" smtClean="0"/>
              <a:t>Homogenize Eclipse Modeler towards BPMN2 Modeler activities</a:t>
            </a:r>
          </a:p>
          <a:p>
            <a:r>
              <a:rPr lang="de-DE" smtClean="0"/>
              <a:t>Consider common document repository – for modeling and beyond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Roadmap and Collaboration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BPMN2 Diagram Notation</a:t>
            </a:r>
          </a:p>
          <a:p>
            <a:r>
              <a:rPr lang="de-DE" smtClean="0"/>
              <a:t>HTML-based implementation (jQuery, Raphael)</a:t>
            </a:r>
          </a:p>
          <a:p>
            <a:r>
              <a:rPr lang="de-DE"/>
              <a:t>Model Storage currenly transitioned to BPMN</a:t>
            </a:r>
          </a:p>
          <a:p>
            <a:r>
              <a:rPr lang="de-DE" smtClean="0"/>
              <a:t>Highly extensible …</a:t>
            </a:r>
          </a:p>
          <a:p>
            <a:pPr lvl="1"/>
            <a:r>
              <a:rPr lang="de-DE" smtClean="0"/>
              <a:t>Documented JavaScript Extension Points for Palette, Properties Panels, Outline Popups, Diagram Decoration</a:t>
            </a:r>
          </a:p>
          <a:p>
            <a:r>
              <a:rPr lang="de-DE" smtClean="0"/>
              <a:t>… and embeddable</a:t>
            </a:r>
          </a:p>
          <a:p>
            <a:pPr lvl="1"/>
            <a:r>
              <a:rPr lang="de-DE" smtClean="0"/>
              <a:t>Can be mashed-up in arbitrary HTML Portals</a:t>
            </a:r>
          </a:p>
          <a:p>
            <a:r>
              <a:rPr lang="de-DE" smtClean="0"/>
              <a:t>Current code-base in Eclipse Git</a:t>
            </a:r>
          </a:p>
          <a:p>
            <a:r>
              <a:rPr lang="de-DE" smtClean="0"/>
              <a:t>Integration with ORION planned for Q1/2013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7924800" cy="533400"/>
          </a:xfrm>
        </p:spPr>
        <p:txBody>
          <a:bodyPr/>
          <a:lstStyle/>
          <a:p>
            <a:r>
              <a:rPr lang="de-DE" smtClean="0"/>
              <a:t>Focus Project: Browser-based BPMN Modeler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Browser Modeler User Journey</a:t>
            </a:r>
            <a:endParaRPr lang="de-D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2200"/>
            <a:ext cx="8777143" cy="4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05715" cy="4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71" y="1732200"/>
            <a:ext cx="6720000" cy="42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6295"/>
            <a:ext cx="5148572" cy="39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Origin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CARNOT AG </a:t>
            </a:r>
          </a:p>
          <a:p>
            <a:pPr lvl="1"/>
            <a:r>
              <a:rPr lang="de-DE"/>
              <a:t>Founded in 2000 („Workflow and EAI for J2EE“)</a:t>
            </a:r>
          </a:p>
          <a:p>
            <a:pPr lvl="1"/>
            <a:r>
              <a:rPr lang="de-DE"/>
              <a:t>Acquired by SunGard in November 2006</a:t>
            </a:r>
          </a:p>
          <a:p>
            <a:pPr lvl="1"/>
            <a:r>
              <a:rPr lang="de-DE"/>
              <a:t>All key players still </a:t>
            </a:r>
            <a:r>
              <a:rPr lang="de-DE"/>
              <a:t>on </a:t>
            </a:r>
            <a:r>
              <a:rPr lang="de-DE" smtClean="0"/>
              <a:t>board – and are Stardust committers</a:t>
            </a:r>
            <a:endParaRPr lang="de-DE"/>
          </a:p>
          <a:p>
            <a:r>
              <a:rPr lang="de-DE"/>
              <a:t>Rebranded CARNOT Process Engine as Infinity </a:t>
            </a:r>
            <a:r>
              <a:rPr lang="de-DE"/>
              <a:t>Process </a:t>
            </a:r>
            <a:r>
              <a:rPr lang="de-DE" smtClean="0"/>
              <a:t>Platform (IPP)</a:t>
            </a:r>
            <a:endParaRPr lang="de-DE"/>
          </a:p>
          <a:p>
            <a:r>
              <a:rPr lang="de-DE"/>
              <a:t>12-year-old, comprehensive BPMS </a:t>
            </a:r>
          </a:p>
          <a:p>
            <a:r>
              <a:rPr lang="de-DE"/>
              <a:t>Production </a:t>
            </a:r>
            <a:r>
              <a:rPr lang="de-DE"/>
              <a:t>deployments </a:t>
            </a:r>
            <a:r>
              <a:rPr lang="de-DE" smtClean="0"/>
              <a:t>e.g. with</a:t>
            </a:r>
            <a:endParaRPr lang="de-DE"/>
          </a:p>
          <a:p>
            <a:pPr lvl="1"/>
            <a:r>
              <a:rPr lang="de-DE"/>
              <a:t>&gt; 10,000 users (Commerzbank, former Dresdner Bank)</a:t>
            </a:r>
          </a:p>
          <a:p>
            <a:pPr lvl="1"/>
            <a:r>
              <a:rPr lang="de-DE"/>
              <a:t>&gt; 1,000,000 processes/day (CSS Insurance, Arkelis)</a:t>
            </a:r>
          </a:p>
          <a:p>
            <a:pPr lvl="1"/>
            <a:r>
              <a:rPr lang="de-DE"/>
              <a:t>&gt; 300,000 </a:t>
            </a:r>
            <a:r>
              <a:rPr lang="de-DE"/>
              <a:t>documents/day </a:t>
            </a:r>
            <a:r>
              <a:rPr lang="de-DE" smtClean="0"/>
              <a:t>(Client Japan)</a:t>
            </a:r>
            <a:endParaRPr lang="de-DE"/>
          </a:p>
          <a:p>
            <a:r>
              <a:rPr lang="de-DE"/>
              <a:t>Ranked #2 in Vision in Gartner MQ for BPMS</a:t>
            </a:r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9247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SunGard has contributed virtually the entire IPP codebase into Stardust under EPL </a:t>
            </a:r>
          </a:p>
          <a:p>
            <a:pPr lvl="1"/>
            <a:r>
              <a:rPr lang="de-DE"/>
              <a:t>E</a:t>
            </a:r>
            <a:r>
              <a:rPr lang="de-DE" smtClean="0"/>
              <a:t>xceptions mainly caused by mismatching licenses (e.g. LGPL for Hibernate)</a:t>
            </a:r>
          </a:p>
          <a:p>
            <a:r>
              <a:rPr lang="de-DE" smtClean="0"/>
              <a:t>2,3 Mill. lines of code …</a:t>
            </a:r>
          </a:p>
          <a:p>
            <a:r>
              <a:rPr lang="de-DE" smtClean="0"/>
              <a:t>Process of IP review and 3rd party approval took Eclipse Legal and us more than a year …</a:t>
            </a:r>
          </a:p>
          <a:p>
            <a:r>
              <a:rPr lang="de-DE" smtClean="0"/>
              <a:t>Codebase in Git reflects the current status of IPP Trunk</a:t>
            </a:r>
          </a:p>
          <a:p>
            <a:r>
              <a:rPr lang="de-DE" smtClean="0"/>
              <a:t>Maven build supported - and executed via Hudson on Eclipse every night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Approach and Status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Ecosystem</a:t>
            </a:r>
            <a:endParaRPr lang="de-DE"/>
          </a:p>
        </p:txBody>
      </p:sp>
      <p:sp>
        <p:nvSpPr>
          <p:cNvPr id="6" name="Flowchart: Magnetic Disk 5"/>
          <p:cNvSpPr/>
          <p:nvPr/>
        </p:nvSpPr>
        <p:spPr>
          <a:xfrm>
            <a:off x="5791200" y="3124200"/>
            <a:ext cx="1143000" cy="947410"/>
          </a:xfrm>
          <a:prstGeom prst="flowChartMagneticDisk">
            <a:avLst/>
          </a:prstGeom>
          <a:gradFill flip="none" rotWithShape="1">
            <a:gsLst>
              <a:gs pos="0">
                <a:srgbClr val="17375E">
                  <a:shade val="30000"/>
                  <a:satMod val="115000"/>
                </a:srgbClr>
              </a:gs>
              <a:gs pos="50000">
                <a:srgbClr val="17375E">
                  <a:shade val="67500"/>
                  <a:satMod val="115000"/>
                </a:srgbClr>
              </a:gs>
              <a:gs pos="100000">
                <a:srgbClr val="17375E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smtClean="0"/>
              <a:t>Stardust</a:t>
            </a:r>
            <a:endParaRPr lang="de-DE" b="1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1866585" y="3124200"/>
            <a:ext cx="1143000" cy="947410"/>
          </a:xfrm>
          <a:prstGeom prst="flowChartMagneticDisk">
            <a:avLst/>
          </a:prstGeom>
          <a:gradFill flip="none" rotWithShape="1">
            <a:gsLst>
              <a:gs pos="0">
                <a:srgbClr val="17375E">
                  <a:shade val="30000"/>
                  <a:satMod val="115000"/>
                </a:srgbClr>
              </a:gs>
              <a:gs pos="50000">
                <a:srgbClr val="17375E">
                  <a:shade val="67500"/>
                  <a:satMod val="115000"/>
                </a:srgbClr>
              </a:gs>
              <a:gs pos="100000">
                <a:srgbClr val="17375E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smtClean="0"/>
              <a:t>Infinity Process Platform</a:t>
            </a:r>
            <a:endParaRPr lang="de-DE" sz="1400" b="1" dirty="0"/>
          </a:p>
        </p:txBody>
      </p:sp>
      <p:grpSp>
        <p:nvGrpSpPr>
          <p:cNvPr id="8" name="Group 19"/>
          <p:cNvGrpSpPr/>
          <p:nvPr/>
        </p:nvGrpSpPr>
        <p:grpSpPr>
          <a:xfrm>
            <a:off x="2019416" y="1433090"/>
            <a:ext cx="724878" cy="733425"/>
            <a:chOff x="1816399" y="1470345"/>
            <a:chExt cx="724878" cy="733425"/>
          </a:xfrm>
        </p:grpSpPr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816399" y="1470345"/>
              <a:ext cx="72487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SunGard</a:t>
              </a:r>
              <a:endPara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6452" y="177514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35"/>
          <p:cNvGrpSpPr/>
          <p:nvPr/>
        </p:nvGrpSpPr>
        <p:grpSpPr>
          <a:xfrm>
            <a:off x="5149740" y="1128290"/>
            <a:ext cx="2013060" cy="1081510"/>
            <a:chOff x="5032860" y="1047890"/>
            <a:chExt cx="2013060" cy="1081510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5368946" y="1047890"/>
              <a:ext cx="137088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Eclipse </a:t>
              </a:r>
              <a:r>
                <a:rPr lang="de-DE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Community</a:t>
              </a:r>
              <a:endPara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39418" y="139109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5870" y="1431940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860" y="1431940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0971" y="170077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64"/>
          <p:cNvGrpSpPr/>
          <p:nvPr/>
        </p:nvGrpSpPr>
        <p:grpSpPr>
          <a:xfrm>
            <a:off x="1652954" y="5280275"/>
            <a:ext cx="2029060" cy="1196725"/>
            <a:chOff x="1675625" y="5151055"/>
            <a:chExt cx="2029060" cy="1196725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752435" y="5151055"/>
              <a:ext cx="142859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SunGard</a:t>
              </a:r>
              <a:r>
                <a:rPr lang="de-DE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Customers</a:t>
              </a:r>
              <a:endPara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4072" y="545585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6485" y="591915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5625" y="576553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04635" y="5810110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370" y="5535105"/>
              <a:ext cx="40005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up 69"/>
          <p:cNvGrpSpPr/>
          <p:nvPr/>
        </p:nvGrpSpPr>
        <p:grpSpPr>
          <a:xfrm>
            <a:off x="381000" y="1676401"/>
            <a:ext cx="1736253" cy="4343400"/>
            <a:chOff x="424260" y="1637642"/>
            <a:chExt cx="1736253" cy="4342205"/>
          </a:xfrm>
        </p:grpSpPr>
        <p:cxnSp>
          <p:nvCxnSpPr>
            <p:cNvPr id="25" name="Curved Connector 24"/>
            <p:cNvCxnSpPr/>
            <p:nvPr/>
          </p:nvCxnSpPr>
          <p:spPr>
            <a:xfrm rot="10800000" flipV="1">
              <a:off x="1675625" y="1637642"/>
              <a:ext cx="484888" cy="4342205"/>
            </a:xfrm>
            <a:prstGeom prst="curvedConnector3">
              <a:avLst>
                <a:gd name="adj1" fmla="val 264033"/>
              </a:avLst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4260" y="3499640"/>
              <a:ext cx="9589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Maintenance</a:t>
              </a:r>
              <a:endParaRPr lang="de-DE" sz="1000" b="1" dirty="0">
                <a:solidFill>
                  <a:srgbClr val="7036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71"/>
          <p:cNvGrpSpPr/>
          <p:nvPr/>
        </p:nvGrpSpPr>
        <p:grpSpPr>
          <a:xfrm>
            <a:off x="4835489" y="2244167"/>
            <a:ext cx="955711" cy="1629127"/>
            <a:chOff x="4835489" y="2114947"/>
            <a:chExt cx="955711" cy="1629127"/>
          </a:xfrm>
        </p:grpSpPr>
        <p:cxnSp>
          <p:nvCxnSpPr>
            <p:cNvPr id="28" name="Curved Connector 27"/>
            <p:cNvCxnSpPr/>
            <p:nvPr/>
          </p:nvCxnSpPr>
          <p:spPr>
            <a:xfrm rot="10800000" flipV="1">
              <a:off x="5432024" y="2114947"/>
              <a:ext cx="320972" cy="1629127"/>
            </a:xfrm>
            <a:prstGeom prst="curvedConnector3">
              <a:avLst>
                <a:gd name="adj1" fmla="val 171221"/>
              </a:avLst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35489" y="2215359"/>
              <a:ext cx="95571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b="1" dirty="0" err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Contribution</a:t>
              </a:r>
              <a:endParaRPr lang="de-DE" sz="1000" b="1" dirty="0">
                <a:solidFill>
                  <a:srgbClr val="7036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72"/>
          <p:cNvGrpSpPr/>
          <p:nvPr/>
        </p:nvGrpSpPr>
        <p:grpSpPr>
          <a:xfrm>
            <a:off x="6707319" y="1975333"/>
            <a:ext cx="1928733" cy="1897962"/>
            <a:chOff x="6707319" y="1846113"/>
            <a:chExt cx="1928733" cy="1897962"/>
          </a:xfrm>
        </p:grpSpPr>
        <p:cxnSp>
          <p:nvCxnSpPr>
            <p:cNvPr id="31" name="Curved Connector 30"/>
            <p:cNvCxnSpPr/>
            <p:nvPr/>
          </p:nvCxnSpPr>
          <p:spPr>
            <a:xfrm flipH="1" flipV="1">
              <a:off x="7237945" y="1846113"/>
              <a:ext cx="191139" cy="1897962"/>
            </a:xfrm>
            <a:prstGeom prst="curvedConnector3">
              <a:avLst>
                <a:gd name="adj1" fmla="val -119599"/>
              </a:avLst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707319" y="2385895"/>
              <a:ext cx="19287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Consumption</a:t>
              </a:r>
              <a:r>
                <a:rPr lang="de-DE" sz="1000" b="1" dirty="0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 via</a:t>
              </a:r>
            </a:p>
            <a:p>
              <a:pPr algn="ctr"/>
              <a:r>
                <a:rPr lang="de-DE" sz="1000" b="1" dirty="0" err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Eclipse</a:t>
              </a:r>
              <a:r>
                <a:rPr lang="de-DE" sz="1000" b="1" dirty="0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b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Public License (EPL)</a:t>
              </a:r>
              <a:endParaRPr lang="de-DE" sz="1000" b="1" dirty="0">
                <a:solidFill>
                  <a:srgbClr val="7036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70"/>
          <p:cNvGrpSpPr/>
          <p:nvPr/>
        </p:nvGrpSpPr>
        <p:grpSpPr>
          <a:xfrm>
            <a:off x="1731704" y="4071609"/>
            <a:ext cx="1478289" cy="1208665"/>
            <a:chOff x="1731704" y="3942389"/>
            <a:chExt cx="1478289" cy="1208665"/>
          </a:xfrm>
        </p:grpSpPr>
        <p:cxnSp>
          <p:nvCxnSpPr>
            <p:cNvPr id="34" name="Curved Connector 33"/>
            <p:cNvCxnSpPr>
              <a:stCxn id="7" idx="3"/>
              <a:endCxn id="18" idx="0"/>
            </p:cNvCxnSpPr>
            <p:nvPr/>
          </p:nvCxnSpPr>
          <p:spPr>
            <a:xfrm rot="16200000" flipH="1">
              <a:off x="1836741" y="4543733"/>
              <a:ext cx="1208665" cy="597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731704" y="4214180"/>
              <a:ext cx="147828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err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Consumption</a:t>
              </a:r>
              <a:r>
                <a:rPr lang="de-DE" sz="1000" b="1" dirty="0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 via</a:t>
              </a:r>
            </a:p>
            <a:p>
              <a:pPr algn="ctr"/>
              <a:r>
                <a:rPr lang="de-DE" sz="1000" b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SunGard-proprietary </a:t>
              </a:r>
              <a:br>
                <a:rPr lang="de-DE" sz="1000" b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000" b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commercial license</a:t>
              </a:r>
              <a:endParaRPr lang="de-DE" sz="1000" b="1" dirty="0">
                <a:solidFill>
                  <a:srgbClr val="7036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73"/>
          <p:cNvGrpSpPr/>
          <p:nvPr/>
        </p:nvGrpSpPr>
        <p:grpSpPr>
          <a:xfrm>
            <a:off x="3419850" y="3014380"/>
            <a:ext cx="1997060" cy="462448"/>
            <a:chOff x="3419850" y="2885160"/>
            <a:chExt cx="1997060" cy="462448"/>
          </a:xfrm>
        </p:grpSpPr>
        <p:sp>
          <p:nvSpPr>
            <p:cNvPr id="37" name="TextBox 36"/>
            <p:cNvSpPr txBox="1"/>
            <p:nvPr/>
          </p:nvSpPr>
          <p:spPr>
            <a:xfrm>
              <a:off x="3422856" y="2885160"/>
              <a:ext cx="17636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Update on </a:t>
              </a:r>
              <a:r>
                <a:rPr lang="de-DE" sz="1000" b="1" dirty="0" err="1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important</a:t>
              </a:r>
              <a:r>
                <a:rPr lang="de-DE" sz="1000" b="1" dirty="0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 fixes</a:t>
              </a:r>
            </a:p>
            <a:p>
              <a:r>
                <a:rPr lang="de-DE" sz="1000" b="1" dirty="0" err="1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or</a:t>
              </a:r>
              <a:r>
                <a:rPr lang="de-DE" sz="1000" b="1" dirty="0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b="1" dirty="0" err="1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enhancements</a:t>
              </a:r>
              <a:endParaRPr lang="de-DE" sz="1000" b="1" dirty="0">
                <a:solidFill>
                  <a:srgbClr val="57527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3419850" y="3346020"/>
              <a:ext cx="1997060" cy="1588"/>
            </a:xfrm>
            <a:prstGeom prst="straightConnector1">
              <a:avLst/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74"/>
          <p:cNvGrpSpPr/>
          <p:nvPr/>
        </p:nvGrpSpPr>
        <p:grpSpPr>
          <a:xfrm>
            <a:off x="3397180" y="3936100"/>
            <a:ext cx="2035465" cy="438515"/>
            <a:chOff x="3397180" y="3806880"/>
            <a:chExt cx="2035465" cy="438515"/>
          </a:xfrm>
        </p:grpSpPr>
        <p:cxnSp>
          <p:nvCxnSpPr>
            <p:cNvPr id="40" name="Straight Arrow Connector 39"/>
            <p:cNvCxnSpPr/>
            <p:nvPr/>
          </p:nvCxnSpPr>
          <p:spPr>
            <a:xfrm rot="10800000">
              <a:off x="3397180" y="3806880"/>
              <a:ext cx="2035465" cy="1588"/>
            </a:xfrm>
            <a:prstGeom prst="straightConnector1">
              <a:avLst/>
            </a:prstGeom>
            <a:ln>
              <a:solidFill>
                <a:srgbClr val="7036BE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65495" y="3845285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err="1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Periodic</a:t>
              </a:r>
              <a:r>
                <a:rPr lang="de-DE" sz="1000" b="1" dirty="0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 update e.g. on </a:t>
              </a:r>
              <a:br>
                <a:rPr lang="de-DE" sz="1000" b="1" dirty="0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000" b="1" dirty="0" err="1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Eclipse</a:t>
              </a:r>
              <a:r>
                <a:rPr lang="de-DE" sz="1000" b="1" dirty="0" smtClean="0">
                  <a:solidFill>
                    <a:srgbClr val="57527E"/>
                  </a:solidFill>
                  <a:latin typeface="Arial" pitchFamily="34" charset="0"/>
                  <a:cs typeface="Arial" pitchFamily="34" charset="0"/>
                </a:rPr>
                <a:t> Releases</a:t>
              </a:r>
              <a:endParaRPr lang="de-DE" sz="1000" b="1" dirty="0">
                <a:solidFill>
                  <a:srgbClr val="57527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68"/>
          <p:cNvGrpSpPr/>
          <p:nvPr/>
        </p:nvGrpSpPr>
        <p:grpSpPr>
          <a:xfrm>
            <a:off x="1926469" y="2166514"/>
            <a:ext cx="955711" cy="957685"/>
            <a:chOff x="1926469" y="2037294"/>
            <a:chExt cx="955711" cy="957685"/>
          </a:xfrm>
        </p:grpSpPr>
        <p:cxnSp>
          <p:nvCxnSpPr>
            <p:cNvPr id="43" name="Curved Connector 42"/>
            <p:cNvCxnSpPr>
              <a:stCxn id="10" idx="2"/>
              <a:endCxn id="7" idx="1"/>
            </p:cNvCxnSpPr>
            <p:nvPr/>
          </p:nvCxnSpPr>
          <p:spPr>
            <a:xfrm rot="16200000" flipH="1">
              <a:off x="1949947" y="2506841"/>
              <a:ext cx="957685" cy="1859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7036BE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926469" y="2216484"/>
              <a:ext cx="95571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b="1" dirty="0" err="1" smtClean="0">
                  <a:solidFill>
                    <a:srgbClr val="7036BE"/>
                  </a:solidFill>
                  <a:latin typeface="Arial" pitchFamily="34" charset="0"/>
                  <a:cs typeface="Arial" pitchFamily="34" charset="0"/>
                </a:rPr>
                <a:t>Contribution</a:t>
              </a:r>
              <a:endParaRPr lang="de-DE" sz="1000" b="1" dirty="0">
                <a:solidFill>
                  <a:srgbClr val="7036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54"/>
          <p:cNvGrpSpPr/>
          <p:nvPr/>
        </p:nvGrpSpPr>
        <p:grpSpPr>
          <a:xfrm>
            <a:off x="2619519" y="2028403"/>
            <a:ext cx="3247881" cy="1281137"/>
            <a:chOff x="2619519" y="1905431"/>
            <a:chExt cx="3811035" cy="1324327"/>
          </a:xfrm>
        </p:grpSpPr>
        <p:cxnSp>
          <p:nvCxnSpPr>
            <p:cNvPr id="46" name="Straight Arrow Connector 45"/>
            <p:cNvCxnSpPr>
              <a:stCxn id="10" idx="3"/>
            </p:cNvCxnSpPr>
            <p:nvPr/>
          </p:nvCxnSpPr>
          <p:spPr>
            <a:xfrm>
              <a:off x="2619519" y="1905431"/>
              <a:ext cx="3811035" cy="1324327"/>
            </a:xfrm>
            <a:prstGeom prst="straightConnector1">
              <a:avLst/>
            </a:prstGeom>
            <a:ln>
              <a:solidFill>
                <a:srgbClr val="9E948D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391836" y="2232266"/>
              <a:ext cx="982233" cy="2545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b="1" smtClean="0">
                  <a:solidFill>
                    <a:srgbClr val="9E948D"/>
                  </a:solidFill>
                  <a:latin typeface="Arial" pitchFamily="34" charset="0"/>
                  <a:cs typeface="Arial" pitchFamily="34" charset="0"/>
                </a:rPr>
                <a:t>Resources</a:t>
              </a:r>
              <a:endParaRPr lang="de-DE" sz="1000" b="1" dirty="0">
                <a:solidFill>
                  <a:srgbClr val="9E948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/>
              <a:t>Homepage: </a:t>
            </a:r>
            <a:r>
              <a:rPr lang="de-DE" sz="2000" smtClean="0">
                <a:hlinkClick r:id="rId2"/>
              </a:rPr>
              <a:t>www.eclipse.org/stardust</a:t>
            </a:r>
            <a:r>
              <a:rPr lang="de-DE" sz="2000" smtClean="0"/>
              <a:t> </a:t>
            </a:r>
            <a:endParaRPr lang="de-DE" sz="2000"/>
          </a:p>
          <a:p>
            <a:r>
              <a:rPr lang="de-DE" sz="2000" smtClean="0"/>
              <a:t>Wiki: </a:t>
            </a:r>
            <a:r>
              <a:rPr lang="de-DE" sz="2000" smtClean="0">
                <a:hlinkClick r:id="rId3"/>
              </a:rPr>
              <a:t>http</a:t>
            </a:r>
            <a:r>
              <a:rPr lang="de-DE" sz="2000">
                <a:hlinkClick r:id="rId3"/>
              </a:rPr>
              <a:t>://wiki.eclipse.org/STP/Stardust</a:t>
            </a:r>
            <a:endParaRPr lang="de-DE" sz="2000"/>
          </a:p>
          <a:p>
            <a:r>
              <a:rPr lang="de-DE" sz="2000"/>
              <a:t>Update </a:t>
            </a:r>
            <a:r>
              <a:rPr lang="de-DE" sz="2000" smtClean="0"/>
              <a:t>Site: </a:t>
            </a:r>
            <a:r>
              <a:rPr lang="de-DE" sz="2000" smtClean="0">
                <a:hlinkClick r:id="rId4"/>
              </a:rPr>
              <a:t>http</a:t>
            </a:r>
            <a:r>
              <a:rPr lang="de-DE" sz="2000">
                <a:hlinkClick r:id="rId4"/>
              </a:rPr>
              <a:t>://download.eclipse.org/stardust/nightly</a:t>
            </a:r>
            <a:endParaRPr lang="de-DE" sz="2000"/>
          </a:p>
          <a:p>
            <a:r>
              <a:rPr lang="de-DE" sz="2000" smtClean="0"/>
              <a:t>Git: </a:t>
            </a:r>
            <a:r>
              <a:rPr lang="de-DE" sz="2000" smtClean="0">
                <a:hlinkClick r:id="rId5"/>
              </a:rPr>
              <a:t>http</a:t>
            </a:r>
            <a:r>
              <a:rPr lang="de-DE" sz="2000">
                <a:hlinkClick r:id="rId5"/>
              </a:rPr>
              <a:t>://git.eclipse.org/c/?q=stardust</a:t>
            </a:r>
            <a:endParaRPr lang="de-DE" sz="2000" smtClean="0"/>
          </a:p>
          <a:p>
            <a:r>
              <a:rPr lang="de-DE" sz="2000" smtClean="0"/>
              <a:t>Forum: </a:t>
            </a:r>
            <a:r>
              <a:rPr lang="de-DE" sz="2000" smtClean="0">
                <a:hlinkClick r:id="rId6"/>
              </a:rPr>
              <a:t>http</a:t>
            </a:r>
            <a:r>
              <a:rPr lang="de-DE" sz="2000">
                <a:hlinkClick r:id="rId6"/>
              </a:rPr>
              <a:t>://www.eclipse.org/forums/index.php?t=thread&amp;frm_id=225</a:t>
            </a:r>
            <a:endParaRPr lang="de-DE" sz="2000" smtClean="0"/>
          </a:p>
          <a:p>
            <a:r>
              <a:rPr lang="de-DE" sz="2000" smtClean="0"/>
              <a:t>Videos (constantly adding): </a:t>
            </a:r>
            <a:r>
              <a:rPr lang="de-DE" sz="2000">
                <a:hlinkClick r:id="rId7"/>
              </a:rPr>
              <a:t>http://www.eclipse.org/stardust/documentation/training-videos.php</a:t>
            </a:r>
            <a:endParaRPr lang="de-DE" sz="2000"/>
          </a:p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Access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Project Activity and Diversity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047619" cy="14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2564" y="1487269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Hundreds of commits/month due to synchronization </a:t>
            </a:r>
          </a:p>
          <a:p>
            <a:r>
              <a:rPr lang="de-DE" smtClean="0"/>
              <a:t>with IPP codebase</a:t>
            </a:r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677461" cy="261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0" y="3620869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ITPearls joined to help on BPMN2 support</a:t>
            </a:r>
            <a:endParaRPr lang="de-DE"/>
          </a:p>
        </p:txBody>
      </p:sp>
      <p:pic>
        <p:nvPicPr>
          <p:cNvPr id="2053" name="Picture 5" descr="SunG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30" y="5796906"/>
            <a:ext cx="1143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Tpearls 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30" y="6172200"/>
            <a:ext cx="9525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From Modeling to Executable Runtime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5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17485"/>
            <a:ext cx="6837524" cy="573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763838" y="1371600"/>
            <a:ext cx="2087562" cy="649288"/>
          </a:xfrm>
          <a:prstGeom prst="wedgeRectCallout">
            <a:avLst>
              <a:gd name="adj1" fmla="val -44523"/>
              <a:gd name="adj2" fmla="val -79097"/>
            </a:avLst>
          </a:prstGeom>
          <a:solidFill>
            <a:schemeClr val="bg1"/>
          </a:solidFill>
          <a:ln w="9525" algn="ctr">
            <a:solidFill>
              <a:srgbClr val="17375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 dirty="0">
                <a:solidFill>
                  <a:srgbClr val="17375E"/>
                </a:solidFill>
              </a:rPr>
              <a:t>Workflow </a:t>
            </a:r>
            <a:r>
              <a:rPr lang="de-DE" sz="1000" b="1" dirty="0" err="1">
                <a:solidFill>
                  <a:srgbClr val="17375E"/>
                </a:solidFill>
              </a:rPr>
              <a:t>Participants</a:t>
            </a:r>
            <a:endParaRPr lang="de-DE" sz="1000" b="1" dirty="0">
              <a:solidFill>
                <a:srgbClr val="17375E"/>
              </a:solidFill>
            </a:endParaRPr>
          </a:p>
          <a:p>
            <a:pPr eaLnBrk="0" hangingPunct="0">
              <a:defRPr/>
            </a:pPr>
            <a:r>
              <a:rPr lang="de-DE" sz="1000" dirty="0">
                <a:solidFill>
                  <a:srgbClr val="17375E"/>
                </a:solidFill>
                <a:sym typeface="Wingdings" pitchFamily="2" charset="2"/>
              </a:rPr>
              <a:t> Business </a:t>
            </a:r>
            <a:r>
              <a:rPr lang="de-DE" sz="1000" dirty="0" err="1">
                <a:solidFill>
                  <a:srgbClr val="17375E"/>
                </a:solidFill>
                <a:sym typeface="Wingdings" pitchFamily="2" charset="2"/>
              </a:rPr>
              <a:t>Aspects</a:t>
            </a:r>
            <a:r>
              <a:rPr lang="de-DE" sz="1000" dirty="0">
                <a:solidFill>
                  <a:srgbClr val="17375E"/>
                </a:solidFill>
              </a:rPr>
              <a:t>  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638800" y="4081462"/>
            <a:ext cx="1944687" cy="719138"/>
          </a:xfrm>
          <a:prstGeom prst="wedgeRectCallout">
            <a:avLst>
              <a:gd name="adj1" fmla="val -44120"/>
              <a:gd name="adj2" fmla="val -76269"/>
            </a:avLst>
          </a:prstGeom>
          <a:solidFill>
            <a:schemeClr val="bg1"/>
          </a:solidFill>
          <a:ln w="9525" algn="ctr">
            <a:solidFill>
              <a:srgbClr val="7036B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>
                <a:solidFill>
                  <a:srgbClr val="7036BE"/>
                </a:solidFill>
              </a:rPr>
              <a:t>Service Invocation</a:t>
            </a:r>
          </a:p>
          <a:p>
            <a:pPr eaLnBrk="0" hangingPunct="0">
              <a:defRPr/>
            </a:pPr>
            <a:r>
              <a:rPr lang="de-DE" sz="1000">
                <a:solidFill>
                  <a:srgbClr val="7036BE"/>
                </a:solidFill>
                <a:sym typeface="Wingdings" pitchFamily="2" charset="2"/>
              </a:rPr>
              <a:t> System Integration</a:t>
            </a:r>
            <a:r>
              <a:rPr lang="de-DE" sz="1000" b="1">
                <a:solidFill>
                  <a:srgbClr val="7036BE"/>
                </a:solidFill>
              </a:rPr>
              <a:t> 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048000" y="2633663"/>
            <a:ext cx="1944687" cy="719137"/>
          </a:xfrm>
          <a:prstGeom prst="wedgeRectCallout">
            <a:avLst>
              <a:gd name="adj1" fmla="val -44120"/>
              <a:gd name="adj2" fmla="val -76269"/>
            </a:avLst>
          </a:prstGeom>
          <a:solidFill>
            <a:schemeClr val="bg1"/>
          </a:solidFill>
          <a:ln w="9525" algn="ctr">
            <a:solidFill>
              <a:srgbClr val="7036B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>
                <a:solidFill>
                  <a:srgbClr val="7036BE"/>
                </a:solidFill>
              </a:rPr>
              <a:t>Data Access</a:t>
            </a:r>
          </a:p>
          <a:p>
            <a:pPr eaLnBrk="0" hangingPunct="0">
              <a:defRPr/>
            </a:pPr>
            <a:r>
              <a:rPr lang="de-DE" sz="1000">
                <a:solidFill>
                  <a:srgbClr val="7036BE"/>
                </a:solidFill>
                <a:sym typeface="Wingdings" pitchFamily="2" charset="2"/>
              </a:rPr>
              <a:t> System Integration</a:t>
            </a:r>
            <a:r>
              <a:rPr lang="de-DE" sz="1000" b="1">
                <a:solidFill>
                  <a:srgbClr val="7036BE"/>
                </a:solidFill>
              </a:rPr>
              <a:t> 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417637" y="3160713"/>
            <a:ext cx="2087563" cy="649287"/>
          </a:xfrm>
          <a:prstGeom prst="wedgeRectCallout">
            <a:avLst>
              <a:gd name="adj1" fmla="val -44523"/>
              <a:gd name="adj2" fmla="val -79097"/>
            </a:avLst>
          </a:prstGeom>
          <a:solidFill>
            <a:schemeClr val="bg1"/>
          </a:solidFill>
          <a:ln w="9525" algn="ctr">
            <a:solidFill>
              <a:srgbClr val="17375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/>
          <a:lstStyle/>
          <a:p>
            <a:pPr eaLnBrk="0" hangingPunct="0">
              <a:defRPr/>
            </a:pPr>
            <a:r>
              <a:rPr lang="de-DE" sz="1000" b="1" dirty="0" err="1">
                <a:solidFill>
                  <a:srgbClr val="17375E"/>
                </a:solidFill>
              </a:rPr>
              <a:t>Process</a:t>
            </a:r>
            <a:r>
              <a:rPr lang="de-DE" sz="1000" b="1" dirty="0">
                <a:solidFill>
                  <a:srgbClr val="17375E"/>
                </a:solidFill>
              </a:rPr>
              <a:t> </a:t>
            </a:r>
            <a:r>
              <a:rPr lang="de-DE" sz="1000" b="1" dirty="0" err="1">
                <a:solidFill>
                  <a:srgbClr val="17375E"/>
                </a:solidFill>
              </a:rPr>
              <a:t>Activities</a:t>
            </a:r>
            <a:endParaRPr lang="de-DE" sz="1000" b="1" dirty="0">
              <a:solidFill>
                <a:srgbClr val="17375E"/>
              </a:solidFill>
            </a:endParaRPr>
          </a:p>
          <a:p>
            <a:pPr eaLnBrk="0" hangingPunct="0">
              <a:defRPr/>
            </a:pPr>
            <a:r>
              <a:rPr lang="de-DE" sz="1000" dirty="0">
                <a:solidFill>
                  <a:srgbClr val="17375E"/>
                </a:solidFill>
                <a:sym typeface="Wingdings" pitchFamily="2" charset="2"/>
              </a:rPr>
              <a:t> Business </a:t>
            </a:r>
            <a:r>
              <a:rPr lang="de-DE" sz="1000" dirty="0" err="1">
                <a:solidFill>
                  <a:srgbClr val="17375E"/>
                </a:solidFill>
                <a:sym typeface="Wingdings" pitchFamily="2" charset="2"/>
              </a:rPr>
              <a:t>Aspects</a:t>
            </a:r>
            <a:r>
              <a:rPr lang="de-DE" sz="1000" dirty="0">
                <a:solidFill>
                  <a:srgbClr val="17375E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174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5" grpId="0" animBg="1"/>
      <p:bldP spid="61446" grpId="0" animBg="1"/>
    </p:bldLst>
  </p:timing>
</p:sld>
</file>

<file path=ppt/theme/theme1.xml><?xml version="1.0" encoding="utf-8"?>
<a:theme xmlns:a="http://schemas.openxmlformats.org/drawingml/2006/main" name="Colourbar_Template">
  <a:themeElements>
    <a:clrScheme name="Eclipse">
      <a:dk1>
        <a:srgbClr val="3236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036BE"/>
      </a:hlink>
      <a:folHlink>
        <a:srgbClr val="7036BE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Colourbar_Template</Template>
  <TotalTime>0</TotalTime>
  <Words>907</Words>
  <Application>Microsoft Office PowerPoint</Application>
  <PresentationFormat>On-screen Show (4:3)</PresentationFormat>
  <Paragraphs>254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Colourbar_Template</vt:lpstr>
      <vt:lpstr>Stardust Overview</vt:lpstr>
      <vt:lpstr>PowerPoint Presentation</vt:lpstr>
      <vt:lpstr>Origin</vt:lpstr>
      <vt:lpstr>Approach and Status</vt:lpstr>
      <vt:lpstr>Ecosystem</vt:lpstr>
      <vt:lpstr>Access</vt:lpstr>
      <vt:lpstr>Project Activity and Diversity</vt:lpstr>
      <vt:lpstr>PowerPoint Presentation</vt:lpstr>
      <vt:lpstr>PowerPoint Presentation</vt:lpstr>
      <vt:lpstr>End User Portal</vt:lpstr>
      <vt:lpstr>PowerPoint Presentation</vt:lpstr>
      <vt:lpstr>Interactive Workflow</vt:lpstr>
      <vt:lpstr>Document Processing</vt:lpstr>
      <vt:lpstr>Data Extraction and Transformation</vt:lpstr>
      <vt:lpstr>Message Processing and Service Orchestration</vt:lpstr>
      <vt:lpstr>Event Processing and Client Push</vt:lpstr>
      <vt:lpstr>PowerPoint Presentation</vt:lpstr>
      <vt:lpstr>Architecture</vt:lpstr>
      <vt:lpstr>Process Modeling</vt:lpstr>
      <vt:lpstr>Simulation</vt:lpstr>
      <vt:lpstr>Simulation, Audit Trail Databases and Reporting</vt:lpstr>
      <vt:lpstr>Process-aware Front End</vt:lpstr>
      <vt:lpstr>Reporting Architecture</vt:lpstr>
      <vt:lpstr>PowerPoint Presentation</vt:lpstr>
      <vt:lpstr>Roadmap and Collaboration</vt:lpstr>
      <vt:lpstr>Focus Project: Browser-based BPMN Modeler</vt:lpstr>
      <vt:lpstr>Browser Modeler User Journey</vt:lpstr>
    </vt:vector>
  </TitlesOfParts>
  <Company>SunGard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 - Internal Product Overview</dc:title>
  <dc:creator>Marc Gille</dc:creator>
  <cp:lastModifiedBy>marc.gille</cp:lastModifiedBy>
  <cp:revision>935</cp:revision>
  <dcterms:created xsi:type="dcterms:W3CDTF">2011-11-11T18:16:47Z</dcterms:created>
  <dcterms:modified xsi:type="dcterms:W3CDTF">2012-10-22T16:00:51Z</dcterms:modified>
</cp:coreProperties>
</file>