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40" r:id="rId3"/>
    <p:sldId id="317" r:id="rId4"/>
    <p:sldId id="318" r:id="rId5"/>
    <p:sldId id="319" r:id="rId6"/>
    <p:sldId id="320" r:id="rId7"/>
    <p:sldId id="321" r:id="rId8"/>
    <p:sldId id="337" r:id="rId9"/>
    <p:sldId id="338" r:id="rId10"/>
    <p:sldId id="339" r:id="rId11"/>
    <p:sldId id="330" r:id="rId12"/>
    <p:sldId id="331" r:id="rId13"/>
    <p:sldId id="341" r:id="rId14"/>
    <p:sldId id="342" r:id="rId15"/>
    <p:sldId id="329" r:id="rId16"/>
    <p:sldId id="322" r:id="rId17"/>
    <p:sldId id="323" r:id="rId18"/>
    <p:sldId id="325" r:id="rId19"/>
    <p:sldId id="326" r:id="rId20"/>
    <p:sldId id="327" r:id="rId21"/>
    <p:sldId id="328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557"/>
    <a:srgbClr val="006FBA"/>
    <a:srgbClr val="F0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34" d="100"/>
          <a:sy n="134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4C217-BAA5-44CA-9AD0-6EE49525697E}" type="datetimeFigureOut">
              <a:rPr lang="de-DE" smtClean="0"/>
              <a:t>17.03.2014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B3A11-CB3F-4845-AA1C-BD6BCE859C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40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 noMove="1" noResize="1"/>
          </p:cNvSpPr>
          <p:nvPr>
            <p:ph type="body" idx="1"/>
          </p:nvPr>
        </p:nvSpPr>
        <p:spPr>
          <a:xfrm>
            <a:off x="790194" y="4755642"/>
            <a:ext cx="6217539" cy="452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7662" lvl="0" indent="-342900"/>
            <a:endParaRPr lang="de-DE" sz="1800">
              <a:solidFill>
                <a:srgbClr val="000000"/>
              </a:solidFill>
              <a:latin typeface="Sans Serif"/>
            </a:endParaRPr>
          </a:p>
        </p:txBody>
      </p:sp>
      <p:sp>
        <p:nvSpPr>
          <p:cNvPr id="3" name=" 2"/>
          <p:cNvSpPr>
            <a:spLocks noGrp="1" noRot="1" noChangeAspect="1" noMove="1" noResize="1"/>
          </p:cNvSpPr>
          <p:nvPr>
            <p:ph type="sldImg"/>
          </p:nvPr>
        </p:nvSpPr>
        <p:spPr>
          <a:xfrm>
            <a:off x="1373188" y="763588"/>
            <a:ext cx="5029200" cy="3771900"/>
          </a:xfrm>
          <a:prstGeom prst="rect">
            <a:avLst/>
          </a:prstGeom>
          <a:noFill/>
          <a:ln>
            <a:noFill/>
            <a:prstDash val="soli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 noMove="1" noResize="1"/>
          </p:cNvSpPr>
          <p:nvPr>
            <p:ph type="body" idx="1"/>
          </p:nvPr>
        </p:nvSpPr>
        <p:spPr>
          <a:xfrm>
            <a:off x="790194" y="4755642"/>
            <a:ext cx="6217539" cy="452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7662" lvl="0" indent="-342900"/>
            <a:endParaRPr lang="de-DE" sz="1800">
              <a:solidFill>
                <a:srgbClr val="000000"/>
              </a:solidFill>
              <a:latin typeface="Sans Serif"/>
            </a:endParaRPr>
          </a:p>
        </p:txBody>
      </p:sp>
      <p:sp>
        <p:nvSpPr>
          <p:cNvPr id="3" name=" 2"/>
          <p:cNvSpPr>
            <a:spLocks noGrp="1" noRot="1" noChangeAspect="1" noMove="1" noResize="1"/>
          </p:cNvSpPr>
          <p:nvPr>
            <p:ph type="sldImg"/>
          </p:nvPr>
        </p:nvSpPr>
        <p:spPr>
          <a:xfrm>
            <a:off x="1373188" y="763588"/>
            <a:ext cx="5029200" cy="3771900"/>
          </a:xfrm>
          <a:prstGeom prst="rect">
            <a:avLst/>
          </a:prstGeom>
          <a:noFill/>
          <a:ln>
            <a:noFill/>
            <a:prstDash val="soli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 noMove="1" noResize="1"/>
          </p:cNvSpPr>
          <p:nvPr>
            <p:ph type="body" idx="1"/>
          </p:nvPr>
        </p:nvSpPr>
        <p:spPr>
          <a:xfrm>
            <a:off x="790194" y="4755642"/>
            <a:ext cx="6217539" cy="452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7662" lvl="0" indent="-342900"/>
            <a:endParaRPr lang="de-DE" sz="1800">
              <a:solidFill>
                <a:srgbClr val="000000"/>
              </a:solidFill>
              <a:latin typeface="Sans Serif"/>
            </a:endParaRPr>
          </a:p>
        </p:txBody>
      </p:sp>
      <p:sp>
        <p:nvSpPr>
          <p:cNvPr id="3" name=" 2"/>
          <p:cNvSpPr>
            <a:spLocks noGrp="1" noRot="1" noChangeAspect="1" noMove="1" noResize="1"/>
          </p:cNvSpPr>
          <p:nvPr>
            <p:ph type="sldImg"/>
          </p:nvPr>
        </p:nvSpPr>
        <p:spPr>
          <a:xfrm>
            <a:off x="1373188" y="763588"/>
            <a:ext cx="5029200" cy="3771900"/>
          </a:xfrm>
          <a:prstGeom prst="rect">
            <a:avLst/>
          </a:prstGeom>
          <a:noFill/>
          <a:ln>
            <a:noFill/>
            <a:prstDash val="soli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0CBD-8595-4BB5-8E30-75200E925F81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5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44083">
              <a:defRPr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0CBD-8595-4BB5-8E30-75200E925F81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7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0CBD-8595-4BB5-8E30-75200E925F81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2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30CBD-8595-4BB5-8E30-75200E925F81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2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0825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20162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17.03.2014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69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17.03.2014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4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17.03.2014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5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71438"/>
            <a:ext cx="8858250" cy="714375"/>
          </a:xfrm>
          <a:prstGeom prst="rect">
            <a:avLst/>
          </a:prstGeom>
        </p:spPr>
        <p:txBody>
          <a:bodyPr/>
          <a:lstStyle>
            <a:lvl1pPr algn="l">
              <a:defRPr lang="de-DE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429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6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17.03.2014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59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17.03.2014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5576" y="3573016"/>
            <a:ext cx="77048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98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17.03.2014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44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17.03.2014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2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3408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17.03.2014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42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17.03.2014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95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17.03.2014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99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17.03.2014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25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83DB-A640-4717-8360-8FA3A436E571}" type="datetimeFigureOut">
              <a:rPr lang="de-DE" smtClean="0"/>
              <a:t>17.03.2014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SOA Symposium - EclipseCon, Boston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840"/>
            <a:ext cx="172593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2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0.emf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bpmn2-modeler" TargetMode="External"/><Relationship Id="rId2" Type="http://schemas.openxmlformats.org/officeDocument/2006/relationships/hyperlink" Target="http://www.eclipse.org/mangro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mo.opentosca.org/" TargetMode="External"/><Relationship Id="rId5" Type="http://schemas.openxmlformats.org/officeDocument/2006/relationships/hyperlink" Target="http://www.eclipse.org/winery" TargetMode="External"/><Relationship Id="rId4" Type="http://schemas.openxmlformats.org/officeDocument/2006/relationships/hyperlink" Target="http://www.eclipse.org/stardus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Modeling and Monitoring Business Processes with Mangrove, BPMN2 Editor and Stardust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2016224"/>
          </a:xfrm>
        </p:spPr>
        <p:txBody>
          <a:bodyPr>
            <a:normAutofit fontScale="92500" lnSpcReduction="20000"/>
          </a:bodyPr>
          <a:lstStyle/>
          <a:p>
            <a:r>
              <a:rPr lang="de-DE" smtClean="0"/>
              <a:t>Adrian Mos (Xerox), Bob Brodt (Redhat), </a:t>
            </a:r>
            <a:r>
              <a:rPr lang="de-DE" smtClean="0"/>
              <a:t>Oliver Kopp (Uni Stuttgart), </a:t>
            </a:r>
            <a:r>
              <a:rPr lang="de-DE" smtClean="0"/>
              <a:t>Marc Gille (SunGard)</a:t>
            </a:r>
          </a:p>
          <a:p>
            <a:r>
              <a:rPr lang="de-DE" smtClean="0"/>
              <a:t>EclipseCon</a:t>
            </a:r>
          </a:p>
          <a:p>
            <a:r>
              <a:rPr lang="de-DE" smtClean="0"/>
              <a:t>San Francisco</a:t>
            </a:r>
            <a:endParaRPr lang="de-DE" smtClean="0"/>
          </a:p>
          <a:p>
            <a:r>
              <a:rPr lang="de-DE" smtClean="0"/>
              <a:t>3/18/2014 </a:t>
            </a:r>
          </a:p>
          <a:p>
            <a:r>
              <a:rPr lang="de-DE" smtClean="0"/>
              <a:t>11:15-11:50 </a:t>
            </a:r>
            <a:r>
              <a:rPr lang="de-DE" smtClean="0"/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16474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55641" y="3573006"/>
            <a:ext cx="7704734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7">
                <a:moveTo>
                  <a:pt x="0" y="0"/>
                </a:moveTo>
                <a:lnTo>
                  <a:pt x="607" y="0"/>
                </a:lnTo>
              </a:path>
            </a:pathLst>
          </a:custGeom>
          <a:noFill/>
          <a:ln w="12700">
            <a:solidFill>
              <a:srgbClr val="BFBFBF"/>
            </a:solidFill>
            <a:prstDash val="solid"/>
            <a:round/>
          </a:ln>
        </p:spPr>
        <p:txBody>
          <a:bodyPr lIns="0" tIns="0" rIns="0" bIns="0" anchor="t" anchorCtr="0"/>
          <a:lstStyle/>
          <a:p>
            <a:pPr marL="347662" marR="0" indent="-342900">
              <a:spcBef>
                <a:spcPts val="0"/>
              </a:spcBef>
              <a:spcAft>
                <a:spcPts val="0"/>
              </a:spcAft>
            </a:pPr>
            <a:endParaRPr lang="de-DE" sz="1800"/>
          </a:p>
        </p:txBody>
      </p:sp>
      <p:sp>
        <p:nvSpPr>
          <p:cNvPr id="3" name="Title 4"/>
          <p:cNvSpPr txBox="1">
            <a:spLocks noGrp="1"/>
          </p:cNvSpPr>
          <p:nvPr>
            <p:ph type="title" idx="4294967295"/>
          </p:nvPr>
        </p:nvSpPr>
        <p:spPr>
          <a:xfrm>
            <a:off x="683641" y="2925005"/>
            <a:ext cx="7772413" cy="1362242"/>
          </a:xfrm>
        </p:spPr>
        <p:txBody>
          <a:bodyPr lIns="91440" tIns="45720" rIns="91440" bIns="45720" anchor="t"/>
          <a:lstStyle/>
          <a:p>
            <a:pPr lvl="0" algn="l">
              <a:buChar char="​"/>
            </a:pPr>
            <a:r>
              <a:rPr lang="de-DE" sz="4000" b="1">
                <a:solidFill>
                  <a:srgbClr val="000000"/>
                </a:solidFill>
                <a:latin typeface="Calibri"/>
              </a:rPr>
              <a:t>Demo</a:t>
            </a:r>
          </a:p>
          <a:p>
            <a:pPr lvl="0" algn="l">
              <a:buChar char="​"/>
            </a:pPr>
            <a:endParaRPr lang="de-DE">
              <a:solidFill>
                <a:srgbClr val="000000"/>
              </a:solidFill>
              <a:latin typeface="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9514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Stardust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2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Stardust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Industry-proven, mature Business Process Management Suite Infinity Process Platform under Eclipse Public License</a:t>
            </a:r>
          </a:p>
          <a:p>
            <a:pPr lvl="1"/>
            <a:r>
              <a:rPr lang="de-DE" smtClean="0"/>
              <a:t>Workflow</a:t>
            </a:r>
          </a:p>
          <a:p>
            <a:pPr lvl="1"/>
            <a:r>
              <a:rPr lang="de-DE" smtClean="0"/>
              <a:t>System Integration</a:t>
            </a:r>
          </a:p>
          <a:p>
            <a:pPr lvl="1"/>
            <a:r>
              <a:rPr lang="de-DE" smtClean="0"/>
              <a:t>Document </a:t>
            </a:r>
            <a:r>
              <a:rPr lang="de-DE" smtClean="0"/>
              <a:t>Management</a:t>
            </a:r>
          </a:p>
          <a:p>
            <a:r>
              <a:rPr lang="de-DE"/>
              <a:t>More than 1.600 production deployments worldwide</a:t>
            </a:r>
          </a:p>
          <a:p>
            <a:pPr lvl="1"/>
            <a:r>
              <a:rPr lang="de-DE"/>
              <a:t>&gt; 10,000 users (Commerzbank, former Dresdner Bank)</a:t>
            </a:r>
          </a:p>
          <a:p>
            <a:pPr lvl="1"/>
            <a:r>
              <a:rPr lang="de-DE"/>
              <a:t>&gt; 1,000,000 processes/day (CSS Insurance, SWIFT)</a:t>
            </a:r>
          </a:p>
          <a:p>
            <a:pPr lvl="1"/>
            <a:r>
              <a:rPr lang="de-DE"/>
              <a:t>&gt; 300,000 documents/day (VAR Japan)</a:t>
            </a:r>
          </a:p>
          <a:p>
            <a:pPr lvl="1"/>
            <a:r>
              <a:rPr lang="de-DE"/>
              <a:t>Benchmarks exist with &gt; 10,000 processes per </a:t>
            </a:r>
            <a:r>
              <a:rPr lang="de-DE"/>
              <a:t>second</a:t>
            </a:r>
            <a:r>
              <a:rPr lang="de-DE" smtClean="0"/>
              <a:t>.</a:t>
            </a:r>
          </a:p>
          <a:p>
            <a:r>
              <a:rPr lang="de-DE" smtClean="0"/>
              <a:t>Largest BPMS in the industry (2.5M LOC, 726 person years)</a:t>
            </a:r>
          </a:p>
          <a:p>
            <a:pPr lvl="1"/>
            <a:r>
              <a:rPr lang="de-DE" smtClean="0"/>
              <a:t>Bonitasoft (2M LOC, 589 person years)</a:t>
            </a:r>
          </a:p>
          <a:p>
            <a:pPr lvl="1"/>
            <a:r>
              <a:rPr lang="de-DE" smtClean="0"/>
              <a:t>jBPM (738k LOC, 200 person years)</a:t>
            </a: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813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Browser-based Modeling</a:t>
            </a:r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73497"/>
            <a:ext cx="1865981" cy="536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29459" y="1347284"/>
            <a:ext cx="6513610" cy="3524096"/>
            <a:chOff x="2048870" y="1088746"/>
            <a:chExt cx="6513610" cy="3524096"/>
          </a:xfrm>
        </p:grpSpPr>
        <p:sp>
          <p:nvSpPr>
            <p:cNvPr id="7" name="Rectangle 6"/>
            <p:cNvSpPr/>
            <p:nvPr/>
          </p:nvSpPr>
          <p:spPr bwMode="auto">
            <a:xfrm>
              <a:off x="2438400" y="1088746"/>
              <a:ext cx="228600" cy="2255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86200" y="1154238"/>
              <a:ext cx="467628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>
                  <a:solidFill>
                    <a:srgbClr val="9D2127"/>
                  </a:solidFill>
                </a:rPr>
                <a:t>Normalized Services based on Web/REST Services, DB, File, Message Queues</a:t>
              </a:r>
              <a:br>
                <a:rPr lang="de-DE" sz="1000" smtClean="0">
                  <a:solidFill>
                    <a:srgbClr val="9D2127"/>
                  </a:solidFill>
                </a:rPr>
              </a:br>
              <a:r>
                <a:rPr lang="de-DE" sz="1000" smtClean="0">
                  <a:solidFill>
                    <a:srgbClr val="9D2127"/>
                  </a:solidFill>
                </a:rPr>
                <a:t>and Data Models are provided and maintained</a:t>
              </a:r>
              <a:br>
                <a:rPr lang="de-DE" sz="1000" smtClean="0">
                  <a:solidFill>
                    <a:srgbClr val="9D2127"/>
                  </a:solidFill>
                </a:rPr>
              </a:br>
              <a:r>
                <a:rPr lang="de-DE" sz="1000" smtClean="0">
                  <a:solidFill>
                    <a:srgbClr val="9D2127"/>
                  </a:solidFill>
                </a:rPr>
                <a:t>for all SunGard Systems </a:t>
              </a:r>
              <a:endParaRPr lang="de-DE">
                <a:solidFill>
                  <a:srgbClr val="9D2127"/>
                </a:solidFill>
              </a:endParaRPr>
            </a:p>
          </p:txBody>
        </p:sp>
        <p:cxnSp>
          <p:nvCxnSpPr>
            <p:cNvPr id="9" name="Curved Connector 8"/>
            <p:cNvCxnSpPr>
              <a:stCxn id="8" idx="1"/>
              <a:endCxn id="7" idx="3"/>
            </p:cNvCxnSpPr>
            <p:nvPr/>
          </p:nvCxnSpPr>
          <p:spPr bwMode="auto">
            <a:xfrm rot="10800000">
              <a:off x="2667000" y="1201523"/>
              <a:ext cx="1219200" cy="229715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9D2127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2133600" y="2743200"/>
              <a:ext cx="228600" cy="2255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cxnSp>
          <p:nvCxnSpPr>
            <p:cNvPr id="11" name="Curved Connector 10"/>
            <p:cNvCxnSpPr>
              <a:stCxn id="8" idx="1"/>
              <a:endCxn id="10" idx="3"/>
            </p:cNvCxnSpPr>
            <p:nvPr/>
          </p:nvCxnSpPr>
          <p:spPr bwMode="auto">
            <a:xfrm rot="10800000" flipV="1">
              <a:off x="2362200" y="1431236"/>
              <a:ext cx="1524000" cy="1424739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9D2127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" name="Rectangle 11"/>
            <p:cNvSpPr/>
            <p:nvPr/>
          </p:nvSpPr>
          <p:spPr bwMode="auto">
            <a:xfrm>
              <a:off x="2051920" y="4242205"/>
              <a:ext cx="228600" cy="2255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cxnSp>
          <p:nvCxnSpPr>
            <p:cNvPr id="13" name="Curved Connector 12"/>
            <p:cNvCxnSpPr>
              <a:stCxn id="8" idx="1"/>
              <a:endCxn id="12" idx="3"/>
            </p:cNvCxnSpPr>
            <p:nvPr/>
          </p:nvCxnSpPr>
          <p:spPr bwMode="auto">
            <a:xfrm rot="10800000" flipV="1">
              <a:off x="2280520" y="1431237"/>
              <a:ext cx="1605680" cy="2923744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9D2127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2048870" y="4387290"/>
              <a:ext cx="228600" cy="2255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cxnSp>
          <p:nvCxnSpPr>
            <p:cNvPr id="15" name="Curved Connector 14"/>
            <p:cNvCxnSpPr>
              <a:stCxn id="8" idx="1"/>
              <a:endCxn id="14" idx="3"/>
            </p:cNvCxnSpPr>
            <p:nvPr/>
          </p:nvCxnSpPr>
          <p:spPr bwMode="auto">
            <a:xfrm rot="10800000" flipV="1">
              <a:off x="2277470" y="1431236"/>
              <a:ext cx="1608730" cy="3068829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9D2127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2494531" y="2174667"/>
            <a:ext cx="5105400" cy="4552753"/>
            <a:chOff x="1634258" y="1768569"/>
            <a:chExt cx="5105400" cy="4552753"/>
          </a:xfrm>
        </p:grpSpPr>
        <p:grpSp>
          <p:nvGrpSpPr>
            <p:cNvPr id="17" name="Group 16"/>
            <p:cNvGrpSpPr/>
            <p:nvPr/>
          </p:nvGrpSpPr>
          <p:grpSpPr>
            <a:xfrm>
              <a:off x="1634258" y="1768569"/>
              <a:ext cx="4760440" cy="647885"/>
              <a:chOff x="2819400" y="1790515"/>
              <a:chExt cx="4760440" cy="647885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2819400" y="2212848"/>
                <a:ext cx="228600" cy="22555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886200" y="1790515"/>
                <a:ext cx="36936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smtClean="0">
                    <a:solidFill>
                      <a:srgbClr val="9D2127"/>
                    </a:solidFill>
                  </a:rPr>
                  <a:t>Services </a:t>
                </a:r>
                <a:r>
                  <a:rPr lang="de-DE" sz="1000">
                    <a:solidFill>
                      <a:srgbClr val="9D2127"/>
                    </a:solidFill>
                  </a:rPr>
                  <a:t>and Data Models</a:t>
                </a:r>
                <a:r>
                  <a:rPr lang="de-DE" sz="1000" smtClean="0">
                    <a:solidFill>
                      <a:srgbClr val="9D2127"/>
                    </a:solidFill>
                  </a:rPr>
                  <a:t> can be reused for Client Processes </a:t>
                </a:r>
                <a:endParaRPr lang="de-DE">
                  <a:solidFill>
                    <a:srgbClr val="9D2127"/>
                  </a:solidFill>
                </a:endParaRPr>
              </a:p>
            </p:txBody>
          </p:sp>
          <p:cxnSp>
            <p:nvCxnSpPr>
              <p:cNvPr id="22" name="Curved Connector 21"/>
              <p:cNvCxnSpPr>
                <a:stCxn id="21" idx="1"/>
                <a:endCxn id="20" idx="3"/>
              </p:cNvCxnSpPr>
              <p:nvPr/>
            </p:nvCxnSpPr>
            <p:spPr bwMode="auto">
              <a:xfrm rot="10800000" flipV="1">
                <a:off x="3048000" y="1913626"/>
                <a:ext cx="838200" cy="411998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9D2127"/>
                </a:solidFill>
                <a:prstDash val="dash"/>
                <a:round/>
                <a:headEnd type="none" w="med" len="med"/>
                <a:tailEnd type="triangle" w="med" len="med"/>
              </a:ln>
              <a:effectLst/>
            </p:spPr>
          </p:cxnSp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316" y="2469906"/>
              <a:ext cx="4690342" cy="385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Curved Connector 18"/>
            <p:cNvCxnSpPr>
              <a:stCxn id="21" idx="1"/>
              <a:endCxn id="18" idx="0"/>
            </p:cNvCxnSpPr>
            <p:nvPr/>
          </p:nvCxnSpPr>
          <p:spPr bwMode="auto">
            <a:xfrm rot="10800000" flipH="1" flipV="1">
              <a:off x="2701057" y="1891680"/>
              <a:ext cx="1693429" cy="578226"/>
            </a:xfrm>
            <a:prstGeom prst="curvedConnector4">
              <a:avLst>
                <a:gd name="adj1" fmla="val -13499"/>
                <a:gd name="adj2" fmla="val 60645"/>
              </a:avLst>
            </a:prstGeom>
            <a:solidFill>
              <a:schemeClr val="accent1"/>
            </a:solidFill>
            <a:ln w="9525" cap="flat" cmpd="sng" algn="ctr">
              <a:solidFill>
                <a:srgbClr val="9D2127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4856731" y="5773801"/>
            <a:ext cx="3577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de-DE" sz="1200"/>
          </a:p>
        </p:txBody>
      </p:sp>
      <p:sp>
        <p:nvSpPr>
          <p:cNvPr id="24" name="Rectangular Callout 23"/>
          <p:cNvSpPr/>
          <p:nvPr/>
        </p:nvSpPr>
        <p:spPr bwMode="auto">
          <a:xfrm>
            <a:off x="1787548" y="4465996"/>
            <a:ext cx="1752600" cy="609599"/>
          </a:xfrm>
          <a:prstGeom prst="wedgeRectCallout">
            <a:avLst>
              <a:gd name="adj1" fmla="val 47814"/>
              <a:gd name="adj2" fmla="val -69633"/>
            </a:avLst>
          </a:prstGeom>
          <a:solidFill>
            <a:schemeClr val="bg1"/>
          </a:solidFill>
          <a:ln w="9525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90000" rIns="9144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rgbClr val="17375E"/>
                </a:solidFill>
                <a:effectLst/>
                <a:latin typeface="Arial" charset="0"/>
                <a:ea typeface="ＭＳ Ｐゴシック" pitchFamily="28" charset="-128"/>
              </a:rPr>
              <a:t>Service Invocation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17375E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6152131" y="5469001"/>
            <a:ext cx="1752600" cy="609599"/>
          </a:xfrm>
          <a:prstGeom prst="wedgeRectCallout">
            <a:avLst>
              <a:gd name="adj1" fmla="val -39838"/>
              <a:gd name="adj2" fmla="val -70833"/>
            </a:avLst>
          </a:prstGeom>
          <a:solidFill>
            <a:schemeClr val="bg1"/>
          </a:solidFill>
          <a:ln w="9525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90000" rIns="9144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rgbClr val="17375E"/>
                </a:solidFill>
                <a:effectLst/>
                <a:latin typeface="Arial" charset="0"/>
                <a:ea typeface="ＭＳ Ｐゴシック" pitchFamily="28" charset="-128"/>
              </a:rPr>
              <a:t>Use of Data Models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17375E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6" name="Rectangular Callout 25"/>
          <p:cNvSpPr/>
          <p:nvPr/>
        </p:nvSpPr>
        <p:spPr bwMode="auto">
          <a:xfrm>
            <a:off x="6851848" y="3284984"/>
            <a:ext cx="1752600" cy="609599"/>
          </a:xfrm>
          <a:prstGeom prst="wedgeRectCallout">
            <a:avLst>
              <a:gd name="adj1" fmla="val -39029"/>
              <a:gd name="adj2" fmla="val 72190"/>
            </a:avLst>
          </a:prstGeom>
          <a:solidFill>
            <a:schemeClr val="bg1"/>
          </a:solidFill>
          <a:ln w="9525" cap="flat" cmpd="sng" algn="ctr">
            <a:solidFill>
              <a:srgbClr val="17375E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90000" rIns="91440" bIns="90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100" b="0" i="0" u="none" strike="noStrike" cap="none" normalizeH="0" baseline="0" smtClean="0">
                <a:ln>
                  <a:noFill/>
                </a:ln>
                <a:solidFill>
                  <a:srgbClr val="17375E"/>
                </a:solidFill>
                <a:effectLst/>
                <a:latin typeface="Arial" charset="0"/>
                <a:ea typeface="ＭＳ Ｐゴシック" pitchFamily="28" charset="-128"/>
              </a:rPr>
              <a:t>UI Mashup</a:t>
            </a: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17375E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38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Browser/Mobile Portal</a:t>
            </a:r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2356"/>
            <a:ext cx="7143750" cy="339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4221" y="1375577"/>
            <a:ext cx="16321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smtClean="0">
                <a:solidFill>
                  <a:srgbClr val="9D2127"/>
                </a:solidFill>
              </a:rPr>
              <a:t>Worklists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smtClean="0">
                <a:solidFill>
                  <a:srgbClr val="9D2127"/>
                </a:solidFill>
              </a:rPr>
              <a:t>UI Mashups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smtClean="0">
                <a:solidFill>
                  <a:srgbClr val="9D2127"/>
                </a:solidFill>
              </a:rPr>
              <a:t>Document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smtClean="0">
                <a:solidFill>
                  <a:srgbClr val="9D2127"/>
                </a:solidFill>
              </a:rPr>
              <a:t>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000" smtClean="0">
                <a:solidFill>
                  <a:srgbClr val="9D2127"/>
                </a:solidFill>
              </a:rPr>
              <a:t>Administration</a:t>
            </a:r>
            <a:endParaRPr lang="de-DE">
              <a:solidFill>
                <a:srgbClr val="9D2127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16903" y="1960181"/>
            <a:ext cx="3380017" cy="4438096"/>
            <a:chOff x="2716903" y="1960181"/>
            <a:chExt cx="3380017" cy="4438096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960181"/>
              <a:ext cx="2965080" cy="443809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716903" y="5877272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1000" smtClean="0">
                  <a:solidFill>
                    <a:srgbClr val="9D2127"/>
                  </a:solidFill>
                </a:rPr>
                <a:t>Device-independent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DE" sz="1000" smtClean="0">
                  <a:solidFill>
                    <a:srgbClr val="9D2127"/>
                  </a:solidFill>
                </a:rPr>
                <a:t>GPS, Camera, Call API used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4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Winery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7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OASIS TOSCA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u="sng" dirty="0"/>
              <a:t>T</a:t>
            </a:r>
            <a:r>
              <a:rPr lang="en-US" dirty="0"/>
              <a:t>opology </a:t>
            </a:r>
            <a:r>
              <a:rPr lang="en-US" dirty="0" smtClean="0"/>
              <a:t> and </a:t>
            </a:r>
            <a:r>
              <a:rPr lang="en-US" u="sng" dirty="0" smtClean="0"/>
              <a:t>O</a:t>
            </a:r>
            <a:r>
              <a:rPr lang="en-US" dirty="0" smtClean="0"/>
              <a:t>rchestration</a:t>
            </a:r>
            <a:br>
              <a:rPr lang="en-US" dirty="0" smtClean="0"/>
            </a:br>
            <a:r>
              <a:rPr lang="en-US" u="sng" dirty="0" smtClean="0"/>
              <a:t>S</a:t>
            </a:r>
            <a:r>
              <a:rPr lang="en-US" dirty="0" smtClean="0"/>
              <a:t>pecification </a:t>
            </a:r>
            <a:r>
              <a:rPr lang="en-US" dirty="0"/>
              <a:t>for </a:t>
            </a:r>
            <a:r>
              <a:rPr lang="en-US" b="1" u="sng" dirty="0"/>
              <a:t>C</a:t>
            </a:r>
            <a:r>
              <a:rPr lang="en-US" b="1" dirty="0"/>
              <a:t>loud </a:t>
            </a:r>
            <a:r>
              <a:rPr lang="en-US" b="1" u="sng" dirty="0" smtClean="0"/>
              <a:t>A</a:t>
            </a:r>
            <a:r>
              <a:rPr lang="en-US" b="1" dirty="0" smtClean="0"/>
              <a:t>pplications</a:t>
            </a:r>
            <a:endParaRPr lang="en-US" b="1" dirty="0"/>
          </a:p>
        </p:txBody>
      </p:sp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92" y="1484784"/>
            <a:ext cx="1407039" cy="2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Companies"/>
          <p:cNvGrpSpPr/>
          <p:nvPr/>
        </p:nvGrpSpPr>
        <p:grpSpPr>
          <a:xfrm>
            <a:off x="4355976" y="4797152"/>
            <a:ext cx="4108171" cy="1548172"/>
            <a:chOff x="179512" y="3140968"/>
            <a:chExt cx="8216342" cy="3096344"/>
          </a:xfrm>
        </p:grpSpPr>
        <p:pic>
          <p:nvPicPr>
            <p:cNvPr id="21" name="Picture 4" descr="D-EMC-no-tag_blue_RGB_192_6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85" y="4773676"/>
              <a:ext cx="1441450" cy="45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 descr="wso2-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558" y="4735577"/>
              <a:ext cx="1376363" cy="52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CA_r_Primary_RGB_web_72x6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042" y="3706443"/>
              <a:ext cx="103981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Capgemini_logo_cmy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85" y="3861224"/>
              <a:ext cx="2687638" cy="61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 descr="Cisco_Logo_RGB-2color_92x5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779" y="3838999"/>
              <a:ext cx="1163637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" descr="Citrix_Corporate_Logo__Gif_165x68_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966" y="4670488"/>
              <a:ext cx="1695450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0" descr="https--wiki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944" y="4670489"/>
              <a:ext cx="1270000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1" descr="IBM_LOG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173" y="3911230"/>
              <a:ext cx="1284287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2" descr="RHrgbeps_x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5099" y="5506268"/>
              <a:ext cx="2030413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3" descr="SoftwareAG_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016" y="5506267"/>
              <a:ext cx="1676400" cy="65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14" descr="pwclog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301" y="5434037"/>
              <a:ext cx="1050925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85" y="5506268"/>
              <a:ext cx="2181225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98"/>
            <p:cNvSpPr/>
            <p:nvPr/>
          </p:nvSpPr>
          <p:spPr>
            <a:xfrm>
              <a:off x="179512" y="3140968"/>
              <a:ext cx="8216342" cy="68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457200">
                <a:defRPr/>
              </a:pPr>
              <a:endParaRPr lang="en-US" sz="2800" b="1" dirty="0"/>
            </a:p>
          </p:txBody>
        </p:sp>
      </p:grpSp>
      <p:sp>
        <p:nvSpPr>
          <p:cNvPr id="34" name="Goals"/>
          <p:cNvSpPr/>
          <p:nvPr/>
        </p:nvSpPr>
        <p:spPr>
          <a:xfrm>
            <a:off x="676136" y="2780928"/>
            <a:ext cx="8216343" cy="2258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marL="457200" indent="-457200" defTabSz="457200">
              <a:buFont typeface="Arial" pitchFamily="34" charset="0"/>
              <a:buChar char="•"/>
              <a:defRPr/>
            </a:pPr>
            <a:r>
              <a:rPr lang="en-US" sz="2800" smtClean="0"/>
              <a:t>Automation </a:t>
            </a:r>
            <a:r>
              <a:rPr lang="en-US" sz="2800" dirty="0" smtClean="0"/>
              <a:t>of Deployment and Management</a:t>
            </a:r>
          </a:p>
          <a:p>
            <a:pPr marL="457200" indent="-457200" defTabSz="457200">
              <a:buFont typeface="Arial" pitchFamily="34" charset="0"/>
              <a:buChar char="•"/>
              <a:defRPr/>
            </a:pPr>
            <a:r>
              <a:rPr lang="en-US" sz="2800" dirty="0" smtClean="0"/>
              <a:t>Portability</a:t>
            </a:r>
          </a:p>
          <a:p>
            <a:pPr marL="457200" indent="-457200" defTabSz="457200">
              <a:buFont typeface="Arial" pitchFamily="34" charset="0"/>
              <a:buChar char="•"/>
              <a:defRPr/>
            </a:pPr>
            <a:r>
              <a:rPr lang="en-US" sz="2800" dirty="0" smtClean="0"/>
              <a:t>Interoperability</a:t>
            </a:r>
          </a:p>
          <a:p>
            <a:pPr marL="457200" indent="-457200" defTabSz="457200">
              <a:buFont typeface="Arial" pitchFamily="34" charset="0"/>
              <a:buChar char="•"/>
              <a:defRPr/>
            </a:pPr>
            <a:r>
              <a:rPr lang="de-DE" sz="2800" err="1" smtClean="0"/>
              <a:t>Vendor</a:t>
            </a:r>
            <a:r>
              <a:rPr lang="de-DE" sz="2800" smtClean="0"/>
              <a:t>-neutral </a:t>
            </a:r>
            <a:r>
              <a:rPr lang="de-DE" sz="2800" smtClean="0"/>
              <a:t>ecosystem</a:t>
            </a:r>
          </a:p>
          <a:p>
            <a:pPr marL="457200" indent="-457200" defTabSz="457200">
              <a:buFont typeface="Arial" pitchFamily="34" charset="0"/>
              <a:buChar char="•"/>
              <a:defRPr/>
            </a:pPr>
            <a:r>
              <a:rPr lang="en-US" sz="2800"/>
              <a:t>100+ participants </a:t>
            </a:r>
            <a:r>
              <a:rPr lang="en-US" sz="2800"/>
              <a:t>from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40</a:t>
            </a:r>
            <a:r>
              <a:rPr lang="en-US" sz="2800"/>
              <a:t>+ </a:t>
            </a:r>
            <a:r>
              <a:rPr lang="en-US" sz="2800" smtClean="0"/>
              <a:t>companies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353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TOSCA Overview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39552" y="2060848"/>
            <a:ext cx="3960440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Char char="n"/>
              <a:defRPr lang="de-DE"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n"/>
              <a:defRPr lang="de-DE"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lang="de-DE"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de-DE"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9C3"/>
              </a:buClr>
              <a:buSzPct val="75000"/>
              <a:buFont typeface="Wingdings" pitchFamily="2" charset="2"/>
              <a:buChar char="n"/>
              <a:defRPr lang="de-DE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Service Structure</a:t>
            </a:r>
            <a:endParaRPr lang="en-US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067944" y="1844824"/>
            <a:ext cx="460851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Char char="n"/>
              <a:defRPr lang="de-DE"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5000"/>
              <a:buFont typeface="Wingdings" pitchFamily="2" charset="2"/>
              <a:buChar char="n"/>
              <a:defRPr lang="de-DE"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lang="de-DE"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de-DE"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9C3"/>
              </a:buClr>
              <a:buSzPct val="75000"/>
              <a:buFont typeface="Wingdings" pitchFamily="2" charset="2"/>
              <a:buChar char="n"/>
              <a:defRPr lang="de-DE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mtClean="0"/>
              <a:t>Orchestration </a:t>
            </a: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Deployment &amp; Management</a:t>
            </a:r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348416" y="4077072"/>
            <a:ext cx="4174185" cy="545740"/>
            <a:chOff x="4435405" y="4299713"/>
            <a:chExt cx="4174185" cy="545740"/>
          </a:xfrm>
        </p:grpSpPr>
        <p:sp>
          <p:nvSpPr>
            <p:cNvPr id="11" name="Abgerundetes Rechteck 10"/>
            <p:cNvSpPr/>
            <p:nvPr/>
          </p:nvSpPr>
          <p:spPr>
            <a:xfrm>
              <a:off x="5211903" y="4299713"/>
              <a:ext cx="1160297" cy="544842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2000" dirty="0" smtClean="0">
                  <a:solidFill>
                    <a:prstClr val="black"/>
                  </a:solidFill>
                  <a:cs typeface="Calibri"/>
                </a:rPr>
                <a:t>Start VM</a:t>
              </a:r>
              <a:endParaRPr lang="de-DE" sz="2000" dirty="0">
                <a:solidFill>
                  <a:prstClr val="black"/>
                </a:solidFill>
                <a:cs typeface="Calibri"/>
              </a:endParaRPr>
            </a:p>
          </p:txBody>
        </p:sp>
        <p:cxnSp>
          <p:nvCxnSpPr>
            <p:cNvPr id="12" name="Gerade Verbindung mit Pfeil 11"/>
            <p:cNvCxnSpPr>
              <a:stCxn id="19" idx="6"/>
              <a:endCxn id="11" idx="1"/>
            </p:cNvCxnSpPr>
            <p:nvPr/>
          </p:nvCxnSpPr>
          <p:spPr>
            <a:xfrm>
              <a:off x="4918048" y="4572133"/>
              <a:ext cx="293855" cy="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winkelte Verbindung 12"/>
            <p:cNvCxnSpPr>
              <a:stCxn id="11" idx="3"/>
              <a:endCxn id="17" idx="1"/>
            </p:cNvCxnSpPr>
            <p:nvPr/>
          </p:nvCxnSpPr>
          <p:spPr>
            <a:xfrm>
              <a:off x="6372200" y="4572134"/>
              <a:ext cx="288032" cy="89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4435405" y="4333436"/>
              <a:ext cx="482643" cy="477394"/>
              <a:chOff x="1240" y="6145"/>
              <a:chExt cx="92" cy="91"/>
            </a:xfrm>
          </p:grpSpPr>
          <p:sp>
            <p:nvSpPr>
              <p:cNvPr id="19" name="Oval 47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240" y="6145"/>
                <a:ext cx="92" cy="9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48"/>
              <p:cNvSpPr>
                <a:spLocks noChangeArrowheads="1"/>
              </p:cNvSpPr>
              <p:nvPr/>
            </p:nvSpPr>
            <p:spPr bwMode="auto">
              <a:xfrm>
                <a:off x="1255" y="6169"/>
                <a:ext cx="60" cy="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Oval 23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100392" y="4322294"/>
              <a:ext cx="509198" cy="503660"/>
            </a:xfrm>
            <a:prstGeom prst="ellipse">
              <a:avLst/>
            </a:prstGeom>
            <a:solidFill>
              <a:srgbClr val="FFFFFF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4512865" y="4456668"/>
              <a:ext cx="312735" cy="92332"/>
            </a:xfrm>
            <a:custGeom>
              <a:avLst/>
              <a:gdLst>
                <a:gd name="connsiteX0" fmla="*/ 0 w 250031"/>
                <a:gd name="connsiteY0" fmla="*/ 0 h 73819"/>
                <a:gd name="connsiteX1" fmla="*/ 128587 w 250031"/>
                <a:gd name="connsiteY1" fmla="*/ 73819 h 73819"/>
                <a:gd name="connsiteX2" fmla="*/ 250031 w 250031"/>
                <a:gd name="connsiteY2" fmla="*/ 7144 h 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031" h="73819">
                  <a:moveTo>
                    <a:pt x="0" y="0"/>
                  </a:moveTo>
                  <a:lnTo>
                    <a:pt x="128587" y="73819"/>
                  </a:lnTo>
                  <a:lnTo>
                    <a:pt x="250031" y="714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6660232" y="4300611"/>
              <a:ext cx="1160297" cy="544842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dirty="0" smtClean="0">
                  <a:solidFill>
                    <a:prstClr val="black"/>
                  </a:solidFill>
                  <a:cs typeface="Calibri"/>
                </a:rPr>
                <a:t>Install Tomcat</a:t>
              </a:r>
              <a:endParaRPr lang="en-US" sz="2000" dirty="0">
                <a:solidFill>
                  <a:prstClr val="black"/>
                </a:solidFill>
                <a:cs typeface="Calibri"/>
              </a:endParaRPr>
            </a:p>
          </p:txBody>
        </p:sp>
        <p:cxnSp>
          <p:nvCxnSpPr>
            <p:cNvPr id="18" name="Gewinkelte Verbindung 17"/>
            <p:cNvCxnSpPr>
              <a:stCxn id="17" idx="3"/>
              <a:endCxn id="15" idx="2"/>
            </p:cNvCxnSpPr>
            <p:nvPr/>
          </p:nvCxnSpPr>
          <p:spPr>
            <a:xfrm>
              <a:off x="7820529" y="4573032"/>
              <a:ext cx="279863" cy="109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32" y="2636912"/>
            <a:ext cx="2033857" cy="33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/>
          <a:p>
            <a:r>
              <a:rPr lang="de-DE" smtClean="0"/>
              <a:t>Using Workflows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deploy</a:t>
            </a:r>
            <a:r>
              <a:rPr lang="de-DE" dirty="0" smtClean="0"/>
              <a:t> </a:t>
            </a:r>
            <a:r>
              <a:rPr lang="de-DE" smtClean="0"/>
              <a:t>an </a:t>
            </a:r>
            <a:r>
              <a:rPr lang="de-DE" smtClean="0"/>
              <a:t>Application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202168" cy="437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28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863350" y="5028812"/>
            <a:ext cx="7741098" cy="1352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Creation and modeling of TOSCA applications, including graphical modeling of topologies and management plans. Exported as Cloud Service Archive (CSAR) for TOSCA runtime.</a:t>
            </a:r>
          </a:p>
        </p:txBody>
      </p:sp>
      <p:cxnSp>
        <p:nvCxnSpPr>
          <p:cNvPr id="15" name="Gerade Verbindung mit Pfeil 14"/>
          <p:cNvCxnSpPr>
            <a:endCxn id="19" idx="1"/>
          </p:cNvCxnSpPr>
          <p:nvPr/>
        </p:nvCxnSpPr>
        <p:spPr>
          <a:xfrm>
            <a:off x="3014839" y="1423186"/>
            <a:ext cx="57606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6" name="Abgerundetes Rechteck 15"/>
          <p:cNvSpPr/>
          <p:nvPr/>
        </p:nvSpPr>
        <p:spPr>
          <a:xfrm>
            <a:off x="6039175" y="1145564"/>
            <a:ext cx="2016224" cy="5552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Self-Service</a:t>
            </a:r>
          </a:p>
        </p:txBody>
      </p:sp>
      <p:cxnSp>
        <p:nvCxnSpPr>
          <p:cNvPr id="17" name="Gerade Verbindung mit Pfeil 16"/>
          <p:cNvCxnSpPr>
            <a:endCxn id="16" idx="1"/>
          </p:cNvCxnSpPr>
          <p:nvPr/>
        </p:nvCxnSpPr>
        <p:spPr>
          <a:xfrm>
            <a:off x="5463111" y="1423186"/>
            <a:ext cx="57606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8" name="Abgerundetes Rechteck 17"/>
          <p:cNvSpPr/>
          <p:nvPr/>
        </p:nvSpPr>
        <p:spPr>
          <a:xfrm>
            <a:off x="1142631" y="1145564"/>
            <a:ext cx="2016224" cy="55524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Modeling Tool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3590903" y="1145564"/>
            <a:ext cx="2016224" cy="5552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Container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57" y="1832895"/>
            <a:ext cx="6407410" cy="32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SOA Projects Collaboration</a:t>
            </a:r>
            <a:endParaRPr lang="de-DE"/>
          </a:p>
        </p:txBody>
      </p:sp>
      <p:grpSp>
        <p:nvGrpSpPr>
          <p:cNvPr id="53" name="Group 52"/>
          <p:cNvGrpSpPr/>
          <p:nvPr/>
        </p:nvGrpSpPr>
        <p:grpSpPr>
          <a:xfrm>
            <a:off x="3707904" y="4672827"/>
            <a:ext cx="1978867" cy="1805661"/>
            <a:chOff x="3203848" y="4312787"/>
            <a:chExt cx="1978867" cy="1805661"/>
          </a:xfrm>
        </p:grpSpPr>
        <p:sp>
          <p:nvSpPr>
            <p:cNvPr id="31" name="Rectangle 30"/>
            <p:cNvSpPr/>
            <p:nvPr/>
          </p:nvSpPr>
          <p:spPr>
            <a:xfrm>
              <a:off x="3203848" y="5661248"/>
              <a:ext cx="108012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smtClean="0"/>
                <a:t>Winery</a:t>
              </a:r>
              <a:endParaRPr lang="de-DE" sz="1100"/>
            </a:p>
          </p:txBody>
        </p:sp>
        <p:cxnSp>
          <p:nvCxnSpPr>
            <p:cNvPr id="35" name="Curved Connector 34"/>
            <p:cNvCxnSpPr>
              <a:stCxn id="8" idx="2"/>
              <a:endCxn id="31" idx="0"/>
            </p:cNvCxnSpPr>
            <p:nvPr/>
          </p:nvCxnSpPr>
          <p:spPr>
            <a:xfrm rot="5400000">
              <a:off x="3789081" y="4267614"/>
              <a:ext cx="1348462" cy="1438807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436372" y="5229200"/>
              <a:ext cx="13516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smtClean="0">
                  <a:solidFill>
                    <a:schemeClr val="bg1">
                      <a:lumMod val="65000"/>
                    </a:schemeClr>
                  </a:solidFill>
                </a:rPr>
                <a:t>facilitate deployment</a:t>
              </a:r>
              <a:endParaRPr lang="de-DE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498782" y="2001416"/>
            <a:ext cx="2177008" cy="1783164"/>
            <a:chOff x="2994726" y="1641376"/>
            <a:chExt cx="2177008" cy="1783164"/>
          </a:xfrm>
        </p:grpSpPr>
        <p:cxnSp>
          <p:nvCxnSpPr>
            <p:cNvPr id="24" name="Curved Connector 23"/>
            <p:cNvCxnSpPr>
              <a:stCxn id="6" idx="0"/>
              <a:endCxn id="5" idx="3"/>
            </p:cNvCxnSpPr>
            <p:nvPr/>
          </p:nvCxnSpPr>
          <p:spPr>
            <a:xfrm rot="16200000" flipV="1">
              <a:off x="3191648" y="1444454"/>
              <a:ext cx="1783164" cy="2177008"/>
            </a:xfrm>
            <a:prstGeom prst="curvedConnector2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292357" y="2289448"/>
              <a:ext cx="79060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smtClean="0">
                  <a:solidFill>
                    <a:schemeClr val="bg1">
                      <a:lumMod val="65000"/>
                    </a:schemeClr>
                  </a:solidFill>
                </a:rPr>
                <a:t>monitoring</a:t>
              </a:r>
              <a:endParaRPr lang="de-DE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79712" y="4122488"/>
            <a:ext cx="1305546" cy="1322736"/>
            <a:chOff x="1475656" y="3762448"/>
            <a:chExt cx="1305546" cy="1322736"/>
          </a:xfrm>
        </p:grpSpPr>
        <p:sp>
          <p:nvSpPr>
            <p:cNvPr id="19" name="Rectangle 18"/>
            <p:cNvSpPr/>
            <p:nvPr/>
          </p:nvSpPr>
          <p:spPr>
            <a:xfrm>
              <a:off x="1475656" y="4627984"/>
              <a:ext cx="108012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smtClean="0"/>
                <a:t>BPMN2 Modeler</a:t>
              </a:r>
              <a:endParaRPr lang="de-DE" sz="1100"/>
            </a:p>
          </p:txBody>
        </p:sp>
        <p:cxnSp>
          <p:nvCxnSpPr>
            <p:cNvPr id="32" name="Curved Connector 31"/>
            <p:cNvCxnSpPr>
              <a:stCxn id="19" idx="0"/>
              <a:endCxn id="6150" idx="2"/>
            </p:cNvCxnSpPr>
            <p:nvPr/>
          </p:nvCxnSpPr>
          <p:spPr>
            <a:xfrm rot="5400000" flipH="1" flipV="1">
              <a:off x="1937205" y="3840959"/>
              <a:ext cx="865537" cy="70851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984189" y="4069992"/>
              <a:ext cx="7970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smtClean="0">
                  <a:solidFill>
                    <a:schemeClr val="bg1">
                      <a:lumMod val="65000"/>
                    </a:schemeClr>
                  </a:solidFill>
                </a:rPr>
                <a:t>read/write</a:t>
              </a:r>
              <a:endParaRPr lang="de-DE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228288" y="3167393"/>
            <a:ext cx="4728088" cy="2069923"/>
            <a:chOff x="2724232" y="2807353"/>
            <a:chExt cx="4728088" cy="2069923"/>
          </a:xfrm>
        </p:grpSpPr>
        <p:pic>
          <p:nvPicPr>
            <p:cNvPr id="6" name="Picture 2" descr="Home Server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934" y="3424540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315750" y="4420076"/>
              <a:ext cx="108012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smtClean="0"/>
                <a:t>Stardust</a:t>
              </a:r>
              <a:endParaRPr lang="de-DE" sz="11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64784" y="4051176"/>
              <a:ext cx="10358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smtClean="0"/>
                <a:t>Process Engine</a:t>
              </a:r>
              <a:endParaRPr lang="de-DE"/>
            </a:p>
          </p:txBody>
        </p:sp>
        <p:pic>
          <p:nvPicPr>
            <p:cNvPr id="6146" name="Picture 2" descr="Portable Compu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070" y="2807353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852138" y="3500837"/>
              <a:ext cx="9925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smtClean="0"/>
                <a:t>Process Portal</a:t>
              </a:r>
              <a:endParaRPr lang="de-DE"/>
            </a:p>
          </p:txBody>
        </p:sp>
        <p:pic>
          <p:nvPicPr>
            <p:cNvPr id="6148" name="Picture 4" descr="iPhone 4 Black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9917" y="3727911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503021" y="4323908"/>
              <a:ext cx="94929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smtClean="0"/>
                <a:t>Mobile Client</a:t>
              </a:r>
              <a:endParaRPr lang="de-DE"/>
            </a:p>
          </p:txBody>
        </p:sp>
        <p:cxnSp>
          <p:nvCxnSpPr>
            <p:cNvPr id="11" name="Curved Connector 10"/>
            <p:cNvCxnSpPr>
              <a:stCxn id="6146" idx="1"/>
              <a:endCxn id="6" idx="3"/>
            </p:cNvCxnSpPr>
            <p:nvPr/>
          </p:nvCxnSpPr>
          <p:spPr>
            <a:xfrm rot="10800000" flipV="1">
              <a:off x="5476534" y="3112152"/>
              <a:ext cx="614536" cy="617187"/>
            </a:xfrm>
            <a:prstGeom prst="curvedConnector3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/>
            <p:nvPr/>
          </p:nvCxnSpPr>
          <p:spPr>
            <a:xfrm rot="10800000">
              <a:off x="5483089" y="3745413"/>
              <a:ext cx="1056828" cy="270263"/>
            </a:xfrm>
            <a:prstGeom prst="curvedConnector3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7" idx="1"/>
            </p:cNvCxnSpPr>
            <p:nvPr/>
          </p:nvCxnSpPr>
          <p:spPr>
            <a:xfrm rot="10800000">
              <a:off x="2724232" y="3745412"/>
              <a:ext cx="2591519" cy="903265"/>
            </a:xfrm>
            <a:prstGeom prst="curvedConnector2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982899" y="4205356"/>
              <a:ext cx="7970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smtClean="0">
                  <a:solidFill>
                    <a:schemeClr val="bg1">
                      <a:lumMod val="65000"/>
                    </a:schemeClr>
                  </a:solidFill>
                </a:rPr>
                <a:t>read/write</a:t>
              </a:r>
              <a:endParaRPr lang="de-DE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24446" y="1772816"/>
            <a:ext cx="2474336" cy="1512168"/>
            <a:chOff x="520390" y="1412776"/>
            <a:chExt cx="2474336" cy="1512168"/>
          </a:xfrm>
        </p:grpSpPr>
        <p:sp>
          <p:nvSpPr>
            <p:cNvPr id="5" name="Rectangle 4"/>
            <p:cNvSpPr/>
            <p:nvPr/>
          </p:nvSpPr>
          <p:spPr>
            <a:xfrm>
              <a:off x="1914606" y="1412776"/>
              <a:ext cx="1080120" cy="457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100" smtClean="0"/>
                <a:t>Mangrove</a:t>
              </a:r>
              <a:endParaRPr lang="de-DE" sz="1100"/>
            </a:p>
          </p:txBody>
        </p:sp>
        <p:pic>
          <p:nvPicPr>
            <p:cNvPr id="6152" name="Picture 8" descr="gnome,mime,application,oasis,text,web,open document,file,documen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483" y="2065754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20390" y="2671028"/>
              <a:ext cx="9957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smtClean="0">
                  <a:solidFill>
                    <a:schemeClr val="bg1">
                      <a:lumMod val="65000"/>
                    </a:schemeClr>
                  </a:solidFill>
                </a:rPr>
                <a:t>Domain Model</a:t>
              </a:r>
              <a:endParaRPr lang="de-DE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6" name="Curved Connector 45"/>
            <p:cNvCxnSpPr>
              <a:stCxn id="5" idx="1"/>
              <a:endCxn id="6152" idx="0"/>
            </p:cNvCxnSpPr>
            <p:nvPr/>
          </p:nvCxnSpPr>
          <p:spPr>
            <a:xfrm rot="10800000" flipV="1">
              <a:off x="1018284" y="1641376"/>
              <a:ext cx="896323" cy="424378"/>
            </a:xfrm>
            <a:prstGeom prst="curvedConnector2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971600" y="1628800"/>
              <a:ext cx="7970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smtClean="0">
                  <a:solidFill>
                    <a:schemeClr val="bg1">
                      <a:lumMod val="65000"/>
                    </a:schemeClr>
                  </a:solidFill>
                </a:rPr>
                <a:t>read/write</a:t>
              </a:r>
              <a:endParaRPr lang="de-DE" sz="160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418662" y="2230015"/>
            <a:ext cx="1619250" cy="2279105"/>
            <a:chOff x="1914606" y="1869975"/>
            <a:chExt cx="1619250" cy="2279105"/>
          </a:xfrm>
        </p:grpSpPr>
        <p:grpSp>
          <p:nvGrpSpPr>
            <p:cNvPr id="47" name="Group 46"/>
            <p:cNvGrpSpPr/>
            <p:nvPr/>
          </p:nvGrpSpPr>
          <p:grpSpPr>
            <a:xfrm>
              <a:off x="1914606" y="1869975"/>
              <a:ext cx="1619250" cy="1892472"/>
              <a:chOff x="1914606" y="1869975"/>
              <a:chExt cx="1619250" cy="1892472"/>
            </a:xfrm>
          </p:grpSpPr>
          <p:pic>
            <p:nvPicPr>
              <p:cNvPr id="6150" name="Picture 6" descr="https://encrypted-tbn3.gstatic.com/images?q=tbn:ANd9GcTlWGta8G-WuOvnsvNbjMh4l3Iwj0HTH0wfyfuCXNj8uyXoeAZlBw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4606" y="3057597"/>
                <a:ext cx="1619250" cy="704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7" name="Curved Connector 26"/>
              <p:cNvCxnSpPr>
                <a:stCxn id="5" idx="2"/>
                <a:endCxn id="6150" idx="0"/>
              </p:cNvCxnSpPr>
              <p:nvPr/>
            </p:nvCxnSpPr>
            <p:spPr>
              <a:xfrm rot="16200000" flipH="1">
                <a:off x="2031642" y="2365007"/>
                <a:ext cx="1187621" cy="19755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bg1">
                    <a:lumMod val="85000"/>
                  </a:schemeClr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2130630" y="2217440"/>
                <a:ext cx="6767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50" smtClean="0">
                    <a:solidFill>
                      <a:schemeClr val="bg1">
                        <a:lumMod val="65000"/>
                      </a:schemeClr>
                    </a:solidFill>
                  </a:rPr>
                  <a:t>generate</a:t>
                </a:r>
                <a:endParaRPr lang="de-DE" sz="160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289487" y="3887470"/>
              <a:ext cx="1019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smtClean="0"/>
                <a:t>BPMN2 Model</a:t>
              </a: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736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36335" y="4554752"/>
            <a:ext cx="774109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Creation and modeling of TOSCA applications, including graphical modeling of topologies and management plans. Exported as Cloud Service Archive (CSAR) for TOSCA runtime.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76" y="1988840"/>
            <a:ext cx="5791636" cy="305876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11" name="Gerade Verbindung mit Pfeil 10"/>
          <p:cNvCxnSpPr>
            <a:endCxn id="9" idx="1"/>
          </p:cNvCxnSpPr>
          <p:nvPr/>
        </p:nvCxnSpPr>
        <p:spPr>
          <a:xfrm>
            <a:off x="3059832" y="1495194"/>
            <a:ext cx="57606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2" name="Abgerundetes Rechteck 11"/>
          <p:cNvSpPr/>
          <p:nvPr/>
        </p:nvSpPr>
        <p:spPr>
          <a:xfrm>
            <a:off x="6084168" y="1217572"/>
            <a:ext cx="2016224" cy="5552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Self-Service</a:t>
            </a:r>
          </a:p>
        </p:txBody>
      </p:sp>
      <p:cxnSp>
        <p:nvCxnSpPr>
          <p:cNvPr id="13" name="Gerade Verbindung mit Pfeil 12"/>
          <p:cNvCxnSpPr>
            <a:endCxn id="12" idx="1"/>
          </p:cNvCxnSpPr>
          <p:nvPr/>
        </p:nvCxnSpPr>
        <p:spPr>
          <a:xfrm>
            <a:off x="5508104" y="1495194"/>
            <a:ext cx="576064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" name="Abgerundetes Rechteck 6"/>
          <p:cNvSpPr/>
          <p:nvPr/>
        </p:nvSpPr>
        <p:spPr>
          <a:xfrm>
            <a:off x="1187624" y="1217572"/>
            <a:ext cx="2016224" cy="555244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Modeling Tool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635896" y="1217572"/>
            <a:ext cx="2016224" cy="5552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28872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Contacts/Resources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Mangrove</a:t>
            </a:r>
          </a:p>
          <a:p>
            <a:pPr lvl="1"/>
            <a:r>
              <a:rPr lang="de-DE" smtClean="0">
                <a:hlinkClick r:id="rId2"/>
              </a:rPr>
              <a:t>www.eclipse.org/mangrove</a:t>
            </a:r>
            <a:endParaRPr lang="de-DE" smtClean="0"/>
          </a:p>
          <a:p>
            <a:pPr lvl="1"/>
            <a:r>
              <a:rPr lang="de-DE"/>
              <a:t>Adrian Mos (adrian.mos@xrce.xerox.com)</a:t>
            </a:r>
          </a:p>
          <a:p>
            <a:r>
              <a:rPr lang="de-DE" smtClean="0"/>
              <a:t>BPMN2 Editor</a:t>
            </a:r>
          </a:p>
          <a:p>
            <a:pPr lvl="1"/>
            <a:r>
              <a:rPr lang="de-DE" smtClean="0">
                <a:hlinkClick r:id="rId3"/>
              </a:rPr>
              <a:t>www.eclipse.org/bpmn2-modeler</a:t>
            </a:r>
            <a:r>
              <a:rPr lang="de-DE" smtClean="0"/>
              <a:t> </a:t>
            </a:r>
            <a:endParaRPr lang="de-DE"/>
          </a:p>
          <a:p>
            <a:pPr lvl="1"/>
            <a:r>
              <a:rPr lang="de-DE" smtClean="0"/>
              <a:t>Bob Brodt (bbrodt@redhat.com)</a:t>
            </a:r>
            <a:endParaRPr lang="de-DE"/>
          </a:p>
          <a:p>
            <a:r>
              <a:rPr lang="de-DE" smtClean="0"/>
              <a:t>Stardust</a:t>
            </a:r>
          </a:p>
          <a:p>
            <a:pPr lvl="1"/>
            <a:r>
              <a:rPr lang="de-DE" smtClean="0">
                <a:hlinkClick r:id="rId4"/>
              </a:rPr>
              <a:t>www.eclipse.org/stardust</a:t>
            </a:r>
            <a:r>
              <a:rPr lang="de-DE" smtClean="0"/>
              <a:t> </a:t>
            </a:r>
          </a:p>
          <a:p>
            <a:pPr lvl="1"/>
            <a:r>
              <a:rPr lang="de-DE" smtClean="0"/>
              <a:t>Marc Gille (marc.gille@sungard.com)</a:t>
            </a:r>
          </a:p>
          <a:p>
            <a:r>
              <a:rPr lang="de-DE" smtClean="0"/>
              <a:t>Winery</a:t>
            </a:r>
          </a:p>
          <a:p>
            <a:pPr lvl="1"/>
            <a:r>
              <a:rPr lang="de-DE" smtClean="0">
                <a:hlinkClick r:id="rId5"/>
              </a:rPr>
              <a:t>www.eclipse.org/winery</a:t>
            </a:r>
            <a:r>
              <a:rPr lang="de-DE" smtClean="0"/>
              <a:t>  </a:t>
            </a:r>
          </a:p>
          <a:p>
            <a:pPr lvl="1"/>
            <a:r>
              <a:rPr lang="de-DE" smtClean="0">
                <a:hlinkClick r:id="rId6"/>
              </a:rPr>
              <a:t>www.demo.opentosca.org</a:t>
            </a:r>
            <a:r>
              <a:rPr lang="de-DE" smtClean="0"/>
              <a:t> </a:t>
            </a:r>
          </a:p>
          <a:p>
            <a:pPr lvl="1"/>
            <a:r>
              <a:rPr lang="de-DE" smtClean="0"/>
              <a:t>Oliver Kopp (kopp.dev@gmail.com</a:t>
            </a:r>
            <a:r>
              <a:rPr lang="de-DE"/>
              <a:t>)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2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Mangrove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16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Mangrove Reminder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Bridge</a:t>
            </a:r>
            <a:r>
              <a:rPr lang="en-GB" dirty="0" smtClean="0"/>
              <a:t>: Integrates design and runtime artefacts created or used in </a:t>
            </a:r>
            <a:r>
              <a:rPr lang="en-GB" smtClean="0"/>
              <a:t>Eclipse </a:t>
            </a:r>
            <a:r>
              <a:rPr lang="en-GB" smtClean="0"/>
              <a:t>SOA</a:t>
            </a:r>
            <a:endParaRPr lang="en-GB" dirty="0" smtClean="0"/>
          </a:p>
          <a:p>
            <a:r>
              <a:rPr lang="en-GB" b="1" dirty="0" smtClean="0"/>
              <a:t>Common </a:t>
            </a:r>
            <a:r>
              <a:rPr lang="en-GB" b="1" dirty="0" err="1" smtClean="0"/>
              <a:t>metamodel</a:t>
            </a:r>
            <a:r>
              <a:rPr lang="en-GB" b="1" dirty="0" smtClean="0"/>
              <a:t> </a:t>
            </a:r>
            <a:r>
              <a:rPr lang="en-GB" dirty="0" smtClean="0"/>
              <a:t>(Mangrove Core) and </a:t>
            </a:r>
            <a:r>
              <a:rPr lang="en-GB" b="1" dirty="0" smtClean="0"/>
              <a:t>transformation plugins </a:t>
            </a:r>
            <a:r>
              <a:rPr lang="en-GB" dirty="0" smtClean="0"/>
              <a:t>enable partial transport of essential information </a:t>
            </a:r>
            <a:r>
              <a:rPr lang="en-GB" smtClean="0"/>
              <a:t>between </a:t>
            </a:r>
            <a:r>
              <a:rPr lang="en-GB" smtClean="0"/>
              <a:t>tools</a:t>
            </a:r>
            <a:endParaRPr lang="en-GB" dirty="0" smtClean="0"/>
          </a:p>
          <a:p>
            <a:r>
              <a:rPr lang="en-GB" dirty="0" smtClean="0"/>
              <a:t>Mangrove Core contains </a:t>
            </a:r>
            <a:r>
              <a:rPr lang="en-GB" b="1" dirty="0" smtClean="0"/>
              <a:t>elements related to processes as well as </a:t>
            </a:r>
            <a:r>
              <a:rPr lang="en-GB" b="1" smtClean="0"/>
              <a:t>SOA </a:t>
            </a:r>
            <a:r>
              <a:rPr lang="en-GB" b="1" smtClean="0"/>
              <a:t>services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A0B6FEF-C94C-482C-9A1A-361C510B950D}" type="slidenum">
              <a:rPr lang="en-US" smtClean="0"/>
              <a:pPr>
                <a:defRPr/>
              </a:pPr>
              <a:t>4</a:t>
            </a:fld>
            <a:r>
              <a:rPr lang="en-US" smtClean="0"/>
              <a:t>	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in Mangrove: Monitoring</a:t>
            </a:r>
            <a:endParaRPr lang="en-GB" dirty="0"/>
          </a:p>
        </p:txBody>
      </p:sp>
      <p:pic>
        <p:nvPicPr>
          <p:cNvPr id="1027" name="Picture 3" descr="C:\Users\amos\Documents\EclipseCON.2014\full-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3489103" cy="187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5805264"/>
            <a:ext cx="6768752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dirty="0" smtClean="0">
                <a:solidFill>
                  <a:schemeClr val="accent2"/>
                </a:solidFill>
              </a:rPr>
              <a:t>Stardust Environment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698149" y="5947417"/>
            <a:ext cx="756084" cy="65179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 Same Side Corner Rectangle 9"/>
          <p:cNvSpPr/>
          <p:nvPr/>
        </p:nvSpPr>
        <p:spPr>
          <a:xfrm>
            <a:off x="1343859" y="4581128"/>
            <a:ext cx="3464664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Abstract Server-Side</a:t>
            </a:r>
          </a:p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343859" y="3357784"/>
            <a:ext cx="3464664" cy="914400"/>
            <a:chOff x="2962314" y="3357784"/>
            <a:chExt cx="3464664" cy="914400"/>
          </a:xfrm>
        </p:grpSpPr>
        <p:sp>
          <p:nvSpPr>
            <p:cNvPr id="4" name="Round Same Side Corner Rectangle 3"/>
            <p:cNvSpPr/>
            <p:nvPr/>
          </p:nvSpPr>
          <p:spPr>
            <a:xfrm flipV="1">
              <a:off x="2962314" y="3357784"/>
              <a:ext cx="3464664" cy="914400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13740" y="3491818"/>
              <a:ext cx="27618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</a:rPr>
                <a:t>Client Side</a:t>
              </a:r>
              <a:endParaRPr lang="en-GB" dirty="0">
                <a:solidFill>
                  <a:schemeClr val="bg1"/>
                </a:solidFill>
              </a:endParaRPr>
            </a:p>
            <a:p>
              <a:pPr algn="ctr"/>
              <a:r>
                <a:rPr lang="en-GB" dirty="0">
                  <a:solidFill>
                    <a:schemeClr val="bg1"/>
                  </a:solidFill>
                </a:rPr>
                <a:t>Agent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609337" y="5966195"/>
            <a:ext cx="2761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Stardust BPMS</a:t>
            </a:r>
          </a:p>
          <a:p>
            <a:pPr algn="ctr"/>
            <a:r>
              <a:rPr lang="en-GB" dirty="0" smtClean="0"/>
              <a:t>Agent</a:t>
            </a:r>
            <a:endParaRPr lang="en-GB" dirty="0"/>
          </a:p>
        </p:txBody>
      </p:sp>
      <p:pic>
        <p:nvPicPr>
          <p:cNvPr id="1028" name="Picture 4" descr="C:\Users\amos\Documents\EclipseCON.2014\gov-view-cli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4912"/>
            <a:ext cx="1282526" cy="7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mos\Documents\EclipseCON.2014\mangrove-editor-cli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668" y="1443654"/>
            <a:ext cx="1257077" cy="68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mos\Documents\EclipseCON.2014\bpmn2-editor-cli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93" y="2176197"/>
            <a:ext cx="931598" cy="10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Process View</a:t>
            </a:r>
            <a:endParaRPr lang="en-GB" dirty="0"/>
          </a:p>
        </p:txBody>
      </p:sp>
      <p:pic>
        <p:nvPicPr>
          <p:cNvPr id="2050" name="Picture 2" descr="C:\Users\amos\Documents\EclipseCON.2014\proc-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1" y="2106782"/>
            <a:ext cx="9073008" cy="42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Activity View</a:t>
            </a:r>
            <a:endParaRPr lang="en-GB" dirty="0"/>
          </a:p>
        </p:txBody>
      </p:sp>
      <p:pic>
        <p:nvPicPr>
          <p:cNvPr id="3074" name="Picture 2" descr="C:\Users\amos\Documents\EclipseCON.2014\activity-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74820" cy="40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8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55641" y="3573006"/>
            <a:ext cx="7704733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07">
                <a:moveTo>
                  <a:pt x="0" y="0"/>
                </a:moveTo>
                <a:lnTo>
                  <a:pt x="607" y="0"/>
                </a:lnTo>
              </a:path>
            </a:pathLst>
          </a:custGeom>
          <a:noFill/>
          <a:ln w="12700">
            <a:solidFill>
              <a:srgbClr val="BFBFBF"/>
            </a:solidFill>
            <a:prstDash val="solid"/>
            <a:round/>
          </a:ln>
        </p:spPr>
        <p:txBody>
          <a:bodyPr lIns="0" tIns="0" rIns="0" bIns="0" anchor="t" anchorCtr="0"/>
          <a:lstStyle/>
          <a:p>
            <a:pPr marL="347662" marR="0" indent="-342900">
              <a:spcBef>
                <a:spcPts val="0"/>
              </a:spcBef>
              <a:spcAft>
                <a:spcPts val="0"/>
              </a:spcAft>
            </a:pPr>
            <a:endParaRPr lang="de-DE" sz="1800"/>
          </a:p>
        </p:txBody>
      </p:sp>
      <p:sp>
        <p:nvSpPr>
          <p:cNvPr id="3" name="Title 4"/>
          <p:cNvSpPr txBox="1">
            <a:spLocks noGrp="1"/>
          </p:cNvSpPr>
          <p:nvPr>
            <p:ph type="title" idx="4294967295"/>
          </p:nvPr>
        </p:nvSpPr>
        <p:spPr>
          <a:xfrm>
            <a:off x="683641" y="2925005"/>
            <a:ext cx="7772413" cy="1362242"/>
          </a:xfrm>
        </p:spPr>
        <p:txBody>
          <a:bodyPr lIns="91440" tIns="45720" rIns="91440" bIns="45720" anchor="t"/>
          <a:lstStyle/>
          <a:p>
            <a:pPr lvl="0" algn="l">
              <a:buChar char="​"/>
            </a:pPr>
            <a:r>
              <a:rPr lang="de-DE" sz="4000" b="1">
                <a:solidFill>
                  <a:srgbClr val="000000"/>
                </a:solidFill>
                <a:latin typeface="Calibri"/>
              </a:rPr>
              <a:t>BPMN2 Modeler</a:t>
            </a:r>
          </a:p>
          <a:p>
            <a:pPr lvl="0" algn="l">
              <a:buChar char="​"/>
            </a:pPr>
            <a:endParaRPr lang="de-DE">
              <a:solidFill>
                <a:srgbClr val="000000"/>
              </a:solidFill>
              <a:latin typeface="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337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mtClean="0"/>
              <a:t>Project Overview</a:t>
            </a:r>
            <a:endParaRPr lang="de-D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b="1" smtClean="0"/>
              <a:t>Sponsored by Red Hat</a:t>
            </a:r>
          </a:p>
          <a:p>
            <a:pPr lvl="0"/>
            <a:r>
              <a:rPr lang="de-DE" b="1" smtClean="0"/>
              <a:t>BPMN2 Compliance:</a:t>
            </a:r>
            <a:r>
              <a:rPr lang="de-DE" smtClean="0"/>
              <a:t> Full support with Eclipse BPMN2 metamodel project </a:t>
            </a:r>
          </a:p>
          <a:p>
            <a:pPr lvl="0"/>
            <a:r>
              <a:rPr lang="de-DE" b="1" smtClean="0"/>
              <a:t>Graphiti-based:</a:t>
            </a:r>
            <a:r>
              <a:rPr lang="de-DE" smtClean="0"/>
              <a:t> Eclipse Graphiti 0.10.x</a:t>
            </a:r>
          </a:p>
          <a:p>
            <a:pPr lvl="0"/>
            <a:r>
              <a:rPr lang="de-DE" b="1" smtClean="0"/>
              <a:t>Extensible:</a:t>
            </a:r>
            <a:r>
              <a:rPr lang="de-DE" smtClean="0"/>
              <a:t> </a:t>
            </a:r>
          </a:p>
          <a:p>
            <a:pPr lvl="1"/>
            <a:r>
              <a:rPr lang="de-DE" smtClean="0"/>
              <a:t>Model &amp; UI</a:t>
            </a:r>
          </a:p>
          <a:p>
            <a:pPr lvl="1"/>
            <a:r>
              <a:rPr lang="de-DE" smtClean="0"/>
              <a:t>Plug-in API (extension points) and configuration files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r>
              <a:rPr lang="de-DE" smtClean="0"/>
              <a:t>Page </a:t>
            </a:r>
            <a:fld id="{A9E34CBE-A01C-4D6E-9F2E-FF77FE00D138}" type="slidenum">
              <a:rPr lang="de-DE" smtClean="0"/>
              <a:pPr lvl="0"/>
              <a:t>9</a:t>
            </a:fld>
            <a:r>
              <a:rPr lang="de-DE" smtClean="0"/>
              <a:t>	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2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_EKXhVWU6_pOvip5VY6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3C5Sd2SUkyyO5xAPXboK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On-screen Show (4:3)</PresentationFormat>
  <Paragraphs>117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Modeling and Monitoring Business Processes with Mangrove, BPMN2 Editor and Stardust</vt:lpstr>
      <vt:lpstr>SOA Projects Collaboration</vt:lpstr>
      <vt:lpstr>Mangrove</vt:lpstr>
      <vt:lpstr>Mangrove Reminder</vt:lpstr>
      <vt:lpstr>New in Mangrove: Monitoring</vt:lpstr>
      <vt:lpstr>Monitoring Process View</vt:lpstr>
      <vt:lpstr>Monitoring Activity View</vt:lpstr>
      <vt:lpstr>BPMN2 Modeler </vt:lpstr>
      <vt:lpstr>Project Overview</vt:lpstr>
      <vt:lpstr>Demo </vt:lpstr>
      <vt:lpstr>Stardust</vt:lpstr>
      <vt:lpstr>Stardust</vt:lpstr>
      <vt:lpstr>Browser-based Modeling</vt:lpstr>
      <vt:lpstr>Browser/Mobile Portal</vt:lpstr>
      <vt:lpstr>Winery</vt:lpstr>
      <vt:lpstr>OASIS TOSCA</vt:lpstr>
      <vt:lpstr>TOSCA Overview</vt:lpstr>
      <vt:lpstr>Using Workflows to deploy an Application</vt:lpstr>
      <vt:lpstr>PowerPoint Presentation</vt:lpstr>
      <vt:lpstr>PowerPoint Presentation</vt:lpstr>
      <vt:lpstr>Contacts/Resources</vt:lpstr>
    </vt:vector>
  </TitlesOfParts>
  <Company>SunGard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marc.gille</dc:creator>
  <cp:lastModifiedBy>marc.gille</cp:lastModifiedBy>
  <cp:revision>295</cp:revision>
  <dcterms:created xsi:type="dcterms:W3CDTF">2012-09-30T08:19:50Z</dcterms:created>
  <dcterms:modified xsi:type="dcterms:W3CDTF">2014-03-18T16:45:55Z</dcterms:modified>
</cp:coreProperties>
</file>