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9" r:id="rId2"/>
    <p:sldId id="503" r:id="rId3"/>
    <p:sldId id="504" r:id="rId4"/>
    <p:sldId id="393" r:id="rId5"/>
    <p:sldId id="404" r:id="rId6"/>
    <p:sldId id="479" r:id="rId7"/>
    <p:sldId id="472" r:id="rId8"/>
    <p:sldId id="473" r:id="rId9"/>
    <p:sldId id="471" r:id="rId10"/>
    <p:sldId id="489" r:id="rId11"/>
    <p:sldId id="494" r:id="rId12"/>
    <p:sldId id="495" r:id="rId13"/>
    <p:sldId id="490" r:id="rId14"/>
    <p:sldId id="491" r:id="rId15"/>
    <p:sldId id="493" r:id="rId16"/>
    <p:sldId id="431" r:id="rId17"/>
    <p:sldId id="501" r:id="rId18"/>
    <p:sldId id="480" r:id="rId19"/>
    <p:sldId id="481" r:id="rId20"/>
    <p:sldId id="482" r:id="rId21"/>
    <p:sldId id="483" r:id="rId22"/>
    <p:sldId id="484" r:id="rId23"/>
    <p:sldId id="485" r:id="rId24"/>
    <p:sldId id="455" r:id="rId25"/>
    <p:sldId id="487" r:id="rId26"/>
    <p:sldId id="488" r:id="rId27"/>
    <p:sldId id="499" r:id="rId28"/>
    <p:sldId id="50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  <a:srgbClr val="7036BE"/>
    <a:srgbClr val="A72127"/>
    <a:srgbClr val="5752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/>
    <p:restoredTop sz="94660"/>
  </p:normalViewPr>
  <p:slideViewPr>
    <p:cSldViewPr>
      <p:cViewPr>
        <p:scale>
          <a:sx n="130" d="100"/>
          <a:sy n="130" d="100"/>
        </p:scale>
        <p:origin x="-41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8F20D-BD21-458C-A715-ECDB0E0F924F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07072-624D-4629-A7A9-06C069A08C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07072-624D-4629-A7A9-06C069A08C5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de-DE" sz="220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17788" y="762000"/>
            <a:ext cx="3760787" cy="2819400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8"/>
          <p:cNvSpPr>
            <a:spLocks noChangeShapeType="1"/>
          </p:cNvSpPr>
          <p:nvPr userDrawn="1"/>
        </p:nvSpPr>
        <p:spPr bwMode="auto">
          <a:xfrm>
            <a:off x="0" y="2438400"/>
            <a:ext cx="9144000" cy="0"/>
          </a:xfrm>
          <a:prstGeom prst="line">
            <a:avLst/>
          </a:prstGeom>
          <a:noFill/>
          <a:ln w="12700">
            <a:solidFill>
              <a:srgbClr val="9E948D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Line 9"/>
          <p:cNvSpPr>
            <a:spLocks noChangeShapeType="1"/>
          </p:cNvSpPr>
          <p:nvPr userDrawn="1"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12700">
            <a:solidFill>
              <a:srgbClr val="9E948D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1219200" y="2438400"/>
            <a:ext cx="0" cy="1219200"/>
          </a:xfrm>
          <a:prstGeom prst="line">
            <a:avLst/>
          </a:prstGeom>
          <a:noFill/>
          <a:ln w="12700">
            <a:solidFill>
              <a:srgbClr val="9E948D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7010400" y="2438400"/>
            <a:ext cx="0" cy="1219200"/>
          </a:xfrm>
          <a:prstGeom prst="line">
            <a:avLst/>
          </a:prstGeom>
          <a:noFill/>
          <a:ln w="12700">
            <a:solidFill>
              <a:srgbClr val="9E948D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2514600"/>
            <a:ext cx="5410200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86600" y="2514600"/>
            <a:ext cx="1905000" cy="1066800"/>
          </a:xfrm>
        </p:spPr>
        <p:txBody>
          <a:bodyPr anchor="ctr"/>
          <a:lstStyle>
            <a:lvl1pPr marL="0" indent="0">
              <a:buFont typeface="Wingdings" pitchFamily="2" charset="2"/>
              <a:buNone/>
              <a:defRPr sz="10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9525"/>
            <a:ext cx="86296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6324600" cy="533400"/>
          </a:xfrm>
        </p:spPr>
        <p:txBody>
          <a:bodyPr/>
          <a:lstStyle>
            <a:lvl1pPr>
              <a:defRPr>
                <a:solidFill>
                  <a:srgbClr val="17375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2309813"/>
            <a:ext cx="7772400" cy="1500187"/>
          </a:xfrm>
        </p:spPr>
        <p:txBody>
          <a:bodyPr anchor="b"/>
          <a:lstStyle>
            <a:lvl1pPr marL="0" indent="0">
              <a:buNone/>
              <a:defRPr sz="2800" b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>
          <a:xfrm>
            <a:off x="762000" y="3810000"/>
            <a:ext cx="7772400" cy="1500187"/>
          </a:xfrm>
        </p:spPr>
        <p:txBody>
          <a:bodyPr anchor="t" anchorCtr="0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0" y="381000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077200" cy="533400"/>
          </a:xfrm>
        </p:spPr>
        <p:txBody>
          <a:bodyPr/>
          <a:lstStyle>
            <a:lvl1pPr>
              <a:defRPr>
                <a:solidFill>
                  <a:srgbClr val="17375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9525"/>
            <a:ext cx="86296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62000"/>
            <a:ext cx="830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305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077200" y="6477000"/>
            <a:ext cx="83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DDEC100-33E0-4C76-8A60-0E20AF6D9EE5}" type="slidenum">
              <a:rPr lang="en-US" sz="900">
                <a:solidFill>
                  <a:srgbClr val="000000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00000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9525"/>
            <a:ext cx="86296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7375E"/>
          </a:solidFill>
          <a:latin typeface="Arial" pitchFamily="34" charset="0"/>
          <a:ea typeface="ＭＳ Ｐゴシック" pitchFamily="34" charset="-128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7375E"/>
          </a:solidFill>
          <a:latin typeface="Arial" charset="0"/>
          <a:ea typeface="ＭＳ Ｐゴシック" pitchFamily="34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7375E"/>
          </a:solidFill>
          <a:latin typeface="Arial" charset="0"/>
          <a:ea typeface="ＭＳ Ｐゴシック" pitchFamily="34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7375E"/>
          </a:solidFill>
          <a:latin typeface="Arial" charset="0"/>
          <a:ea typeface="ＭＳ Ｐゴシック" pitchFamily="34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7375E"/>
          </a:solidFill>
          <a:latin typeface="Arial" charset="0"/>
          <a:ea typeface="ＭＳ Ｐゴシック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2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7375E"/>
        </a:buClr>
        <a:buFont typeface="Wingdings" pitchFamily="2" charset="2"/>
        <a:buChar char="§"/>
        <a:defRPr sz="2200">
          <a:solidFill>
            <a:srgbClr val="17375E"/>
          </a:solidFill>
          <a:latin typeface="+mn-lt"/>
          <a:ea typeface="ＭＳ Ｐゴシック" pitchFamily="34" charset="-128"/>
          <a:cs typeface="ＭＳ Ｐゴシック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7375E"/>
        </a:buClr>
        <a:buFont typeface="Wingdings" pitchFamily="2" charset="2"/>
        <a:buChar char="§"/>
        <a:defRPr sz="2000">
          <a:solidFill>
            <a:srgbClr val="17375E"/>
          </a:solidFill>
          <a:latin typeface="+mn-lt"/>
          <a:ea typeface="ＭＳ Ｐゴシック" pitchFamily="34" charset="-128"/>
          <a:cs typeface="ＭＳ Ｐゴシック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17375E"/>
        </a:buClr>
        <a:buFont typeface="Wingdings" pitchFamily="2" charset="2"/>
        <a:buChar char="§"/>
        <a:defRPr>
          <a:solidFill>
            <a:srgbClr val="17375E"/>
          </a:solidFill>
          <a:latin typeface="+mn-lt"/>
          <a:ea typeface="ＭＳ Ｐゴシック" pitchFamily="34" charset="-128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17375E"/>
        </a:buClr>
        <a:buFont typeface="Wingdings" pitchFamily="2" charset="2"/>
        <a:buChar char="§"/>
        <a:defRPr sz="1600">
          <a:solidFill>
            <a:srgbClr val="17375E"/>
          </a:solidFill>
          <a:latin typeface="+mn-lt"/>
          <a:ea typeface="ＭＳ Ｐゴシック" pitchFamily="34" charset="-128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17375E"/>
        </a:buClr>
        <a:buFont typeface="Wingdings" pitchFamily="2" charset="2"/>
        <a:buChar char="§"/>
        <a:defRPr sz="1400">
          <a:solidFill>
            <a:srgbClr val="17375E"/>
          </a:solidFill>
          <a:latin typeface="+mn-lt"/>
          <a:ea typeface="ＭＳ Ｐゴシック" pitchFamily="34" charset="-128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B0232A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B0232A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B0232A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B0232A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marc.gille@sungard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eclipsestardust" TargetMode="External"/><Relationship Id="rId3" Type="http://schemas.openxmlformats.org/officeDocument/2006/relationships/hyperlink" Target="http://wiki.eclipse.org/STP/Stardust" TargetMode="External"/><Relationship Id="rId7" Type="http://schemas.openxmlformats.org/officeDocument/2006/relationships/hyperlink" Target="http://www.eclipse.org/stardust/documentation/training-videos.php" TargetMode="External"/><Relationship Id="rId2" Type="http://schemas.openxmlformats.org/officeDocument/2006/relationships/hyperlink" Target="http://www.eclipse.org/stardus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clipse.org/forums/index.php?t=thread&amp;frm_id=225" TargetMode="External"/><Relationship Id="rId5" Type="http://schemas.openxmlformats.org/officeDocument/2006/relationships/hyperlink" Target="http://git.eclipse.org/c/?q=stardust" TargetMode="External"/><Relationship Id="rId4" Type="http://schemas.openxmlformats.org/officeDocument/2006/relationships/hyperlink" Target="http://download.eclipse.org/stardust/nightly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/>
              <a:t>Stardust </a:t>
            </a:r>
            <a:r>
              <a:rPr lang="en-US" sz="2400" smtClean="0"/>
              <a:t>– an </a:t>
            </a:r>
            <a:r>
              <a:rPr lang="en-US" sz="2400"/>
              <a:t>Eclipse Platform for BPM, SOA and Document Processing </a:t>
            </a:r>
            <a:endParaRPr lang="en-US" sz="24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Box 4"/>
          <p:cNvSpPr txBox="1"/>
          <p:nvPr/>
        </p:nvSpPr>
        <p:spPr>
          <a:xfrm>
            <a:off x="1295400" y="3886200"/>
            <a:ext cx="5410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solidFill>
                  <a:srgbClr val="002060"/>
                </a:solidFill>
              </a:rPr>
              <a:t>SOA Track</a:t>
            </a:r>
            <a:endParaRPr lang="en-US" sz="1600" smtClean="0">
              <a:solidFill>
                <a:srgbClr val="002060"/>
              </a:solidFill>
            </a:endParaRPr>
          </a:p>
          <a:p>
            <a:r>
              <a:rPr lang="en-US" sz="1600">
                <a:solidFill>
                  <a:srgbClr val="002060"/>
                </a:solidFill>
              </a:rPr>
              <a:t>EclipseCon </a:t>
            </a:r>
            <a:endParaRPr lang="en-US" sz="1600" smtClean="0">
              <a:solidFill>
                <a:srgbClr val="002060"/>
              </a:solidFill>
            </a:endParaRPr>
          </a:p>
          <a:p>
            <a:r>
              <a:rPr lang="en-US" sz="1600" smtClean="0">
                <a:solidFill>
                  <a:srgbClr val="002060"/>
                </a:solidFill>
              </a:rPr>
              <a:t>Ludwigsburg, Germany</a:t>
            </a:r>
            <a:endParaRPr lang="en-US" sz="1600" smtClean="0">
              <a:solidFill>
                <a:srgbClr val="002060"/>
              </a:solidFill>
            </a:endParaRPr>
          </a:p>
          <a:p>
            <a:r>
              <a:rPr lang="en-US" sz="1600" smtClean="0">
                <a:solidFill>
                  <a:srgbClr val="002060"/>
                </a:solidFill>
              </a:rPr>
              <a:t>23.10.2012</a:t>
            </a:r>
            <a:endParaRPr lang="en-US" sz="1600" smtClean="0">
              <a:solidFill>
                <a:srgbClr val="002060"/>
              </a:solidFill>
            </a:endParaRPr>
          </a:p>
          <a:p>
            <a:endParaRPr lang="en-US" sz="1600" smtClean="0">
              <a:solidFill>
                <a:srgbClr val="002060"/>
              </a:solidFill>
            </a:endParaRPr>
          </a:p>
          <a:p>
            <a:r>
              <a:rPr lang="en-US" sz="1600" smtClean="0">
                <a:solidFill>
                  <a:schemeClr val="bg2"/>
                </a:solidFill>
              </a:rPr>
              <a:t>Dr. Marc </a:t>
            </a:r>
            <a:r>
              <a:rPr lang="en-US" sz="1600" smtClean="0">
                <a:solidFill>
                  <a:schemeClr val="bg2"/>
                </a:solidFill>
              </a:rPr>
              <a:t>Gille, SVP Product Management</a:t>
            </a:r>
          </a:p>
          <a:p>
            <a:r>
              <a:rPr lang="en-US" sz="1600" smtClean="0">
                <a:solidFill>
                  <a:schemeClr val="bg2"/>
                </a:solidFill>
              </a:rPr>
              <a:t>SunGard Infinity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Use Cases</a:t>
            </a:r>
            <a:endParaRPr lang="de-DE"/>
          </a:p>
        </p:txBody>
      </p:sp>
      <p:sp>
        <p:nvSpPr>
          <p:cNvPr id="6" name="Text Placeholder 5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152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Interactive </a:t>
            </a:r>
            <a:r>
              <a:rPr lang="de-DE" smtClean="0"/>
              <a:t>Workflow</a:t>
            </a:r>
            <a:endParaRPr lang="de-DE"/>
          </a:p>
        </p:txBody>
      </p:sp>
      <p:pic>
        <p:nvPicPr>
          <p:cNvPr id="9" name="Picture 19" descr="d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247" y="5090954"/>
            <a:ext cx="6921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 bwMode="auto">
          <a:xfrm>
            <a:off x="1292164" y="2787140"/>
            <a:ext cx="3364408" cy="1295400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12" name="Pentagon 11"/>
          <p:cNvSpPr/>
          <p:nvPr/>
        </p:nvSpPr>
        <p:spPr bwMode="auto">
          <a:xfrm rot="16200000">
            <a:off x="2625664" y="4040481"/>
            <a:ext cx="152400" cy="76200"/>
          </a:xfrm>
          <a:prstGeom prst="homePlate">
            <a:avLst/>
          </a:prstGeom>
          <a:solidFill>
            <a:srgbClr val="7036B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523999" y="4638547"/>
            <a:ext cx="1052209" cy="33185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13" name="Pentagon 12"/>
          <p:cNvSpPr/>
          <p:nvPr/>
        </p:nvSpPr>
        <p:spPr bwMode="auto">
          <a:xfrm rot="5400000" flipV="1">
            <a:off x="1958914" y="4567079"/>
            <a:ext cx="152400" cy="76200"/>
          </a:xfrm>
          <a:prstGeom prst="homePlate">
            <a:avLst/>
          </a:prstGeom>
          <a:solidFill>
            <a:srgbClr val="7036B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2011858" y="3358640"/>
            <a:ext cx="256804" cy="152400"/>
          </a:xfrm>
          <a:prstGeom prst="rect">
            <a:avLst/>
          </a:prstGeom>
          <a:solidFill>
            <a:srgbClr val="1026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28" name="Curved Connector 27"/>
          <p:cNvCxnSpPr>
            <a:stCxn id="12" idx="1"/>
            <a:endCxn id="13" idx="1"/>
          </p:cNvCxnSpPr>
          <p:nvPr/>
        </p:nvCxnSpPr>
        <p:spPr bwMode="auto">
          <a:xfrm rot="5400000">
            <a:off x="2181390" y="4008505"/>
            <a:ext cx="374198" cy="666750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rgbClr val="7036BE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Curved Connector 28"/>
          <p:cNvCxnSpPr>
            <a:stCxn id="32" idx="1"/>
            <a:endCxn id="26" idx="1"/>
          </p:cNvCxnSpPr>
          <p:nvPr/>
        </p:nvCxnSpPr>
        <p:spPr bwMode="auto">
          <a:xfrm rot="16200000" flipH="1">
            <a:off x="1596488" y="3019470"/>
            <a:ext cx="581398" cy="249342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rgbClr val="7036BE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Pentagon 31"/>
          <p:cNvSpPr/>
          <p:nvPr/>
        </p:nvSpPr>
        <p:spPr bwMode="auto">
          <a:xfrm rot="16200000">
            <a:off x="1686316" y="2739142"/>
            <a:ext cx="152400" cy="76200"/>
          </a:xfrm>
          <a:prstGeom prst="homePlate">
            <a:avLst/>
          </a:prstGeom>
          <a:solidFill>
            <a:srgbClr val="7036B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34" name="Curved Connector 33"/>
          <p:cNvCxnSpPr>
            <a:stCxn id="2050" idx="2"/>
            <a:endCxn id="41" idx="0"/>
          </p:cNvCxnSpPr>
          <p:nvPr/>
        </p:nvCxnSpPr>
        <p:spPr bwMode="auto">
          <a:xfrm rot="16200000" flipH="1">
            <a:off x="2416767" y="2604467"/>
            <a:ext cx="946798" cy="385396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rgbClr val="7036BE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15" idx="2"/>
          </p:cNvCxnSpPr>
          <p:nvPr/>
        </p:nvCxnSpPr>
        <p:spPr bwMode="auto">
          <a:xfrm>
            <a:off x="2050104" y="4970400"/>
            <a:ext cx="406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Text Box 65"/>
          <p:cNvSpPr txBox="1">
            <a:spLocks noChangeArrowheads="1"/>
          </p:cNvSpPr>
          <p:nvPr/>
        </p:nvSpPr>
        <p:spPr bwMode="auto">
          <a:xfrm>
            <a:off x="4873564" y="1981200"/>
            <a:ext cx="3583032" cy="10156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 smtClean="0">
                <a:solidFill>
                  <a:srgbClr val="7036BE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Requirements</a:t>
            </a:r>
            <a:endParaRPr lang="en-US" sz="1000" b="1" smtClean="0">
              <a:solidFill>
                <a:srgbClr val="7036BE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7036BE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Simple configuration of organizational hierarchy including</a:t>
            </a:r>
            <a:br>
              <a:rPr lang="en-US" sz="1000" smtClean="0">
                <a:solidFill>
                  <a:srgbClr val="7036BE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</a:br>
            <a:r>
              <a:rPr lang="en-US" sz="1000" smtClean="0">
                <a:solidFill>
                  <a:srgbClr val="7036BE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departments</a:t>
            </a:r>
            <a:endParaRPr lang="en-US" sz="1000" smtClean="0">
              <a:solidFill>
                <a:srgbClr val="7036BE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7036BE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Flexible integration user management/SSO</a:t>
            </a:r>
            <a:endParaRPr lang="en-US" sz="1000" smtClean="0">
              <a:solidFill>
                <a:srgbClr val="7036BE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7036BE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Configurable Portal UI</a:t>
            </a:r>
            <a:endParaRPr lang="en-US" sz="1000" smtClean="0">
              <a:solidFill>
                <a:srgbClr val="7036BE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7036BE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Large number of parallel users</a:t>
            </a:r>
            <a:endParaRPr lang="en-US" sz="1000" smtClean="0">
              <a:solidFill>
                <a:srgbClr val="7036BE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635560" y="3685706"/>
            <a:ext cx="256804" cy="152400"/>
          </a:xfrm>
          <a:prstGeom prst="rect">
            <a:avLst/>
          </a:prstGeom>
          <a:solidFill>
            <a:srgbClr val="1026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954462" y="3270564"/>
            <a:ext cx="256804" cy="152400"/>
          </a:xfrm>
          <a:prstGeom prst="rect">
            <a:avLst/>
          </a:prstGeom>
          <a:solidFill>
            <a:srgbClr val="1026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42" name="Curved Connector 41"/>
          <p:cNvCxnSpPr>
            <a:stCxn id="40" idx="2"/>
            <a:endCxn id="12" idx="3"/>
          </p:cNvCxnSpPr>
          <p:nvPr/>
        </p:nvCxnSpPr>
        <p:spPr bwMode="auto">
          <a:xfrm rot="5400000">
            <a:off x="2650776" y="3889194"/>
            <a:ext cx="164275" cy="6209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rgbClr val="7036BE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Rectangle 48"/>
          <p:cNvSpPr/>
          <p:nvPr/>
        </p:nvSpPr>
        <p:spPr bwMode="auto">
          <a:xfrm>
            <a:off x="3602162" y="3499164"/>
            <a:ext cx="256804" cy="152400"/>
          </a:xfrm>
          <a:prstGeom prst="rect">
            <a:avLst/>
          </a:prstGeom>
          <a:solidFill>
            <a:srgbClr val="1026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56" name="Elbow Connector 55"/>
          <p:cNvCxnSpPr>
            <a:stCxn id="26" idx="3"/>
            <a:endCxn id="41" idx="1"/>
          </p:cNvCxnSpPr>
          <p:nvPr/>
        </p:nvCxnSpPr>
        <p:spPr bwMode="auto">
          <a:xfrm flipV="1">
            <a:off x="2268662" y="3346764"/>
            <a:ext cx="685800" cy="88076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rgbClr val="10264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Elbow Connector 56"/>
          <p:cNvCxnSpPr>
            <a:stCxn id="26" idx="3"/>
            <a:endCxn id="40" idx="1"/>
          </p:cNvCxnSpPr>
          <p:nvPr/>
        </p:nvCxnSpPr>
        <p:spPr bwMode="auto">
          <a:xfrm>
            <a:off x="2268662" y="3434840"/>
            <a:ext cx="366898" cy="327066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rgbClr val="10264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Elbow Connector 59"/>
          <p:cNvCxnSpPr>
            <a:stCxn id="40" idx="3"/>
            <a:endCxn id="49" idx="1"/>
          </p:cNvCxnSpPr>
          <p:nvPr/>
        </p:nvCxnSpPr>
        <p:spPr bwMode="auto">
          <a:xfrm flipV="1">
            <a:off x="2892364" y="3575364"/>
            <a:ext cx="709798" cy="186542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rgbClr val="10264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Elbow Connector 62"/>
          <p:cNvCxnSpPr>
            <a:stCxn id="41" idx="3"/>
            <a:endCxn id="49" idx="1"/>
          </p:cNvCxnSpPr>
          <p:nvPr/>
        </p:nvCxnSpPr>
        <p:spPr bwMode="auto">
          <a:xfrm>
            <a:off x="3211266" y="3346764"/>
            <a:ext cx="390896" cy="228600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rgbClr val="10264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Text Box 65"/>
          <p:cNvSpPr txBox="1">
            <a:spLocks noChangeArrowheads="1"/>
          </p:cNvSpPr>
          <p:nvPr/>
        </p:nvSpPr>
        <p:spPr bwMode="auto">
          <a:xfrm>
            <a:off x="4898354" y="3021449"/>
            <a:ext cx="1704313" cy="1169551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 smtClean="0">
                <a:solidFill>
                  <a:srgbClr val="10264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Stardust Solution</a:t>
            </a:r>
            <a:endParaRPr lang="en-US" sz="1000" b="1" smtClean="0">
              <a:solidFill>
                <a:srgbClr val="10264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10264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Department concept</a:t>
            </a:r>
            <a:endParaRPr lang="en-US" sz="1000" smtClean="0">
              <a:solidFill>
                <a:srgbClr val="10264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10264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LDAP/SAML integration</a:t>
            </a:r>
            <a:endParaRPr lang="en-US" sz="1000" smtClean="0">
              <a:solidFill>
                <a:srgbClr val="10264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10264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Flexible Portal mashups</a:t>
            </a:r>
            <a:endParaRPr lang="en-US" sz="1000" smtClean="0">
              <a:solidFill>
                <a:srgbClr val="10264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10264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Multiple Portal views</a:t>
            </a:r>
            <a:endParaRPr lang="en-US" sz="1000" smtClean="0">
              <a:solidFill>
                <a:srgbClr val="10264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10264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Reporting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10264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Simulation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1634242"/>
            <a:ext cx="213333" cy="68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76"/>
            <a:ext cx="330159" cy="60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7" name="Curved Connector 36"/>
          <p:cNvCxnSpPr>
            <a:stCxn id="36" idx="2"/>
            <a:endCxn id="32" idx="3"/>
          </p:cNvCxnSpPr>
          <p:nvPr/>
        </p:nvCxnSpPr>
        <p:spPr bwMode="auto">
          <a:xfrm rot="16200000" flipH="1">
            <a:off x="1213477" y="2152003"/>
            <a:ext cx="262642" cy="835436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rgbClr val="7036BE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36" y="2037149"/>
            <a:ext cx="619682" cy="553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4" name="Curved Connector 43"/>
          <p:cNvCxnSpPr>
            <a:stCxn id="43" idx="2"/>
            <a:endCxn id="49" idx="0"/>
          </p:cNvCxnSpPr>
          <p:nvPr/>
        </p:nvCxnSpPr>
        <p:spPr bwMode="auto">
          <a:xfrm rot="5400000">
            <a:off x="3407539" y="2913826"/>
            <a:ext cx="908364" cy="26231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rgbClr val="7036BE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3952533" y="3838106"/>
            <a:ext cx="7040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000" b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Stardust</a:t>
            </a:r>
            <a:endParaRPr lang="de-DE" sz="1000" b="1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85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Document Processing</a:t>
            </a:r>
            <a:endParaRPr lang="de-DE"/>
          </a:p>
        </p:txBody>
      </p:sp>
      <p:pic>
        <p:nvPicPr>
          <p:cNvPr id="9" name="Picture 19" descr="d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247" y="5090954"/>
            <a:ext cx="6921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 bwMode="auto">
          <a:xfrm>
            <a:off x="1292164" y="2787140"/>
            <a:ext cx="3364408" cy="1295400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12" name="Pentagon 11"/>
          <p:cNvSpPr/>
          <p:nvPr/>
        </p:nvSpPr>
        <p:spPr bwMode="auto">
          <a:xfrm rot="16200000">
            <a:off x="2625664" y="4040481"/>
            <a:ext cx="152400" cy="76200"/>
          </a:xfrm>
          <a:prstGeom prst="homePlate">
            <a:avLst/>
          </a:prstGeom>
          <a:solidFill>
            <a:srgbClr val="7036BE"/>
          </a:solidFill>
          <a:ln w="9525" cap="flat" cmpd="sng" algn="ctr">
            <a:solidFill>
              <a:srgbClr val="7036B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523999" y="4638547"/>
            <a:ext cx="1052209" cy="33185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13" name="Pentagon 12"/>
          <p:cNvSpPr/>
          <p:nvPr/>
        </p:nvSpPr>
        <p:spPr bwMode="auto">
          <a:xfrm rot="5400000" flipV="1">
            <a:off x="1958914" y="4567079"/>
            <a:ext cx="152400" cy="76200"/>
          </a:xfrm>
          <a:prstGeom prst="homePlate">
            <a:avLst/>
          </a:prstGeom>
          <a:solidFill>
            <a:srgbClr val="7036BE"/>
          </a:solidFill>
          <a:ln w="9525" cap="flat" cmpd="sng" algn="ctr">
            <a:solidFill>
              <a:srgbClr val="7036B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2011858" y="3358640"/>
            <a:ext cx="256804" cy="152400"/>
          </a:xfrm>
          <a:prstGeom prst="rect">
            <a:avLst/>
          </a:prstGeom>
          <a:solidFill>
            <a:srgbClr val="1026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28" name="Curved Connector 27"/>
          <p:cNvCxnSpPr>
            <a:stCxn id="12" idx="1"/>
            <a:endCxn id="13" idx="1"/>
          </p:cNvCxnSpPr>
          <p:nvPr/>
        </p:nvCxnSpPr>
        <p:spPr bwMode="auto">
          <a:xfrm rot="5400000">
            <a:off x="2181390" y="4008505"/>
            <a:ext cx="374198" cy="666750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rgbClr val="7036BE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Curved Connector 28"/>
          <p:cNvCxnSpPr>
            <a:stCxn id="32" idx="1"/>
            <a:endCxn id="26" idx="1"/>
          </p:cNvCxnSpPr>
          <p:nvPr/>
        </p:nvCxnSpPr>
        <p:spPr bwMode="auto">
          <a:xfrm rot="16200000" flipH="1">
            <a:off x="1596488" y="3019470"/>
            <a:ext cx="581398" cy="249342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rgbClr val="7036BE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Pentagon 31"/>
          <p:cNvSpPr/>
          <p:nvPr/>
        </p:nvSpPr>
        <p:spPr bwMode="auto">
          <a:xfrm rot="16200000">
            <a:off x="1686316" y="2739142"/>
            <a:ext cx="152400" cy="76200"/>
          </a:xfrm>
          <a:prstGeom prst="homePlate">
            <a:avLst/>
          </a:prstGeom>
          <a:solidFill>
            <a:srgbClr val="7036BE"/>
          </a:solidFill>
          <a:ln w="9525" cap="flat" cmpd="sng" algn="ctr">
            <a:solidFill>
              <a:srgbClr val="7036B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38" name="Straight Connector 37"/>
          <p:cNvCxnSpPr>
            <a:stCxn id="15" idx="2"/>
          </p:cNvCxnSpPr>
          <p:nvPr/>
        </p:nvCxnSpPr>
        <p:spPr bwMode="auto">
          <a:xfrm>
            <a:off x="2050104" y="4970400"/>
            <a:ext cx="406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Text Box 65"/>
          <p:cNvSpPr txBox="1">
            <a:spLocks noChangeArrowheads="1"/>
          </p:cNvSpPr>
          <p:nvPr/>
        </p:nvSpPr>
        <p:spPr bwMode="auto">
          <a:xfrm>
            <a:off x="4873564" y="1981200"/>
            <a:ext cx="3198311" cy="70788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 smtClean="0">
                <a:solidFill>
                  <a:srgbClr val="7036BE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Requirements</a:t>
            </a:r>
            <a:endParaRPr lang="en-US" sz="1000" b="1" smtClean="0">
              <a:solidFill>
                <a:srgbClr val="7036BE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7036BE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Document management and retrieval</a:t>
            </a:r>
            <a:endParaRPr lang="en-US" sz="1000" smtClean="0">
              <a:solidFill>
                <a:srgbClr val="7036BE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7036BE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Document viewing and editing (TIFF, PDF, HTML)</a:t>
            </a:r>
            <a:endParaRPr lang="en-US" sz="1000" smtClean="0">
              <a:solidFill>
                <a:srgbClr val="7036BE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7036BE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Process and document binding</a:t>
            </a:r>
            <a:endParaRPr lang="en-US" sz="1000" smtClean="0">
              <a:solidFill>
                <a:srgbClr val="7036BE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635560" y="3685706"/>
            <a:ext cx="256804" cy="152400"/>
          </a:xfrm>
          <a:prstGeom prst="rect">
            <a:avLst/>
          </a:prstGeom>
          <a:solidFill>
            <a:srgbClr val="1026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954462" y="3270564"/>
            <a:ext cx="256804" cy="152400"/>
          </a:xfrm>
          <a:prstGeom prst="rect">
            <a:avLst/>
          </a:prstGeom>
          <a:solidFill>
            <a:srgbClr val="1026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42" name="Curved Connector 41"/>
          <p:cNvCxnSpPr>
            <a:stCxn id="40" idx="2"/>
            <a:endCxn id="12" idx="3"/>
          </p:cNvCxnSpPr>
          <p:nvPr/>
        </p:nvCxnSpPr>
        <p:spPr bwMode="auto">
          <a:xfrm rot="5400000">
            <a:off x="2650776" y="3889194"/>
            <a:ext cx="164275" cy="6209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rgbClr val="9D2127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Rectangle 48"/>
          <p:cNvSpPr/>
          <p:nvPr/>
        </p:nvSpPr>
        <p:spPr bwMode="auto">
          <a:xfrm>
            <a:off x="3602162" y="3499164"/>
            <a:ext cx="256804" cy="152400"/>
          </a:xfrm>
          <a:prstGeom prst="rect">
            <a:avLst/>
          </a:prstGeom>
          <a:solidFill>
            <a:srgbClr val="1026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56" name="Elbow Connector 55"/>
          <p:cNvCxnSpPr>
            <a:stCxn id="26" idx="3"/>
            <a:endCxn id="41" idx="1"/>
          </p:cNvCxnSpPr>
          <p:nvPr/>
        </p:nvCxnSpPr>
        <p:spPr bwMode="auto">
          <a:xfrm flipV="1">
            <a:off x="2268662" y="3346764"/>
            <a:ext cx="685800" cy="88076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rgbClr val="10264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Elbow Connector 56"/>
          <p:cNvCxnSpPr>
            <a:stCxn id="26" idx="3"/>
            <a:endCxn id="40" idx="1"/>
          </p:cNvCxnSpPr>
          <p:nvPr/>
        </p:nvCxnSpPr>
        <p:spPr bwMode="auto">
          <a:xfrm>
            <a:off x="2268662" y="3434840"/>
            <a:ext cx="366898" cy="327066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rgbClr val="10264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Elbow Connector 59"/>
          <p:cNvCxnSpPr>
            <a:stCxn id="40" idx="3"/>
            <a:endCxn id="49" idx="1"/>
          </p:cNvCxnSpPr>
          <p:nvPr/>
        </p:nvCxnSpPr>
        <p:spPr bwMode="auto">
          <a:xfrm flipV="1">
            <a:off x="2892364" y="3575364"/>
            <a:ext cx="709798" cy="186542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rgbClr val="10264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Elbow Connector 62"/>
          <p:cNvCxnSpPr>
            <a:stCxn id="41" idx="3"/>
            <a:endCxn id="49" idx="1"/>
          </p:cNvCxnSpPr>
          <p:nvPr/>
        </p:nvCxnSpPr>
        <p:spPr bwMode="auto">
          <a:xfrm>
            <a:off x="3211266" y="3346764"/>
            <a:ext cx="390896" cy="228600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rgbClr val="10264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Curved Connector 66"/>
          <p:cNvCxnSpPr>
            <a:stCxn id="2" idx="2"/>
            <a:endCxn id="32" idx="3"/>
          </p:cNvCxnSpPr>
          <p:nvPr/>
        </p:nvCxnSpPr>
        <p:spPr bwMode="auto">
          <a:xfrm rot="16200000" flipH="1">
            <a:off x="1130937" y="2069463"/>
            <a:ext cx="415042" cy="848116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rgbClr val="7036BE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Text Box 65"/>
          <p:cNvSpPr txBox="1">
            <a:spLocks noChangeArrowheads="1"/>
          </p:cNvSpPr>
          <p:nvPr/>
        </p:nvSpPr>
        <p:spPr bwMode="auto">
          <a:xfrm>
            <a:off x="4898354" y="2716649"/>
            <a:ext cx="2797561" cy="1169551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 smtClean="0">
                <a:solidFill>
                  <a:srgbClr val="10264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Stardust Solution</a:t>
            </a:r>
            <a:endParaRPr lang="en-US" sz="1000" b="1" smtClean="0">
              <a:solidFill>
                <a:srgbClr val="10264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10264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Document Repository</a:t>
            </a:r>
            <a:endParaRPr lang="en-US" sz="1000" smtClean="0">
              <a:solidFill>
                <a:srgbClr val="10264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10264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TIFF Viewer </a:t>
            </a:r>
            <a:r>
              <a:rPr lang="en-US" sz="1000" smtClean="0">
                <a:solidFill>
                  <a:srgbClr val="10264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and Editor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10264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Servers-side </a:t>
            </a:r>
            <a:r>
              <a:rPr lang="en-US" sz="1000" smtClean="0">
                <a:solidFill>
                  <a:srgbClr val="10264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PDF-Viewer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10264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Scan client (WS communication to server)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10264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Document Metadata Modeling</a:t>
            </a:r>
            <a:endParaRPr lang="en-US" sz="1000" smtClean="0">
              <a:solidFill>
                <a:srgbClr val="10264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10264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Document security (document, folder, type)</a:t>
            </a:r>
            <a:endParaRPr lang="en-US" sz="1000" smtClean="0">
              <a:solidFill>
                <a:srgbClr val="10264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pic>
        <p:nvPicPr>
          <p:cNvPr id="2" name="Picture 2" descr="sc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41" y="1828876"/>
            <a:ext cx="330159" cy="60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36" y="2057400"/>
            <a:ext cx="619682" cy="553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7" name="Curved Connector 36"/>
          <p:cNvCxnSpPr>
            <a:stCxn id="1029" idx="2"/>
            <a:endCxn id="26" idx="0"/>
          </p:cNvCxnSpPr>
          <p:nvPr/>
        </p:nvCxnSpPr>
        <p:spPr bwMode="auto">
          <a:xfrm rot="5400000">
            <a:off x="1899071" y="2679590"/>
            <a:ext cx="920240" cy="437861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rgbClr val="7036BE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Curved Connector 42"/>
          <p:cNvCxnSpPr>
            <a:stCxn id="1030" idx="2"/>
            <a:endCxn id="41" idx="0"/>
          </p:cNvCxnSpPr>
          <p:nvPr/>
        </p:nvCxnSpPr>
        <p:spPr bwMode="auto">
          <a:xfrm rot="5400000">
            <a:off x="3208115" y="2485801"/>
            <a:ext cx="659513" cy="91001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rgbClr val="7036BE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3952533" y="3838106"/>
            <a:ext cx="7040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000" b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Stardust</a:t>
            </a:r>
            <a:endParaRPr lang="de-DE" sz="1000" b="1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43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Data Extraction and </a:t>
            </a:r>
            <a:r>
              <a:rPr lang="de-DE" smtClean="0"/>
              <a:t>Transformation</a:t>
            </a:r>
            <a:endParaRPr lang="de-DE"/>
          </a:p>
        </p:txBody>
      </p:sp>
      <p:pic>
        <p:nvPicPr>
          <p:cNvPr id="9" name="Picture 19" descr="d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247" y="5090954"/>
            <a:ext cx="6921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9" descr="d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564" y="5023993"/>
            <a:ext cx="6921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 bwMode="auto">
          <a:xfrm>
            <a:off x="1292164" y="2787140"/>
            <a:ext cx="3364408" cy="1295400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12" name="Pentagon 11"/>
          <p:cNvSpPr/>
          <p:nvPr/>
        </p:nvSpPr>
        <p:spPr bwMode="auto">
          <a:xfrm rot="16200000">
            <a:off x="2625664" y="4040481"/>
            <a:ext cx="152400" cy="76200"/>
          </a:xfrm>
          <a:prstGeom prst="homePlate">
            <a:avLst/>
          </a:prstGeom>
          <a:solidFill>
            <a:srgbClr val="7036B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14" name="Pentagon 13"/>
          <p:cNvSpPr/>
          <p:nvPr/>
        </p:nvSpPr>
        <p:spPr bwMode="auto">
          <a:xfrm rot="16200000">
            <a:off x="3082864" y="4044440"/>
            <a:ext cx="152400" cy="76200"/>
          </a:xfrm>
          <a:prstGeom prst="homePlate">
            <a:avLst/>
          </a:prstGeom>
          <a:solidFill>
            <a:srgbClr val="7036B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666814" y="4638547"/>
            <a:ext cx="768350" cy="33185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13" name="Pentagon 12"/>
          <p:cNvSpPr/>
          <p:nvPr/>
        </p:nvSpPr>
        <p:spPr bwMode="auto">
          <a:xfrm rot="5400000" flipV="1">
            <a:off x="1958914" y="4567079"/>
            <a:ext cx="152400" cy="76200"/>
          </a:xfrm>
          <a:prstGeom prst="homePlate">
            <a:avLst/>
          </a:prstGeom>
          <a:solidFill>
            <a:srgbClr val="7036B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19" name="Pentagon 18"/>
          <p:cNvSpPr/>
          <p:nvPr/>
        </p:nvSpPr>
        <p:spPr bwMode="auto">
          <a:xfrm rot="5400000" flipV="1">
            <a:off x="4296188" y="5008500"/>
            <a:ext cx="152400" cy="76200"/>
          </a:xfrm>
          <a:prstGeom prst="homePlate">
            <a:avLst/>
          </a:prstGeom>
          <a:solidFill>
            <a:srgbClr val="7036B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2011858" y="3358640"/>
            <a:ext cx="256804" cy="152400"/>
          </a:xfrm>
          <a:prstGeom prst="rect">
            <a:avLst/>
          </a:prstGeom>
          <a:solidFill>
            <a:srgbClr val="1026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28" name="Curved Connector 27"/>
          <p:cNvCxnSpPr>
            <a:stCxn id="12" idx="1"/>
            <a:endCxn id="13" idx="1"/>
          </p:cNvCxnSpPr>
          <p:nvPr/>
        </p:nvCxnSpPr>
        <p:spPr bwMode="auto">
          <a:xfrm rot="5400000">
            <a:off x="2181390" y="4008505"/>
            <a:ext cx="374198" cy="666750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rgbClr val="7036BE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Curved Connector 28"/>
          <p:cNvCxnSpPr>
            <a:stCxn id="32" idx="1"/>
            <a:endCxn id="26" idx="1"/>
          </p:cNvCxnSpPr>
          <p:nvPr/>
        </p:nvCxnSpPr>
        <p:spPr bwMode="auto">
          <a:xfrm rot="16200000" flipH="1">
            <a:off x="1596488" y="3019470"/>
            <a:ext cx="581398" cy="249342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rgbClr val="7036BE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Pentagon 31"/>
          <p:cNvSpPr/>
          <p:nvPr/>
        </p:nvSpPr>
        <p:spPr bwMode="auto">
          <a:xfrm rot="16200000">
            <a:off x="1686316" y="2739142"/>
            <a:ext cx="152400" cy="76200"/>
          </a:xfrm>
          <a:prstGeom prst="homePlate">
            <a:avLst/>
          </a:prstGeom>
          <a:solidFill>
            <a:srgbClr val="7036B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34" name="Curved Connector 33"/>
          <p:cNvCxnSpPr>
            <a:stCxn id="14" idx="1"/>
            <a:endCxn id="19" idx="1"/>
          </p:cNvCxnSpPr>
          <p:nvPr/>
        </p:nvCxnSpPr>
        <p:spPr bwMode="auto">
          <a:xfrm rot="16200000" flipH="1">
            <a:off x="3359896" y="3957908"/>
            <a:ext cx="811660" cy="121332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rgbClr val="7036BE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15" idx="2"/>
          </p:cNvCxnSpPr>
          <p:nvPr/>
        </p:nvCxnSpPr>
        <p:spPr bwMode="auto">
          <a:xfrm>
            <a:off x="2050989" y="4970400"/>
            <a:ext cx="3175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Text Box 65"/>
          <p:cNvSpPr txBox="1">
            <a:spLocks noChangeArrowheads="1"/>
          </p:cNvSpPr>
          <p:nvPr/>
        </p:nvSpPr>
        <p:spPr bwMode="auto">
          <a:xfrm>
            <a:off x="4873564" y="1981200"/>
            <a:ext cx="3584636" cy="10156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 smtClean="0">
                <a:solidFill>
                  <a:srgbClr val="7036BE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Requirements</a:t>
            </a:r>
            <a:endParaRPr lang="en-US" sz="1000" b="1" smtClean="0">
              <a:solidFill>
                <a:srgbClr val="7036BE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7036BE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Receive request for data gathering from multiple systems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7036BE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Data retrieval from these systems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7036BE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Data transformation, normalization and merge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7036BE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Return data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7036BE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Possibly high record volume (~ 100.000)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2635560" y="3685706"/>
            <a:ext cx="256804" cy="152400"/>
          </a:xfrm>
          <a:prstGeom prst="rect">
            <a:avLst/>
          </a:prstGeom>
          <a:solidFill>
            <a:srgbClr val="1026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954462" y="3270564"/>
            <a:ext cx="256804" cy="152400"/>
          </a:xfrm>
          <a:prstGeom prst="rect">
            <a:avLst/>
          </a:prstGeom>
          <a:solidFill>
            <a:srgbClr val="1026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42" name="Curved Connector 41"/>
          <p:cNvCxnSpPr>
            <a:stCxn id="40" idx="2"/>
            <a:endCxn id="12" idx="3"/>
          </p:cNvCxnSpPr>
          <p:nvPr/>
        </p:nvCxnSpPr>
        <p:spPr bwMode="auto">
          <a:xfrm rot="5400000">
            <a:off x="2650776" y="3889194"/>
            <a:ext cx="164275" cy="6209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rgbClr val="7036BE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Curved Connector 44"/>
          <p:cNvCxnSpPr>
            <a:stCxn id="41" idx="2"/>
            <a:endCxn id="14" idx="3"/>
          </p:cNvCxnSpPr>
          <p:nvPr/>
        </p:nvCxnSpPr>
        <p:spPr bwMode="auto">
          <a:xfrm rot="16200000" flipH="1">
            <a:off x="2829276" y="3676552"/>
            <a:ext cx="583376" cy="762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rgbClr val="7036BE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Rectangle 48"/>
          <p:cNvSpPr/>
          <p:nvPr/>
        </p:nvSpPr>
        <p:spPr bwMode="auto">
          <a:xfrm>
            <a:off x="3602162" y="3499164"/>
            <a:ext cx="256804" cy="152400"/>
          </a:xfrm>
          <a:prstGeom prst="rect">
            <a:avLst/>
          </a:prstGeom>
          <a:solidFill>
            <a:srgbClr val="1026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50" name="Curved Connector 49"/>
          <p:cNvCxnSpPr>
            <a:stCxn id="32" idx="1"/>
            <a:endCxn id="49" idx="3"/>
          </p:cNvCxnSpPr>
          <p:nvPr/>
        </p:nvCxnSpPr>
        <p:spPr bwMode="auto">
          <a:xfrm rot="16200000" flipH="1">
            <a:off x="2449780" y="2166178"/>
            <a:ext cx="721922" cy="2096450"/>
          </a:xfrm>
          <a:prstGeom prst="curvedConnector4">
            <a:avLst>
              <a:gd name="adj1" fmla="val 47361"/>
              <a:gd name="adj2" fmla="val 110904"/>
            </a:avLst>
          </a:prstGeom>
          <a:solidFill>
            <a:schemeClr val="accent1"/>
          </a:solidFill>
          <a:ln w="9525" cap="flat" cmpd="sng" algn="ctr">
            <a:solidFill>
              <a:srgbClr val="7036BE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3952533" y="3838106"/>
            <a:ext cx="7040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000" b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Stardust</a:t>
            </a:r>
            <a:endParaRPr lang="de-DE" sz="1000" b="1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792934" y="5621179"/>
            <a:ext cx="13324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smtClean="0">
                <a:solidFill>
                  <a:schemeClr val="bg1">
                    <a:lumMod val="50000"/>
                  </a:schemeClr>
                </a:solidFill>
              </a:rPr>
              <a:t>Relational Database</a:t>
            </a:r>
            <a:endParaRPr lang="de-DE" sz="100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56" name="Elbow Connector 55"/>
          <p:cNvCxnSpPr>
            <a:stCxn id="26" idx="3"/>
            <a:endCxn id="41" idx="1"/>
          </p:cNvCxnSpPr>
          <p:nvPr/>
        </p:nvCxnSpPr>
        <p:spPr bwMode="auto">
          <a:xfrm flipV="1">
            <a:off x="2268662" y="3346764"/>
            <a:ext cx="685800" cy="88076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rgbClr val="10264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Elbow Connector 56"/>
          <p:cNvCxnSpPr>
            <a:stCxn id="26" idx="3"/>
            <a:endCxn id="40" idx="1"/>
          </p:cNvCxnSpPr>
          <p:nvPr/>
        </p:nvCxnSpPr>
        <p:spPr bwMode="auto">
          <a:xfrm>
            <a:off x="2268662" y="3434840"/>
            <a:ext cx="366898" cy="327066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rgbClr val="10264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Elbow Connector 59"/>
          <p:cNvCxnSpPr>
            <a:stCxn id="40" idx="3"/>
            <a:endCxn id="49" idx="1"/>
          </p:cNvCxnSpPr>
          <p:nvPr/>
        </p:nvCxnSpPr>
        <p:spPr bwMode="auto">
          <a:xfrm flipV="1">
            <a:off x="2892364" y="3575364"/>
            <a:ext cx="709798" cy="186542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rgbClr val="10264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Elbow Connector 62"/>
          <p:cNvCxnSpPr>
            <a:stCxn id="41" idx="3"/>
            <a:endCxn id="49" idx="1"/>
          </p:cNvCxnSpPr>
          <p:nvPr/>
        </p:nvCxnSpPr>
        <p:spPr bwMode="auto">
          <a:xfrm>
            <a:off x="3211266" y="3346764"/>
            <a:ext cx="390896" cy="228600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rgbClr val="10264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14" y="1634242"/>
            <a:ext cx="502995" cy="618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7" name="Curved Connector 66"/>
          <p:cNvCxnSpPr>
            <a:stCxn id="1026" idx="2"/>
            <a:endCxn id="32" idx="3"/>
          </p:cNvCxnSpPr>
          <p:nvPr/>
        </p:nvCxnSpPr>
        <p:spPr bwMode="auto">
          <a:xfrm rot="5400000">
            <a:off x="1819577" y="2195907"/>
            <a:ext cx="448074" cy="562196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rgbClr val="7036BE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Text Box 65"/>
          <p:cNvSpPr txBox="1">
            <a:spLocks noChangeArrowheads="1"/>
          </p:cNvSpPr>
          <p:nvPr/>
        </p:nvSpPr>
        <p:spPr bwMode="auto">
          <a:xfrm>
            <a:off x="4898354" y="2971800"/>
            <a:ext cx="3483646" cy="1169551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 smtClean="0">
                <a:solidFill>
                  <a:srgbClr val="10264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Stardust Solution</a:t>
            </a:r>
            <a:endParaRPr lang="en-US" sz="1000" b="1" smtClean="0">
              <a:solidFill>
                <a:srgbClr val="10264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10264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Simple message transformations via drag &amp; drop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10264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Complex message transformation with JavaScript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10264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Out-of-the-box connectivity to RDBMS, Files etc.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10264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Well-defined Connector structure to be used for custom</a:t>
            </a:r>
            <a:br>
              <a:rPr lang="en-US" sz="1000" smtClean="0">
                <a:solidFill>
                  <a:srgbClr val="10264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</a:br>
            <a:r>
              <a:rPr lang="en-US" sz="1000" smtClean="0">
                <a:solidFill>
                  <a:srgbClr val="10264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connectors</a:t>
            </a:r>
            <a:endParaRPr lang="en-US" sz="1000" smtClean="0">
              <a:solidFill>
                <a:srgbClr val="10264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10264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Parallel data gathering via process topology</a:t>
            </a:r>
          </a:p>
        </p:txBody>
      </p:sp>
    </p:spTree>
    <p:extLst>
      <p:ext uri="{BB962C8B-B14F-4D97-AF65-F5344CB8AC3E}">
        <p14:creationId xmlns:p14="http://schemas.microsoft.com/office/powerpoint/2010/main" val="22998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Message </a:t>
            </a:r>
            <a:r>
              <a:rPr lang="de-DE" smtClean="0"/>
              <a:t>Processing and Service Orchestration</a:t>
            </a:r>
            <a:endParaRPr lang="de-DE"/>
          </a:p>
        </p:txBody>
      </p:sp>
      <p:sp>
        <p:nvSpPr>
          <p:cNvPr id="36" name="AutoShape 90"/>
          <p:cNvSpPr>
            <a:spLocks noChangeArrowheads="1"/>
          </p:cNvSpPr>
          <p:nvPr/>
        </p:nvSpPr>
        <p:spPr bwMode="auto">
          <a:xfrm flipV="1">
            <a:off x="186839" y="4038598"/>
            <a:ext cx="2556361" cy="1524002"/>
          </a:xfrm>
          <a:prstGeom prst="cloudCallout">
            <a:avLst>
              <a:gd name="adj1" fmla="val -7777"/>
              <a:gd name="adj2" fmla="val 13048"/>
            </a:avLst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defTabSz="914400" eaLnBrk="0" hangingPunct="0"/>
            <a:endParaRPr lang="de-DE" sz="1000" b="1">
              <a:latin typeface="Arial Narrow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1524000" y="2219699"/>
            <a:ext cx="3690762" cy="1295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2057400" y="2819400"/>
            <a:ext cx="256804" cy="152400"/>
          </a:xfrm>
          <a:prstGeom prst="rect">
            <a:avLst/>
          </a:prstGeom>
          <a:solidFill>
            <a:srgbClr val="1026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41" name="Curved Connector 40"/>
          <p:cNvCxnSpPr>
            <a:stCxn id="53" idx="1"/>
            <a:endCxn id="55" idx="1"/>
          </p:cNvCxnSpPr>
          <p:nvPr/>
        </p:nvCxnSpPr>
        <p:spPr bwMode="auto">
          <a:xfrm rot="5400000" flipH="1" flipV="1">
            <a:off x="1282701" y="3632201"/>
            <a:ext cx="406399" cy="3048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rgbClr val="7036BE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Text Box 65"/>
          <p:cNvSpPr txBox="1">
            <a:spLocks noChangeArrowheads="1"/>
          </p:cNvSpPr>
          <p:nvPr/>
        </p:nvSpPr>
        <p:spPr bwMode="auto">
          <a:xfrm>
            <a:off x="5562600" y="1676400"/>
            <a:ext cx="2967479" cy="1323439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 smtClean="0">
                <a:solidFill>
                  <a:srgbClr val="7036BE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Integration Requirements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7036BE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Connectivity to financial networks </a:t>
            </a:r>
            <a:br>
              <a:rPr lang="en-US" sz="1000" smtClean="0">
                <a:solidFill>
                  <a:srgbClr val="7036BE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</a:br>
            <a:r>
              <a:rPr lang="en-US" sz="1000" smtClean="0">
                <a:solidFill>
                  <a:srgbClr val="7036BE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and protocols (FIX, SWIFT, XML)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7036BE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Grouping of messages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7036BE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Correlation of messages (e.g. for cancellation)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7036BE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Content-based routing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7036BE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Message </a:t>
            </a:r>
            <a:r>
              <a:rPr lang="en-US" sz="1000" smtClean="0">
                <a:solidFill>
                  <a:srgbClr val="7036BE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multicast</a:t>
            </a:r>
            <a:endParaRPr lang="en-US" sz="1000" smtClean="0">
              <a:solidFill>
                <a:srgbClr val="7036BE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7036BE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Low(er) latency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3581400" y="2743200"/>
            <a:ext cx="256804" cy="152400"/>
          </a:xfrm>
          <a:prstGeom prst="rect">
            <a:avLst/>
          </a:prstGeom>
          <a:solidFill>
            <a:srgbClr val="1026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10723" y="3270665"/>
            <a:ext cx="7040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000" b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Stardust</a:t>
            </a:r>
            <a:endParaRPr lang="de-DE" sz="1000" b="1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0" name="Elbow Connector 49"/>
          <p:cNvCxnSpPr>
            <a:stCxn id="39" idx="3"/>
            <a:endCxn id="45" idx="1"/>
          </p:cNvCxnSpPr>
          <p:nvPr/>
        </p:nvCxnSpPr>
        <p:spPr bwMode="auto">
          <a:xfrm flipV="1">
            <a:off x="2314204" y="2819400"/>
            <a:ext cx="1267196" cy="762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rgbClr val="10264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Pentagon 52"/>
          <p:cNvSpPr/>
          <p:nvPr/>
        </p:nvSpPr>
        <p:spPr bwMode="auto">
          <a:xfrm rot="5400000" flipV="1">
            <a:off x="1257300" y="4025900"/>
            <a:ext cx="152400" cy="76200"/>
          </a:xfrm>
          <a:prstGeom prst="homePlate">
            <a:avLst/>
          </a:prstGeom>
          <a:solidFill>
            <a:srgbClr val="7036B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55" name="Pentagon 54"/>
          <p:cNvSpPr/>
          <p:nvPr/>
        </p:nvSpPr>
        <p:spPr bwMode="auto">
          <a:xfrm rot="16200000">
            <a:off x="1562100" y="3467101"/>
            <a:ext cx="152400" cy="76200"/>
          </a:xfrm>
          <a:prstGeom prst="homePlate">
            <a:avLst/>
          </a:prstGeom>
          <a:solidFill>
            <a:srgbClr val="7036B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56" name="Curved Connector 55"/>
          <p:cNvCxnSpPr>
            <a:stCxn id="55" idx="3"/>
            <a:endCxn id="39" idx="1"/>
          </p:cNvCxnSpPr>
          <p:nvPr/>
        </p:nvCxnSpPr>
        <p:spPr bwMode="auto">
          <a:xfrm rot="5400000" flipH="1" flipV="1">
            <a:off x="1581150" y="2952751"/>
            <a:ext cx="533401" cy="419100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rgbClr val="7036BE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57" name="Rectangle 56"/>
          <p:cNvSpPr/>
          <p:nvPr/>
        </p:nvSpPr>
        <p:spPr bwMode="auto">
          <a:xfrm>
            <a:off x="2791196" y="3048000"/>
            <a:ext cx="256804" cy="152400"/>
          </a:xfrm>
          <a:prstGeom prst="rect">
            <a:avLst/>
          </a:prstGeom>
          <a:solidFill>
            <a:srgbClr val="1026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58" name="Elbow Connector 57"/>
          <p:cNvCxnSpPr>
            <a:stCxn id="39" idx="3"/>
            <a:endCxn id="65" idx="1"/>
          </p:cNvCxnSpPr>
          <p:nvPr/>
        </p:nvCxnSpPr>
        <p:spPr bwMode="auto">
          <a:xfrm flipV="1">
            <a:off x="2314204" y="2438400"/>
            <a:ext cx="2077192" cy="457200"/>
          </a:xfrm>
          <a:prstGeom prst="bentConnector3">
            <a:avLst>
              <a:gd name="adj1" fmla="val 11482"/>
            </a:avLst>
          </a:prstGeom>
          <a:solidFill>
            <a:schemeClr val="accent1"/>
          </a:solidFill>
          <a:ln w="9525" cap="flat" cmpd="sng" algn="ctr">
            <a:solidFill>
              <a:srgbClr val="10264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" name="Rectangle 64"/>
          <p:cNvSpPr/>
          <p:nvPr/>
        </p:nvSpPr>
        <p:spPr bwMode="auto">
          <a:xfrm>
            <a:off x="4391396" y="2362200"/>
            <a:ext cx="256804" cy="152400"/>
          </a:xfrm>
          <a:prstGeom prst="rect">
            <a:avLst/>
          </a:prstGeom>
          <a:solidFill>
            <a:srgbClr val="1026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66" name="Pentagon 65"/>
          <p:cNvSpPr/>
          <p:nvPr/>
        </p:nvSpPr>
        <p:spPr bwMode="auto">
          <a:xfrm rot="16200000">
            <a:off x="2962648" y="3478786"/>
            <a:ext cx="152400" cy="76200"/>
          </a:xfrm>
          <a:prstGeom prst="homePlate">
            <a:avLst/>
          </a:prstGeom>
          <a:solidFill>
            <a:srgbClr val="7036B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3352800" y="4375905"/>
            <a:ext cx="928503" cy="33185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68" name="Pentagon 67"/>
          <p:cNvSpPr/>
          <p:nvPr/>
        </p:nvSpPr>
        <p:spPr bwMode="auto">
          <a:xfrm rot="5400000" flipV="1">
            <a:off x="3771899" y="4304437"/>
            <a:ext cx="152400" cy="76200"/>
          </a:xfrm>
          <a:prstGeom prst="homePlate">
            <a:avLst/>
          </a:prstGeom>
          <a:solidFill>
            <a:srgbClr val="7036B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69" name="Curved Connector 68"/>
          <p:cNvCxnSpPr>
            <a:stCxn id="66" idx="1"/>
            <a:endCxn id="68" idx="1"/>
          </p:cNvCxnSpPr>
          <p:nvPr/>
        </p:nvCxnSpPr>
        <p:spPr bwMode="auto">
          <a:xfrm rot="16200000" flipH="1">
            <a:off x="3106848" y="3525085"/>
            <a:ext cx="673251" cy="809251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rgbClr val="7036BE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Curved Connector 70"/>
          <p:cNvCxnSpPr>
            <a:stCxn id="45" idx="2"/>
            <a:endCxn id="66" idx="3"/>
          </p:cNvCxnSpPr>
          <p:nvPr/>
        </p:nvCxnSpPr>
        <p:spPr bwMode="auto">
          <a:xfrm rot="5400000">
            <a:off x="3101782" y="2832666"/>
            <a:ext cx="545086" cy="67095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rgbClr val="7036BE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Elbow Connector 72"/>
          <p:cNvCxnSpPr>
            <a:stCxn id="39" idx="3"/>
            <a:endCxn id="57" idx="1"/>
          </p:cNvCxnSpPr>
          <p:nvPr/>
        </p:nvCxnSpPr>
        <p:spPr bwMode="auto">
          <a:xfrm>
            <a:off x="2314204" y="2895600"/>
            <a:ext cx="476992" cy="2286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rgbClr val="10264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6" name="Pentagon 75"/>
          <p:cNvSpPr/>
          <p:nvPr/>
        </p:nvSpPr>
        <p:spPr bwMode="auto">
          <a:xfrm rot="5400000" flipV="1">
            <a:off x="1943100" y="4229100"/>
            <a:ext cx="152400" cy="76200"/>
          </a:xfrm>
          <a:prstGeom prst="homePlate">
            <a:avLst/>
          </a:prstGeom>
          <a:solidFill>
            <a:srgbClr val="7036B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77" name="Pentagon 76"/>
          <p:cNvSpPr/>
          <p:nvPr/>
        </p:nvSpPr>
        <p:spPr bwMode="auto">
          <a:xfrm rot="16200000">
            <a:off x="1866900" y="3467100"/>
            <a:ext cx="152400" cy="76200"/>
          </a:xfrm>
          <a:prstGeom prst="homePlate">
            <a:avLst/>
          </a:prstGeom>
          <a:solidFill>
            <a:srgbClr val="7036B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78" name="Curved Connector 77"/>
          <p:cNvCxnSpPr>
            <a:stCxn id="76" idx="1"/>
            <a:endCxn id="77" idx="1"/>
          </p:cNvCxnSpPr>
          <p:nvPr/>
        </p:nvCxnSpPr>
        <p:spPr bwMode="auto">
          <a:xfrm rot="16200000" flipV="1">
            <a:off x="1676400" y="3848100"/>
            <a:ext cx="609600" cy="762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rgbClr val="7036BE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Curved Connector 80"/>
          <p:cNvCxnSpPr>
            <a:stCxn id="77" idx="3"/>
            <a:endCxn id="57" idx="2"/>
          </p:cNvCxnSpPr>
          <p:nvPr/>
        </p:nvCxnSpPr>
        <p:spPr bwMode="auto">
          <a:xfrm rot="5400000" flipH="1" flipV="1">
            <a:off x="2317049" y="2826451"/>
            <a:ext cx="228600" cy="97649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rgbClr val="7036BE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86" name="Pentagon 85"/>
          <p:cNvSpPr/>
          <p:nvPr/>
        </p:nvSpPr>
        <p:spPr bwMode="auto">
          <a:xfrm rot="16200000">
            <a:off x="4015345" y="3478786"/>
            <a:ext cx="152400" cy="76200"/>
          </a:xfrm>
          <a:prstGeom prst="homePlate">
            <a:avLst/>
          </a:prstGeom>
          <a:solidFill>
            <a:srgbClr val="7036B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4572000" y="4773547"/>
            <a:ext cx="914400" cy="33185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88" name="Pentagon 87"/>
          <p:cNvSpPr/>
          <p:nvPr/>
        </p:nvSpPr>
        <p:spPr bwMode="auto">
          <a:xfrm rot="5400000" flipV="1">
            <a:off x="4949020" y="4702079"/>
            <a:ext cx="152400" cy="76200"/>
          </a:xfrm>
          <a:prstGeom prst="homePlate">
            <a:avLst/>
          </a:prstGeom>
          <a:solidFill>
            <a:srgbClr val="7036B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89" name="Curved Connector 88"/>
          <p:cNvCxnSpPr>
            <a:stCxn id="86" idx="1"/>
            <a:endCxn id="88" idx="1"/>
          </p:cNvCxnSpPr>
          <p:nvPr/>
        </p:nvCxnSpPr>
        <p:spPr bwMode="auto">
          <a:xfrm rot="16200000" flipH="1">
            <a:off x="4022936" y="3661694"/>
            <a:ext cx="1070893" cy="933675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rgbClr val="7036BE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Curved Connector 89"/>
          <p:cNvCxnSpPr>
            <a:stCxn id="65" idx="2"/>
            <a:endCxn id="86" idx="3"/>
          </p:cNvCxnSpPr>
          <p:nvPr/>
        </p:nvCxnSpPr>
        <p:spPr bwMode="auto">
          <a:xfrm rot="5400000">
            <a:off x="3842629" y="2763517"/>
            <a:ext cx="926086" cy="42825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rgbClr val="7036BE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94" name="TextBox 93"/>
          <p:cNvSpPr txBox="1"/>
          <p:nvPr/>
        </p:nvSpPr>
        <p:spPr>
          <a:xfrm>
            <a:off x="762000" y="4554379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e.g. Financial </a:t>
            </a:r>
            <a:r>
              <a:rPr lang="de-DE" sz="1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Networks</a:t>
            </a:r>
            <a:endParaRPr lang="de-DE" sz="16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5" name="Text Box 65"/>
          <p:cNvSpPr txBox="1">
            <a:spLocks noChangeArrowheads="1"/>
          </p:cNvSpPr>
          <p:nvPr/>
        </p:nvSpPr>
        <p:spPr bwMode="auto">
          <a:xfrm>
            <a:off x="5562600" y="2971800"/>
            <a:ext cx="2961067" cy="1169551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 smtClean="0">
                <a:solidFill>
                  <a:srgbClr val="10264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Stardust </a:t>
            </a:r>
            <a:r>
              <a:rPr lang="en-US" sz="1000" b="1" smtClean="0">
                <a:solidFill>
                  <a:srgbClr val="10264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Solution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10264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FIX and SWIFT connectivity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10264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Message transformation to normalized format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10264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Caching and JMS channeling for sequencing</a:t>
            </a:r>
            <a:endParaRPr lang="en-US" sz="1000">
              <a:solidFill>
                <a:srgbClr val="10264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10264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Routing via transition conditions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10264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Transient processing/write-behind </a:t>
            </a:r>
            <a:br>
              <a:rPr lang="en-US" sz="1000" smtClean="0">
                <a:solidFill>
                  <a:srgbClr val="10264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</a:br>
            <a:r>
              <a:rPr lang="en-US" sz="1000" smtClean="0">
                <a:solidFill>
                  <a:srgbClr val="10264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for highest throughput/lowest latency</a:t>
            </a:r>
          </a:p>
        </p:txBody>
      </p:sp>
    </p:spTree>
    <p:extLst>
      <p:ext uri="{BB962C8B-B14F-4D97-AF65-F5344CB8AC3E}">
        <p14:creationId xmlns:p14="http://schemas.microsoft.com/office/powerpoint/2010/main" val="17987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Event Processing and Client Push</a:t>
            </a:r>
            <a:endParaRPr lang="de-DE"/>
          </a:p>
        </p:txBody>
      </p:sp>
      <p:sp>
        <p:nvSpPr>
          <p:cNvPr id="7" name="AutoShape 90"/>
          <p:cNvSpPr>
            <a:spLocks noChangeArrowheads="1"/>
          </p:cNvSpPr>
          <p:nvPr/>
        </p:nvSpPr>
        <p:spPr bwMode="auto">
          <a:xfrm flipV="1">
            <a:off x="609600" y="4267198"/>
            <a:ext cx="2556360" cy="1600202"/>
          </a:xfrm>
          <a:prstGeom prst="cloudCallout">
            <a:avLst>
              <a:gd name="adj1" fmla="val -7777"/>
              <a:gd name="adj2" fmla="val 13048"/>
            </a:avLst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defTabSz="914400" eaLnBrk="0" hangingPunct="0"/>
            <a:endParaRPr lang="de-DE" sz="1000" b="1"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565760" y="2524499"/>
            <a:ext cx="3690762" cy="1295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12" name="Pentagon 11"/>
          <p:cNvSpPr/>
          <p:nvPr/>
        </p:nvSpPr>
        <p:spPr bwMode="auto">
          <a:xfrm rot="16200000">
            <a:off x="1832460" y="3777840"/>
            <a:ext cx="152400" cy="76200"/>
          </a:xfrm>
          <a:prstGeom prst="homePlate">
            <a:avLst/>
          </a:prstGeom>
          <a:solidFill>
            <a:srgbClr val="7036B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251560" y="2667000"/>
            <a:ext cx="256804" cy="152400"/>
          </a:xfrm>
          <a:prstGeom prst="rect">
            <a:avLst/>
          </a:prstGeom>
          <a:solidFill>
            <a:srgbClr val="1026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18" name="Curved Connector 17"/>
          <p:cNvCxnSpPr>
            <a:stCxn id="12" idx="1"/>
            <a:endCxn id="37" idx="1"/>
          </p:cNvCxnSpPr>
          <p:nvPr/>
        </p:nvCxnSpPr>
        <p:spPr bwMode="auto">
          <a:xfrm rot="5400000">
            <a:off x="1759230" y="4041570"/>
            <a:ext cx="298860" cy="12700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rgbClr val="7036BE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Curved Connector 18"/>
          <p:cNvCxnSpPr>
            <a:stCxn id="36" idx="1"/>
            <a:endCxn id="38" idx="1"/>
          </p:cNvCxnSpPr>
          <p:nvPr/>
        </p:nvCxnSpPr>
        <p:spPr bwMode="auto">
          <a:xfrm rot="5400000" flipH="1" flipV="1">
            <a:off x="1267311" y="3879851"/>
            <a:ext cx="406399" cy="4191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rgbClr val="7036BE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Pentagon 19"/>
          <p:cNvSpPr/>
          <p:nvPr/>
        </p:nvSpPr>
        <p:spPr bwMode="auto">
          <a:xfrm rot="16200000">
            <a:off x="4118460" y="2476501"/>
            <a:ext cx="152400" cy="76200"/>
          </a:xfrm>
          <a:prstGeom prst="homePlate">
            <a:avLst/>
          </a:prstGeom>
          <a:solidFill>
            <a:srgbClr val="7036B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23" name="Text Box 65"/>
          <p:cNvSpPr txBox="1">
            <a:spLocks noChangeArrowheads="1"/>
          </p:cNvSpPr>
          <p:nvPr/>
        </p:nvSpPr>
        <p:spPr bwMode="auto">
          <a:xfrm>
            <a:off x="5486400" y="2057400"/>
            <a:ext cx="2621230" cy="861774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 smtClean="0">
                <a:solidFill>
                  <a:srgbClr val="7036BE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Integration  Requirements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7036BE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Different incoming market data streams </a:t>
            </a:r>
            <a:br>
              <a:rPr lang="en-US" sz="1000" smtClean="0">
                <a:solidFill>
                  <a:srgbClr val="7036BE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</a:br>
            <a:r>
              <a:rPr lang="en-US" sz="1000" smtClean="0">
                <a:solidFill>
                  <a:srgbClr val="7036BE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(e.g. Market Map, Bloomberg, Reuters)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7036BE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Normalization of content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7036BE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Client push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2251560" y="3048000"/>
            <a:ext cx="256804" cy="152400"/>
          </a:xfrm>
          <a:prstGeom prst="rect">
            <a:avLst/>
          </a:prstGeom>
          <a:solidFill>
            <a:srgbClr val="1026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89760" y="3124200"/>
            <a:ext cx="256804" cy="152400"/>
          </a:xfrm>
          <a:prstGeom prst="rect">
            <a:avLst/>
          </a:prstGeom>
          <a:solidFill>
            <a:srgbClr val="1026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26" name="Curved Connector 25"/>
          <p:cNvCxnSpPr>
            <a:stCxn id="24" idx="1"/>
            <a:endCxn id="12" idx="3"/>
          </p:cNvCxnSpPr>
          <p:nvPr/>
        </p:nvCxnSpPr>
        <p:spPr bwMode="auto">
          <a:xfrm rot="10800000" flipV="1">
            <a:off x="1908660" y="3124200"/>
            <a:ext cx="342900" cy="615540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rgbClr val="7036BE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Rectangle 27"/>
          <p:cNvSpPr/>
          <p:nvPr/>
        </p:nvSpPr>
        <p:spPr bwMode="auto">
          <a:xfrm>
            <a:off x="4202112" y="3124200"/>
            <a:ext cx="256804" cy="152400"/>
          </a:xfrm>
          <a:prstGeom prst="rect">
            <a:avLst/>
          </a:prstGeom>
          <a:solidFill>
            <a:srgbClr val="1026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29" name="Curved Connector 28"/>
          <p:cNvCxnSpPr>
            <a:stCxn id="20" idx="1"/>
            <a:endCxn id="28" idx="3"/>
          </p:cNvCxnSpPr>
          <p:nvPr/>
        </p:nvCxnSpPr>
        <p:spPr bwMode="auto">
          <a:xfrm rot="16200000" flipH="1">
            <a:off x="4021989" y="2763472"/>
            <a:ext cx="609599" cy="264256"/>
          </a:xfrm>
          <a:prstGeom prst="curvedConnector4">
            <a:avLst>
              <a:gd name="adj1" fmla="val 46875"/>
              <a:gd name="adj2" fmla="val 186507"/>
            </a:avLst>
          </a:prstGeom>
          <a:solidFill>
            <a:schemeClr val="accent1"/>
          </a:solidFill>
          <a:ln w="9525" cap="flat" cmpd="sng" algn="ctr">
            <a:solidFill>
              <a:srgbClr val="7036BE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4552483" y="3575465"/>
            <a:ext cx="7040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000" b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Stardust</a:t>
            </a:r>
            <a:endParaRPr lang="de-DE" sz="1000" b="1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32" name="Elbow Connector 31"/>
          <p:cNvCxnSpPr>
            <a:stCxn id="17" idx="3"/>
            <a:endCxn id="25" idx="1"/>
          </p:cNvCxnSpPr>
          <p:nvPr/>
        </p:nvCxnSpPr>
        <p:spPr bwMode="auto">
          <a:xfrm>
            <a:off x="2508364" y="2743200"/>
            <a:ext cx="581396" cy="457200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rgbClr val="10264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Elbow Connector 33"/>
          <p:cNvCxnSpPr>
            <a:stCxn id="24" idx="3"/>
            <a:endCxn id="25" idx="1"/>
          </p:cNvCxnSpPr>
          <p:nvPr/>
        </p:nvCxnSpPr>
        <p:spPr bwMode="auto">
          <a:xfrm>
            <a:off x="2508364" y="3124200"/>
            <a:ext cx="581396" cy="76200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rgbClr val="10264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Elbow Connector 34"/>
          <p:cNvCxnSpPr>
            <a:stCxn id="25" idx="3"/>
            <a:endCxn id="45" idx="1"/>
          </p:cNvCxnSpPr>
          <p:nvPr/>
        </p:nvCxnSpPr>
        <p:spPr bwMode="auto">
          <a:xfrm flipV="1">
            <a:off x="3346564" y="3124200"/>
            <a:ext cx="276596" cy="76200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rgbClr val="10264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Pentagon 35"/>
          <p:cNvSpPr/>
          <p:nvPr/>
        </p:nvSpPr>
        <p:spPr bwMode="auto">
          <a:xfrm rot="5400000" flipV="1">
            <a:off x="1184760" y="4330700"/>
            <a:ext cx="152400" cy="76200"/>
          </a:xfrm>
          <a:prstGeom prst="homePlate">
            <a:avLst/>
          </a:prstGeom>
          <a:solidFill>
            <a:srgbClr val="7036B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37" name="Pentagon 36"/>
          <p:cNvSpPr/>
          <p:nvPr/>
        </p:nvSpPr>
        <p:spPr bwMode="auto">
          <a:xfrm rot="5400000" flipV="1">
            <a:off x="1832460" y="4229100"/>
            <a:ext cx="152400" cy="76200"/>
          </a:xfrm>
          <a:prstGeom prst="homePlate">
            <a:avLst/>
          </a:prstGeom>
          <a:solidFill>
            <a:srgbClr val="7036B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38" name="Pentagon 37"/>
          <p:cNvSpPr/>
          <p:nvPr/>
        </p:nvSpPr>
        <p:spPr bwMode="auto">
          <a:xfrm rot="16200000">
            <a:off x="1603860" y="3771901"/>
            <a:ext cx="152400" cy="76200"/>
          </a:xfrm>
          <a:prstGeom prst="homePlate">
            <a:avLst/>
          </a:prstGeom>
          <a:solidFill>
            <a:srgbClr val="7036B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40" name="Curved Connector 39"/>
          <p:cNvCxnSpPr>
            <a:stCxn id="38" idx="3"/>
            <a:endCxn id="17" idx="1"/>
          </p:cNvCxnSpPr>
          <p:nvPr/>
        </p:nvCxnSpPr>
        <p:spPr bwMode="auto">
          <a:xfrm rot="5400000" flipH="1" flipV="1">
            <a:off x="1470510" y="2952751"/>
            <a:ext cx="990601" cy="571500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rgbClr val="7036BE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Rectangle 44"/>
          <p:cNvSpPr/>
          <p:nvPr/>
        </p:nvSpPr>
        <p:spPr bwMode="auto">
          <a:xfrm>
            <a:off x="3623160" y="3048000"/>
            <a:ext cx="256804" cy="152400"/>
          </a:xfrm>
          <a:prstGeom prst="rect">
            <a:avLst/>
          </a:prstGeom>
          <a:solidFill>
            <a:srgbClr val="1026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47" name="Elbow Connector 46"/>
          <p:cNvCxnSpPr>
            <a:stCxn id="45" idx="3"/>
            <a:endCxn id="28" idx="1"/>
          </p:cNvCxnSpPr>
          <p:nvPr/>
        </p:nvCxnSpPr>
        <p:spPr bwMode="auto">
          <a:xfrm>
            <a:off x="3879964" y="3124200"/>
            <a:ext cx="322148" cy="76200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rgbClr val="10264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Rectangle 49"/>
          <p:cNvSpPr/>
          <p:nvPr/>
        </p:nvSpPr>
        <p:spPr bwMode="auto">
          <a:xfrm>
            <a:off x="2251560" y="3505200"/>
            <a:ext cx="256804" cy="152400"/>
          </a:xfrm>
          <a:prstGeom prst="rect">
            <a:avLst/>
          </a:prstGeom>
          <a:solidFill>
            <a:srgbClr val="1026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51" name="Elbow Connector 50"/>
          <p:cNvCxnSpPr>
            <a:stCxn id="50" idx="3"/>
            <a:endCxn id="25" idx="1"/>
          </p:cNvCxnSpPr>
          <p:nvPr/>
        </p:nvCxnSpPr>
        <p:spPr bwMode="auto">
          <a:xfrm flipV="1">
            <a:off x="2508364" y="3200400"/>
            <a:ext cx="581396" cy="381000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rgbClr val="10264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Pentagon 53"/>
          <p:cNvSpPr/>
          <p:nvPr/>
        </p:nvSpPr>
        <p:spPr bwMode="auto">
          <a:xfrm rot="16200000">
            <a:off x="2061060" y="3771901"/>
            <a:ext cx="152400" cy="76200"/>
          </a:xfrm>
          <a:prstGeom prst="homePlate">
            <a:avLst/>
          </a:prstGeom>
          <a:solidFill>
            <a:srgbClr val="7036B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55" name="Pentagon 54"/>
          <p:cNvSpPr/>
          <p:nvPr/>
        </p:nvSpPr>
        <p:spPr bwMode="auto">
          <a:xfrm rot="5400000" flipV="1">
            <a:off x="2476500" y="4457700"/>
            <a:ext cx="152400" cy="76200"/>
          </a:xfrm>
          <a:prstGeom prst="homePlate">
            <a:avLst/>
          </a:prstGeom>
          <a:solidFill>
            <a:srgbClr val="7036B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56" name="Curved Connector 55"/>
          <p:cNvCxnSpPr>
            <a:stCxn id="54" idx="1"/>
            <a:endCxn id="55" idx="1"/>
          </p:cNvCxnSpPr>
          <p:nvPr/>
        </p:nvCxnSpPr>
        <p:spPr bwMode="auto">
          <a:xfrm rot="16200000" flipH="1">
            <a:off x="2078281" y="3945180"/>
            <a:ext cx="533399" cy="415440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rgbClr val="7036BE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Curved Connector 58"/>
          <p:cNvCxnSpPr>
            <a:stCxn id="50" idx="1"/>
            <a:endCxn id="54" idx="3"/>
          </p:cNvCxnSpPr>
          <p:nvPr/>
        </p:nvCxnSpPr>
        <p:spPr bwMode="auto">
          <a:xfrm rot="10800000" flipV="1">
            <a:off x="2137260" y="3581399"/>
            <a:ext cx="114300" cy="152401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rgbClr val="7036BE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Curved Connector 62"/>
          <p:cNvCxnSpPr>
            <a:stCxn id="62" idx="2"/>
            <a:endCxn id="20" idx="3"/>
          </p:cNvCxnSpPr>
          <p:nvPr/>
        </p:nvCxnSpPr>
        <p:spPr bwMode="auto">
          <a:xfrm rot="5400000">
            <a:off x="4239328" y="2263180"/>
            <a:ext cx="130553" cy="21988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rgbClr val="7036BE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TextBox 65"/>
          <p:cNvSpPr txBox="1"/>
          <p:nvPr/>
        </p:nvSpPr>
        <p:spPr>
          <a:xfrm>
            <a:off x="1143000" y="47244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e.g. Market </a:t>
            </a:r>
            <a:r>
              <a:rPr lang="de-DE" sz="1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Data Streams</a:t>
            </a:r>
            <a:endParaRPr lang="de-DE" sz="16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75346"/>
            <a:ext cx="864997" cy="782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Rectangle 61"/>
          <p:cNvSpPr/>
          <p:nvPr/>
        </p:nvSpPr>
        <p:spPr bwMode="auto">
          <a:xfrm>
            <a:off x="3863492" y="1883153"/>
            <a:ext cx="1102111" cy="42469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69" name="Text Box 65"/>
          <p:cNvSpPr txBox="1">
            <a:spLocks noChangeArrowheads="1"/>
          </p:cNvSpPr>
          <p:nvPr/>
        </p:nvSpPr>
        <p:spPr bwMode="auto">
          <a:xfrm>
            <a:off x="5486400" y="2943761"/>
            <a:ext cx="3385863" cy="1323439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 smtClean="0">
                <a:solidFill>
                  <a:srgbClr val="10264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Stardust </a:t>
            </a:r>
            <a:r>
              <a:rPr lang="en-US" sz="1000" b="1" smtClean="0">
                <a:solidFill>
                  <a:srgbClr val="10264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Solution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10264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FIX and SWIFT connectivity e.g. market data streams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10264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Correlation of messages arriving in time window via </a:t>
            </a:r>
            <a:br>
              <a:rPr lang="en-US" sz="1000" smtClean="0">
                <a:solidFill>
                  <a:srgbClr val="10264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</a:br>
            <a:r>
              <a:rPr lang="en-US" sz="1000" smtClean="0">
                <a:solidFill>
                  <a:srgbClr val="10264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caching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10264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Message transformation to normalized format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10264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Rules for golden copy creation</a:t>
            </a:r>
            <a:endParaRPr lang="en-US" sz="1000">
              <a:solidFill>
                <a:srgbClr val="10264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10264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Client push via publish/subscribe via REST Push and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10264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HTML messaging</a:t>
            </a:r>
          </a:p>
        </p:txBody>
      </p:sp>
    </p:spTree>
    <p:extLst>
      <p:ext uri="{BB962C8B-B14F-4D97-AF65-F5344CB8AC3E}">
        <p14:creationId xmlns:p14="http://schemas.microsoft.com/office/powerpoint/2010/main" val="267916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Architecture</a:t>
            </a:r>
            <a:endParaRPr lang="de-DE"/>
          </a:p>
        </p:txBody>
      </p:sp>
      <p:sp>
        <p:nvSpPr>
          <p:cNvPr id="6" name="Text Placeholder 5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177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Java</a:t>
            </a:r>
          </a:p>
          <a:p>
            <a:pPr lvl="1"/>
            <a:r>
              <a:rPr lang="de-DE" smtClean="0"/>
              <a:t>J2EE</a:t>
            </a:r>
          </a:p>
          <a:p>
            <a:pPr lvl="1"/>
            <a:r>
              <a:rPr lang="de-DE" smtClean="0"/>
              <a:t>JDBC/SQL</a:t>
            </a:r>
          </a:p>
          <a:p>
            <a:pPr lvl="1"/>
            <a:r>
              <a:rPr lang="de-DE" smtClean="0"/>
              <a:t>JAAS</a:t>
            </a:r>
          </a:p>
          <a:p>
            <a:pPr lvl="1"/>
            <a:r>
              <a:rPr lang="de-DE" smtClean="0"/>
              <a:t>Spring</a:t>
            </a:r>
          </a:p>
          <a:p>
            <a:r>
              <a:rPr lang="de-DE" smtClean="0"/>
              <a:t>Eclipse</a:t>
            </a:r>
          </a:p>
          <a:p>
            <a:pPr lvl="1"/>
            <a:r>
              <a:rPr lang="de-DE" smtClean="0"/>
              <a:t>GEF</a:t>
            </a:r>
          </a:p>
          <a:p>
            <a:pPr lvl="1"/>
            <a:r>
              <a:rPr lang="de-DE" smtClean="0"/>
              <a:t>EMF</a:t>
            </a:r>
          </a:p>
          <a:p>
            <a:pPr lvl="1"/>
            <a:r>
              <a:rPr lang="de-DE" smtClean="0"/>
              <a:t>Eclipse Runtime</a:t>
            </a:r>
          </a:p>
          <a:p>
            <a:pPr lvl="1"/>
            <a:r>
              <a:rPr lang="de-DE" smtClean="0"/>
              <a:t>Webtools</a:t>
            </a:r>
          </a:p>
          <a:p>
            <a:pPr lvl="1"/>
            <a:r>
              <a:rPr lang="de-DE" smtClean="0"/>
              <a:t>BIRT</a:t>
            </a:r>
          </a:p>
          <a:p>
            <a:pPr lvl="1"/>
            <a:r>
              <a:rPr lang="de-DE" smtClean="0"/>
              <a:t>JavaScrip Development Tools</a:t>
            </a:r>
            <a:endParaRPr lang="de-D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Technologies used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791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19088" y="762000"/>
            <a:ext cx="8077200" cy="533400"/>
          </a:xfrm>
        </p:spPr>
        <p:txBody>
          <a:bodyPr/>
          <a:lstStyle/>
          <a:p>
            <a:pPr eaLnBrk="1" hangingPunct="1"/>
            <a:r>
              <a:rPr lang="de-DE" smtClean="0"/>
              <a:t>Overall Architecture</a:t>
            </a:r>
            <a:endParaRPr lang="de-DE" smtClean="0"/>
          </a:p>
        </p:txBody>
      </p:sp>
      <p:grpSp>
        <p:nvGrpSpPr>
          <p:cNvPr id="8" name="Group 7"/>
          <p:cNvGrpSpPr/>
          <p:nvPr/>
        </p:nvGrpSpPr>
        <p:grpSpPr>
          <a:xfrm>
            <a:off x="3540125" y="3124200"/>
            <a:ext cx="5373470" cy="1657350"/>
            <a:chOff x="3540125" y="3124200"/>
            <a:chExt cx="5373470" cy="1657350"/>
          </a:xfrm>
        </p:grpSpPr>
        <p:sp>
          <p:nvSpPr>
            <p:cNvPr id="2110476" name="Rectangle 12"/>
            <p:cNvSpPr>
              <a:spLocks noChangeArrowheads="1"/>
            </p:cNvSpPr>
            <p:nvPr/>
          </p:nvSpPr>
          <p:spPr bwMode="auto">
            <a:xfrm>
              <a:off x="3540125" y="3124200"/>
              <a:ext cx="5322888" cy="16573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 sz="1000" b="1">
                <a:latin typeface="Arial Narrow" pitchFamily="34" charset="0"/>
              </a:endParaRPr>
            </a:p>
          </p:txBody>
        </p:sp>
        <p:sp>
          <p:nvSpPr>
            <p:cNvPr id="26630" name="Text Box 13"/>
            <p:cNvSpPr txBox="1">
              <a:spLocks noChangeArrowheads="1"/>
            </p:cNvSpPr>
            <p:nvPr/>
          </p:nvSpPr>
          <p:spPr bwMode="auto">
            <a:xfrm>
              <a:off x="7168933" y="4362450"/>
              <a:ext cx="174466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/>
              <a:r>
                <a:rPr lang="de-DE" sz="1000" b="1">
                  <a:solidFill>
                    <a:schemeClr val="bg2"/>
                  </a:solidFill>
                  <a:latin typeface="Arial Narrow" pitchFamily="34" charset="0"/>
                </a:rPr>
                <a:t>J2EE (Web) Application Server </a:t>
              </a:r>
              <a:br>
                <a:rPr lang="de-DE" sz="1000" b="1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lang="de-DE" sz="1000" b="1">
                  <a:solidFill>
                    <a:schemeClr val="bg2"/>
                  </a:solidFill>
                  <a:latin typeface="Arial Narrow" pitchFamily="34" charset="0"/>
                </a:rPr>
                <a:t>(e.g.Tomcat)</a:t>
              </a:r>
            </a:p>
          </p:txBody>
        </p:sp>
      </p:grpSp>
      <p:sp>
        <p:nvSpPr>
          <p:cNvPr id="2110478" name="Rectangle 14"/>
          <p:cNvSpPr>
            <a:spLocks noChangeArrowheads="1"/>
          </p:cNvSpPr>
          <p:nvPr/>
        </p:nvSpPr>
        <p:spPr bwMode="auto">
          <a:xfrm>
            <a:off x="5680075" y="4948237"/>
            <a:ext cx="990600" cy="609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prstDash val="dash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1000" b="1" smtClean="0">
                <a:solidFill>
                  <a:schemeClr val="bg1"/>
                </a:solidFill>
                <a:latin typeface="Arial Narrow" pitchFamily="34" charset="0"/>
              </a:rPr>
              <a:t>Apache Camel</a:t>
            </a:r>
            <a:endParaRPr lang="de-DE" sz="1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110480" name="Rectangle 16"/>
          <p:cNvSpPr>
            <a:spLocks noChangeArrowheads="1"/>
          </p:cNvSpPr>
          <p:nvPr/>
        </p:nvSpPr>
        <p:spPr bwMode="auto">
          <a:xfrm>
            <a:off x="6861175" y="4948237"/>
            <a:ext cx="1216025" cy="609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prstDash val="dash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1000" b="1" dirty="0">
                <a:solidFill>
                  <a:schemeClr val="bg1"/>
                </a:solidFill>
                <a:latin typeface="Arial Narrow" pitchFamily="34" charset="0"/>
              </a:rPr>
              <a:t>Web Service</a:t>
            </a:r>
          </a:p>
        </p:txBody>
      </p:sp>
      <p:sp>
        <p:nvSpPr>
          <p:cNvPr id="26634" name="Rectangle 17"/>
          <p:cNvSpPr>
            <a:spLocks noChangeArrowheads="1"/>
          </p:cNvSpPr>
          <p:nvPr/>
        </p:nvSpPr>
        <p:spPr bwMode="auto">
          <a:xfrm>
            <a:off x="520700" y="3670300"/>
            <a:ext cx="1152525" cy="1368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95287" y="1431925"/>
            <a:ext cx="2746375" cy="3121025"/>
            <a:chOff x="249" y="902"/>
            <a:chExt cx="1730" cy="1966"/>
          </a:xfrm>
        </p:grpSpPr>
        <p:pic>
          <p:nvPicPr>
            <p:cNvPr id="26674" name="Picture 19" descr="d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2357"/>
              <a:ext cx="436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75" name="Text Box 20"/>
            <p:cNvSpPr txBox="1">
              <a:spLocks noChangeArrowheads="1"/>
            </p:cNvSpPr>
            <p:nvPr/>
          </p:nvSpPr>
          <p:spPr bwMode="auto">
            <a:xfrm>
              <a:off x="336" y="2714"/>
              <a:ext cx="6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sz="1000" b="1">
                  <a:latin typeface="Arial Narrow" pitchFamily="34" charset="0"/>
                </a:rPr>
                <a:t>Model Repository</a:t>
              </a:r>
            </a:p>
          </p:txBody>
        </p:sp>
        <p:sp>
          <p:nvSpPr>
            <p:cNvPr id="26676" name="Line 21"/>
            <p:cNvSpPr>
              <a:spLocks noChangeShapeType="1"/>
            </p:cNvSpPr>
            <p:nvPr/>
          </p:nvSpPr>
          <p:spPr bwMode="auto">
            <a:xfrm>
              <a:off x="697" y="2105"/>
              <a:ext cx="0" cy="272"/>
            </a:xfrm>
            <a:prstGeom prst="line">
              <a:avLst/>
            </a:prstGeom>
            <a:noFill/>
            <a:ln w="9525">
              <a:solidFill>
                <a:srgbClr val="7036BE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77" name="Text Box 22"/>
            <p:cNvSpPr txBox="1">
              <a:spLocks noChangeArrowheads="1"/>
            </p:cNvSpPr>
            <p:nvPr/>
          </p:nvSpPr>
          <p:spPr bwMode="auto">
            <a:xfrm>
              <a:off x="576" y="902"/>
              <a:ext cx="97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de-DE" sz="1000" b="1">
                  <a:latin typeface="Arial Narrow" pitchFamily="34" charset="0"/>
                </a:rPr>
                <a:t>Process Modeling (Eclipse)</a:t>
              </a:r>
            </a:p>
          </p:txBody>
        </p:sp>
        <p:pic>
          <p:nvPicPr>
            <p:cNvPr id="26678" name="Picture 2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061"/>
              <a:ext cx="1730" cy="1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636" name="Rectangle 24"/>
          <p:cNvSpPr>
            <a:spLocks noChangeArrowheads="1"/>
          </p:cNvSpPr>
          <p:nvPr/>
        </p:nvSpPr>
        <p:spPr bwMode="auto">
          <a:xfrm>
            <a:off x="3463925" y="4819650"/>
            <a:ext cx="1152525" cy="1368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10489" name="Rectangle 25"/>
          <p:cNvSpPr>
            <a:spLocks noChangeArrowheads="1"/>
          </p:cNvSpPr>
          <p:nvPr/>
        </p:nvSpPr>
        <p:spPr bwMode="auto">
          <a:xfrm>
            <a:off x="6846888" y="3557588"/>
            <a:ext cx="1296987" cy="720725"/>
          </a:xfrm>
          <a:prstGeom prst="rect">
            <a:avLst/>
          </a:prstGeom>
          <a:solidFill>
            <a:srgbClr val="17375E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1000" b="1" dirty="0">
                <a:solidFill>
                  <a:schemeClr val="bg1"/>
                </a:solidFill>
                <a:latin typeface="Arial Narrow" pitchFamily="34" charset="0"/>
              </a:rPr>
              <a:t>Business Logic 2</a:t>
            </a:r>
            <a:br>
              <a:rPr lang="de-DE" sz="1000" b="1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de-DE" sz="1000" dirty="0">
                <a:solidFill>
                  <a:schemeClr val="bg1"/>
                </a:solidFill>
                <a:latin typeface="Arial Narrow" pitchFamily="34" charset="0"/>
              </a:rPr>
              <a:t>(Spring)</a:t>
            </a:r>
          </a:p>
        </p:txBody>
      </p:sp>
      <p:sp>
        <p:nvSpPr>
          <p:cNvPr id="2110490" name="Rectangle 26"/>
          <p:cNvSpPr>
            <a:spLocks noChangeArrowheads="1"/>
          </p:cNvSpPr>
          <p:nvPr/>
        </p:nvSpPr>
        <p:spPr bwMode="auto">
          <a:xfrm>
            <a:off x="5370513" y="3557588"/>
            <a:ext cx="1296987" cy="720725"/>
          </a:xfrm>
          <a:prstGeom prst="rect">
            <a:avLst/>
          </a:prstGeom>
          <a:solidFill>
            <a:srgbClr val="17375E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1000" b="1" dirty="0">
                <a:solidFill>
                  <a:schemeClr val="bg1"/>
                </a:solidFill>
                <a:latin typeface="Arial Narrow" pitchFamily="34" charset="0"/>
              </a:rPr>
              <a:t>Business Logic 1</a:t>
            </a:r>
            <a:br>
              <a:rPr lang="de-DE" sz="1000" b="1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de-DE" sz="1000" b="1" dirty="0">
                <a:solidFill>
                  <a:schemeClr val="bg1"/>
                </a:solidFill>
                <a:latin typeface="Arial Narrow" pitchFamily="34" charset="0"/>
              </a:rPr>
              <a:t>(</a:t>
            </a:r>
            <a:r>
              <a:rPr lang="de-DE" sz="1000" dirty="0">
                <a:solidFill>
                  <a:schemeClr val="bg1"/>
                </a:solidFill>
                <a:latin typeface="Arial Narrow" pitchFamily="34" charset="0"/>
              </a:rPr>
              <a:t>EJB)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398963" y="1612900"/>
            <a:ext cx="1296987" cy="1511300"/>
            <a:chOff x="4398963" y="1612900"/>
            <a:chExt cx="1296987" cy="1511300"/>
          </a:xfrm>
        </p:grpSpPr>
        <p:sp>
          <p:nvSpPr>
            <p:cNvPr id="2110492" name="Rectangle 28"/>
            <p:cNvSpPr>
              <a:spLocks noChangeArrowheads="1"/>
            </p:cNvSpPr>
            <p:nvPr/>
          </p:nvSpPr>
          <p:spPr bwMode="auto">
            <a:xfrm>
              <a:off x="4398963" y="1612900"/>
              <a:ext cx="1296987" cy="7207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de-DE" sz="1000" b="1" smtClean="0">
                  <a:latin typeface="Arial Narrow" pitchFamily="34" charset="0"/>
                </a:rPr>
                <a:t>Stardust</a:t>
              </a:r>
              <a:br>
                <a:rPr lang="de-DE" sz="1000" b="1" smtClean="0">
                  <a:latin typeface="Arial Narrow" pitchFamily="34" charset="0"/>
                </a:rPr>
              </a:br>
              <a:r>
                <a:rPr lang="de-DE" sz="1000" b="1" smtClean="0">
                  <a:latin typeface="Arial Narrow" pitchFamily="34" charset="0"/>
                </a:rPr>
                <a:t>Process </a:t>
              </a:r>
              <a:r>
                <a:rPr lang="de-DE" sz="1000" b="1" dirty="0">
                  <a:latin typeface="Arial Narrow" pitchFamily="34" charset="0"/>
                </a:rPr>
                <a:t>Portal</a:t>
              </a:r>
            </a:p>
          </p:txBody>
        </p:sp>
        <p:sp>
          <p:nvSpPr>
            <p:cNvPr id="26642" name="Line 31"/>
            <p:cNvSpPr>
              <a:spLocks noChangeShapeType="1"/>
            </p:cNvSpPr>
            <p:nvPr/>
          </p:nvSpPr>
          <p:spPr bwMode="auto">
            <a:xfrm>
              <a:off x="5046663" y="2333625"/>
              <a:ext cx="0" cy="790575"/>
            </a:xfrm>
            <a:prstGeom prst="line">
              <a:avLst/>
            </a:prstGeom>
            <a:noFill/>
            <a:ln w="9525">
              <a:solidFill>
                <a:srgbClr val="7036BE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873750" y="1612900"/>
            <a:ext cx="1296988" cy="1511300"/>
            <a:chOff x="5873750" y="1612900"/>
            <a:chExt cx="1296988" cy="1511300"/>
          </a:xfrm>
        </p:grpSpPr>
        <p:sp>
          <p:nvSpPr>
            <p:cNvPr id="2110493" name="Rectangle 29"/>
            <p:cNvSpPr>
              <a:spLocks noChangeArrowheads="1"/>
            </p:cNvSpPr>
            <p:nvPr/>
          </p:nvSpPr>
          <p:spPr bwMode="auto">
            <a:xfrm>
              <a:off x="5873750" y="1612900"/>
              <a:ext cx="1296988" cy="720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>
              <a:outerShdw dist="71842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de-DE" sz="1000" b="1" dirty="0">
                  <a:latin typeface="Arial Narrow" pitchFamily="34" charset="0"/>
                </a:rPr>
                <a:t>Desktop</a:t>
              </a:r>
            </a:p>
            <a:p>
              <a:pPr algn="ctr">
                <a:defRPr/>
              </a:pPr>
              <a:r>
                <a:rPr lang="de-DE" sz="1000" b="1" dirty="0">
                  <a:latin typeface="Arial Narrow" pitchFamily="34" charset="0"/>
                </a:rPr>
                <a:t>Client</a:t>
              </a:r>
            </a:p>
          </p:txBody>
        </p:sp>
        <p:sp>
          <p:nvSpPr>
            <p:cNvPr id="26643" name="Line 32"/>
            <p:cNvSpPr>
              <a:spLocks noChangeShapeType="1"/>
            </p:cNvSpPr>
            <p:nvPr/>
          </p:nvSpPr>
          <p:spPr bwMode="auto">
            <a:xfrm>
              <a:off x="6523038" y="2333625"/>
              <a:ext cx="0" cy="790575"/>
            </a:xfrm>
            <a:prstGeom prst="line">
              <a:avLst/>
            </a:prstGeom>
            <a:noFill/>
            <a:ln w="9525">
              <a:solidFill>
                <a:srgbClr val="7036BE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358063" y="1612900"/>
            <a:ext cx="1296987" cy="1511300"/>
            <a:chOff x="7358063" y="1612900"/>
            <a:chExt cx="1296987" cy="1511300"/>
          </a:xfrm>
        </p:grpSpPr>
        <p:sp>
          <p:nvSpPr>
            <p:cNvPr id="2110494" name="Rectangle 30"/>
            <p:cNvSpPr>
              <a:spLocks noChangeArrowheads="1"/>
            </p:cNvSpPr>
            <p:nvPr/>
          </p:nvSpPr>
          <p:spPr bwMode="auto">
            <a:xfrm>
              <a:off x="7358063" y="1612900"/>
              <a:ext cx="1296987" cy="720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>
              <a:outerShdw dist="71842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de-DE" sz="1000" b="1" dirty="0">
                  <a:latin typeface="Arial Narrow" pitchFamily="34" charset="0"/>
                </a:rPr>
                <a:t>Mobile</a:t>
              </a:r>
            </a:p>
            <a:p>
              <a:pPr algn="ctr">
                <a:defRPr/>
              </a:pPr>
              <a:r>
                <a:rPr lang="de-DE" sz="1000" b="1" dirty="0">
                  <a:latin typeface="Arial Narrow" pitchFamily="34" charset="0"/>
                </a:rPr>
                <a:t>Client</a:t>
              </a:r>
            </a:p>
          </p:txBody>
        </p:sp>
        <p:sp>
          <p:nvSpPr>
            <p:cNvPr id="26644" name="Line 33"/>
            <p:cNvSpPr>
              <a:spLocks noChangeShapeType="1"/>
            </p:cNvSpPr>
            <p:nvPr/>
          </p:nvSpPr>
          <p:spPr bwMode="auto">
            <a:xfrm>
              <a:off x="8007350" y="2333625"/>
              <a:ext cx="0" cy="790575"/>
            </a:xfrm>
            <a:prstGeom prst="line">
              <a:avLst/>
            </a:prstGeom>
            <a:noFill/>
            <a:ln w="9525">
              <a:solidFill>
                <a:srgbClr val="7036BE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3716338" y="2476500"/>
            <a:ext cx="1044575" cy="1084263"/>
            <a:chOff x="2215" y="1573"/>
            <a:chExt cx="658" cy="683"/>
          </a:xfrm>
        </p:grpSpPr>
        <p:sp>
          <p:nvSpPr>
            <p:cNvPr id="26672" name="Line 43"/>
            <p:cNvSpPr>
              <a:spLocks noChangeShapeType="1"/>
            </p:cNvSpPr>
            <p:nvPr/>
          </p:nvSpPr>
          <p:spPr bwMode="auto">
            <a:xfrm>
              <a:off x="2544" y="1728"/>
              <a:ext cx="0" cy="52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73" name="Text Box 44"/>
            <p:cNvSpPr txBox="1">
              <a:spLocks noChangeArrowheads="1"/>
            </p:cNvSpPr>
            <p:nvPr/>
          </p:nvSpPr>
          <p:spPr bwMode="auto">
            <a:xfrm>
              <a:off x="2215" y="1573"/>
              <a:ext cx="65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sz="900" b="1"/>
                <a:t>Business Event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467100" y="4276725"/>
            <a:ext cx="1143000" cy="1516062"/>
            <a:chOff x="3467100" y="4276725"/>
            <a:chExt cx="1143000" cy="1516062"/>
          </a:xfrm>
        </p:grpSpPr>
        <p:sp>
          <p:nvSpPr>
            <p:cNvPr id="26647" name="Text Box 47"/>
            <p:cNvSpPr txBox="1">
              <a:spLocks noChangeArrowheads="1"/>
            </p:cNvSpPr>
            <p:nvPr/>
          </p:nvSpPr>
          <p:spPr bwMode="auto">
            <a:xfrm>
              <a:off x="3467100" y="5395912"/>
              <a:ext cx="11430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sz="1000" b="1">
                  <a:latin typeface="Arial Narrow" pitchFamily="34" charset="0"/>
                </a:rPr>
                <a:t>Audit Trail Database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3590925" y="4276725"/>
              <a:ext cx="873125" cy="1206500"/>
              <a:chOff x="3590925" y="4276725"/>
              <a:chExt cx="873125" cy="1206500"/>
            </a:xfrm>
          </p:grpSpPr>
          <p:pic>
            <p:nvPicPr>
              <p:cNvPr id="26646" name="Picture 46" descr="db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1900" y="4876800"/>
                <a:ext cx="692150" cy="606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648" name="Line 48"/>
              <p:cNvSpPr>
                <a:spLocks noChangeShapeType="1"/>
              </p:cNvSpPr>
              <p:nvPr/>
            </p:nvSpPr>
            <p:spPr bwMode="auto">
              <a:xfrm>
                <a:off x="4038600" y="4276725"/>
                <a:ext cx="0" cy="647700"/>
              </a:xfrm>
              <a:prstGeom prst="line">
                <a:avLst/>
              </a:prstGeom>
              <a:noFill/>
              <a:ln w="9525">
                <a:solidFill>
                  <a:srgbClr val="7036BE"/>
                </a:solidFill>
                <a:prstDash val="sysDot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6649" name="Text Box 49"/>
              <p:cNvSpPr txBox="1">
                <a:spLocks noChangeArrowheads="1"/>
              </p:cNvSpPr>
              <p:nvPr/>
            </p:nvSpPr>
            <p:spPr bwMode="auto">
              <a:xfrm>
                <a:off x="3590925" y="4556125"/>
                <a:ext cx="465138" cy="244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de-DE" sz="1000" b="1">
                    <a:latin typeface="Arial Narrow" pitchFamily="34" charset="0"/>
                  </a:rPr>
                  <a:t>JDBC</a:t>
                </a:r>
              </a:p>
            </p:txBody>
          </p:sp>
        </p:grpSp>
      </p:grpSp>
      <p:sp>
        <p:nvSpPr>
          <p:cNvPr id="2110514" name="Rectangle 50"/>
          <p:cNvSpPr>
            <a:spLocks noChangeArrowheads="1"/>
          </p:cNvSpPr>
          <p:nvPr/>
        </p:nvSpPr>
        <p:spPr bwMode="auto">
          <a:xfrm>
            <a:off x="3895725" y="3557588"/>
            <a:ext cx="1296988" cy="720725"/>
          </a:xfrm>
          <a:prstGeom prst="rect">
            <a:avLst/>
          </a:prstGeom>
          <a:solidFill>
            <a:srgbClr val="17375E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1000" b="1" smtClean="0">
                <a:solidFill>
                  <a:schemeClr val="bg1"/>
                </a:solidFill>
                <a:latin typeface="Arial Narrow" pitchFamily="34" charset="0"/>
              </a:rPr>
              <a:t>Stardust</a:t>
            </a:r>
            <a:r>
              <a:rPr lang="de-DE" sz="1000" b="1" dirty="0">
                <a:solidFill>
                  <a:schemeClr val="bg1"/>
                </a:solidFill>
                <a:latin typeface="Arial Narrow" pitchFamily="34" charset="0"/>
              </a:rPr>
              <a:t/>
            </a:r>
            <a:br>
              <a:rPr lang="de-DE" sz="1000" b="1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de-DE" sz="1000" b="1" dirty="0">
                <a:solidFill>
                  <a:schemeClr val="bg1"/>
                </a:solidFill>
                <a:latin typeface="Arial Narrow" pitchFamily="34" charset="0"/>
              </a:rPr>
              <a:t>Process Engine</a:t>
            </a:r>
          </a:p>
        </p:txBody>
      </p: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4357688" y="4276725"/>
            <a:ext cx="401637" cy="685800"/>
            <a:chOff x="2745" y="2694"/>
            <a:chExt cx="253" cy="432"/>
          </a:xfrm>
        </p:grpSpPr>
        <p:sp>
          <p:nvSpPr>
            <p:cNvPr id="26670" name="Text Box 52"/>
            <p:cNvSpPr txBox="1">
              <a:spLocks noChangeArrowheads="1"/>
            </p:cNvSpPr>
            <p:nvPr/>
          </p:nvSpPr>
          <p:spPr bwMode="auto">
            <a:xfrm>
              <a:off x="2745" y="2877"/>
              <a:ext cx="25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sz="1000" b="1">
                  <a:latin typeface="Arial Narrow" pitchFamily="34" charset="0"/>
                </a:rPr>
                <a:t>JMS</a:t>
              </a:r>
            </a:p>
          </p:txBody>
        </p:sp>
        <p:sp>
          <p:nvSpPr>
            <p:cNvPr id="26671" name="Line 53"/>
            <p:cNvSpPr>
              <a:spLocks noChangeShapeType="1"/>
            </p:cNvSpPr>
            <p:nvPr/>
          </p:nvSpPr>
          <p:spPr bwMode="auto">
            <a:xfrm>
              <a:off x="2998" y="2694"/>
              <a:ext cx="0" cy="432"/>
            </a:xfrm>
            <a:prstGeom prst="line">
              <a:avLst/>
            </a:prstGeom>
            <a:noFill/>
            <a:ln w="9525">
              <a:solidFill>
                <a:srgbClr val="7036BE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110518" name="Rectangle 54"/>
          <p:cNvSpPr>
            <a:spLocks noChangeArrowheads="1"/>
          </p:cNvSpPr>
          <p:nvPr/>
        </p:nvSpPr>
        <p:spPr bwMode="auto">
          <a:xfrm>
            <a:off x="4498975" y="4948237"/>
            <a:ext cx="990600" cy="609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prstDash val="dash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1000" b="1" dirty="0">
                <a:solidFill>
                  <a:schemeClr val="bg1"/>
                </a:solidFill>
                <a:latin typeface="Arial Narrow" pitchFamily="34" charset="0"/>
              </a:rPr>
              <a:t>Messaging</a:t>
            </a:r>
          </a:p>
        </p:txBody>
      </p:sp>
      <p:sp>
        <p:nvSpPr>
          <p:cNvPr id="26653" name="Line 55"/>
          <p:cNvSpPr>
            <a:spLocks noChangeShapeType="1"/>
          </p:cNvSpPr>
          <p:nvPr/>
        </p:nvSpPr>
        <p:spPr bwMode="auto">
          <a:xfrm>
            <a:off x="6054725" y="4276725"/>
            <a:ext cx="0" cy="685800"/>
          </a:xfrm>
          <a:prstGeom prst="line">
            <a:avLst/>
          </a:prstGeom>
          <a:noFill/>
          <a:ln w="9525">
            <a:solidFill>
              <a:srgbClr val="7036BE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4911725" y="4276725"/>
            <a:ext cx="914400" cy="685800"/>
            <a:chOff x="3094" y="2694"/>
            <a:chExt cx="576" cy="432"/>
          </a:xfrm>
        </p:grpSpPr>
        <p:sp>
          <p:nvSpPr>
            <p:cNvPr id="26666" name="Text Box 57"/>
            <p:cNvSpPr txBox="1">
              <a:spLocks noChangeArrowheads="1"/>
            </p:cNvSpPr>
            <p:nvPr/>
          </p:nvSpPr>
          <p:spPr bwMode="auto">
            <a:xfrm>
              <a:off x="3265" y="2877"/>
              <a:ext cx="11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sz="1000" b="1">
                <a:latin typeface="Arial Narrow" pitchFamily="34" charset="0"/>
              </a:endParaRPr>
            </a:p>
          </p:txBody>
        </p:sp>
        <p:sp>
          <p:nvSpPr>
            <p:cNvPr id="26667" name="Line 58"/>
            <p:cNvSpPr>
              <a:spLocks noChangeShapeType="1"/>
            </p:cNvSpPr>
            <p:nvPr/>
          </p:nvSpPr>
          <p:spPr bwMode="auto">
            <a:xfrm>
              <a:off x="3094" y="2694"/>
              <a:ext cx="0" cy="192"/>
            </a:xfrm>
            <a:prstGeom prst="line">
              <a:avLst/>
            </a:prstGeom>
            <a:noFill/>
            <a:ln w="9525">
              <a:solidFill>
                <a:srgbClr val="7036BE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68" name="Line 59"/>
            <p:cNvSpPr>
              <a:spLocks noChangeShapeType="1"/>
            </p:cNvSpPr>
            <p:nvPr/>
          </p:nvSpPr>
          <p:spPr bwMode="auto">
            <a:xfrm>
              <a:off x="3094" y="2886"/>
              <a:ext cx="576" cy="0"/>
            </a:xfrm>
            <a:prstGeom prst="line">
              <a:avLst/>
            </a:prstGeom>
            <a:noFill/>
            <a:ln w="9525">
              <a:solidFill>
                <a:srgbClr val="7036BE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69" name="Line 60"/>
            <p:cNvSpPr>
              <a:spLocks noChangeShapeType="1"/>
            </p:cNvSpPr>
            <p:nvPr/>
          </p:nvSpPr>
          <p:spPr bwMode="auto">
            <a:xfrm>
              <a:off x="3670" y="2886"/>
              <a:ext cx="0" cy="240"/>
            </a:xfrm>
            <a:prstGeom prst="line">
              <a:avLst/>
            </a:prstGeom>
            <a:noFill/>
            <a:ln w="9525">
              <a:solidFill>
                <a:srgbClr val="7036BE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6" name="Group 61"/>
          <p:cNvGrpSpPr>
            <a:grpSpLocks/>
          </p:cNvGrpSpPr>
          <p:nvPr/>
        </p:nvGrpSpPr>
        <p:grpSpPr bwMode="auto">
          <a:xfrm>
            <a:off x="5064125" y="4276725"/>
            <a:ext cx="2151063" cy="685800"/>
            <a:chOff x="3190" y="2694"/>
            <a:chExt cx="1355" cy="432"/>
          </a:xfrm>
        </p:grpSpPr>
        <p:sp>
          <p:nvSpPr>
            <p:cNvPr id="26662" name="Text Box 62"/>
            <p:cNvSpPr txBox="1">
              <a:spLocks noChangeArrowheads="1"/>
            </p:cNvSpPr>
            <p:nvPr/>
          </p:nvSpPr>
          <p:spPr bwMode="auto">
            <a:xfrm>
              <a:off x="4243" y="2877"/>
              <a:ext cx="30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sz="1000" b="1">
                  <a:latin typeface="Arial Narrow" pitchFamily="34" charset="0"/>
                </a:rPr>
                <a:t>SOAP</a:t>
              </a:r>
            </a:p>
          </p:txBody>
        </p:sp>
        <p:sp>
          <p:nvSpPr>
            <p:cNvPr id="26663" name="Line 63"/>
            <p:cNvSpPr>
              <a:spLocks noChangeShapeType="1"/>
            </p:cNvSpPr>
            <p:nvPr/>
          </p:nvSpPr>
          <p:spPr bwMode="auto">
            <a:xfrm>
              <a:off x="4534" y="2790"/>
              <a:ext cx="0" cy="336"/>
            </a:xfrm>
            <a:prstGeom prst="line">
              <a:avLst/>
            </a:prstGeom>
            <a:noFill/>
            <a:ln w="9525">
              <a:solidFill>
                <a:srgbClr val="7036BE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64" name="Line 64"/>
            <p:cNvSpPr>
              <a:spLocks noChangeShapeType="1"/>
            </p:cNvSpPr>
            <p:nvPr/>
          </p:nvSpPr>
          <p:spPr bwMode="auto">
            <a:xfrm>
              <a:off x="3190" y="2694"/>
              <a:ext cx="0" cy="96"/>
            </a:xfrm>
            <a:prstGeom prst="line">
              <a:avLst/>
            </a:prstGeom>
            <a:noFill/>
            <a:ln w="9525">
              <a:solidFill>
                <a:srgbClr val="7036BE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65" name="Line 65"/>
            <p:cNvSpPr>
              <a:spLocks noChangeShapeType="1"/>
            </p:cNvSpPr>
            <p:nvPr/>
          </p:nvSpPr>
          <p:spPr bwMode="auto">
            <a:xfrm>
              <a:off x="3190" y="2790"/>
              <a:ext cx="1344" cy="0"/>
            </a:xfrm>
            <a:prstGeom prst="line">
              <a:avLst/>
            </a:prstGeom>
            <a:noFill/>
            <a:ln w="9525">
              <a:solidFill>
                <a:srgbClr val="7036BE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598738" y="3341688"/>
            <a:ext cx="1296987" cy="854075"/>
            <a:chOff x="2598738" y="3341688"/>
            <a:chExt cx="1296987" cy="854075"/>
          </a:xfrm>
        </p:grpSpPr>
        <p:sp>
          <p:nvSpPr>
            <p:cNvPr id="26627" name="Line 5"/>
            <p:cNvSpPr>
              <a:spLocks noChangeShapeType="1"/>
            </p:cNvSpPr>
            <p:nvPr/>
          </p:nvSpPr>
          <p:spPr bwMode="auto">
            <a:xfrm flipV="1">
              <a:off x="2598738" y="3341688"/>
              <a:ext cx="0" cy="574675"/>
            </a:xfrm>
            <a:prstGeom prst="line">
              <a:avLst/>
            </a:prstGeom>
            <a:noFill/>
            <a:ln w="9525">
              <a:solidFill>
                <a:srgbClr val="7036BE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28" name="Text Box 6"/>
            <p:cNvSpPr txBox="1">
              <a:spLocks noChangeArrowheads="1"/>
            </p:cNvSpPr>
            <p:nvPr/>
          </p:nvSpPr>
          <p:spPr bwMode="auto">
            <a:xfrm>
              <a:off x="2679700" y="3951288"/>
              <a:ext cx="776288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sz="1000" b="1">
                  <a:latin typeface="Arial Narrow" pitchFamily="34" charset="0"/>
                </a:rPr>
                <a:t>Deployment</a:t>
              </a:r>
            </a:p>
          </p:txBody>
        </p:sp>
        <p:sp>
          <p:nvSpPr>
            <p:cNvPr id="26656" name="Line 4"/>
            <p:cNvSpPr>
              <a:spLocks noChangeShapeType="1"/>
            </p:cNvSpPr>
            <p:nvPr/>
          </p:nvSpPr>
          <p:spPr bwMode="auto">
            <a:xfrm>
              <a:off x="2598738" y="3916363"/>
              <a:ext cx="1296987" cy="0"/>
            </a:xfrm>
            <a:prstGeom prst="line">
              <a:avLst/>
            </a:prstGeom>
            <a:noFill/>
            <a:ln w="9525">
              <a:solidFill>
                <a:srgbClr val="7036BE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4543425" y="3341688"/>
            <a:ext cx="2952750" cy="215900"/>
            <a:chOff x="2862" y="2105"/>
            <a:chExt cx="1860" cy="136"/>
          </a:xfrm>
        </p:grpSpPr>
        <p:sp>
          <p:nvSpPr>
            <p:cNvPr id="26658" name="Line 8"/>
            <p:cNvSpPr>
              <a:spLocks noChangeShapeType="1"/>
            </p:cNvSpPr>
            <p:nvPr/>
          </p:nvSpPr>
          <p:spPr bwMode="auto">
            <a:xfrm>
              <a:off x="2862" y="2105"/>
              <a:ext cx="1860" cy="0"/>
            </a:xfrm>
            <a:prstGeom prst="line">
              <a:avLst/>
            </a:prstGeom>
            <a:noFill/>
            <a:ln w="9525">
              <a:solidFill>
                <a:srgbClr val="7036BE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59" name="Line 9"/>
            <p:cNvSpPr>
              <a:spLocks noChangeShapeType="1"/>
            </p:cNvSpPr>
            <p:nvPr/>
          </p:nvSpPr>
          <p:spPr bwMode="auto">
            <a:xfrm>
              <a:off x="3804" y="2105"/>
              <a:ext cx="0" cy="136"/>
            </a:xfrm>
            <a:prstGeom prst="line">
              <a:avLst/>
            </a:prstGeom>
            <a:noFill/>
            <a:ln w="9525">
              <a:solidFill>
                <a:srgbClr val="7036BE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60" name="Line 10"/>
            <p:cNvSpPr>
              <a:spLocks noChangeShapeType="1"/>
            </p:cNvSpPr>
            <p:nvPr/>
          </p:nvSpPr>
          <p:spPr bwMode="auto">
            <a:xfrm>
              <a:off x="4722" y="2105"/>
              <a:ext cx="0" cy="136"/>
            </a:xfrm>
            <a:prstGeom prst="line">
              <a:avLst/>
            </a:prstGeom>
            <a:noFill/>
            <a:ln w="9525">
              <a:solidFill>
                <a:srgbClr val="7036BE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61" name="Line 11"/>
            <p:cNvSpPr>
              <a:spLocks noChangeShapeType="1"/>
            </p:cNvSpPr>
            <p:nvPr/>
          </p:nvSpPr>
          <p:spPr bwMode="auto">
            <a:xfrm>
              <a:off x="2862" y="2105"/>
              <a:ext cx="0" cy="136"/>
            </a:xfrm>
            <a:prstGeom prst="line">
              <a:avLst/>
            </a:prstGeom>
            <a:noFill/>
            <a:ln w="9525">
              <a:solidFill>
                <a:srgbClr val="7036BE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7064490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1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1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1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1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10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10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0478" grpId="0" animBg="1"/>
      <p:bldP spid="2110480" grpId="0" animBg="1"/>
      <p:bldP spid="2110489" grpId="0" animBg="1"/>
      <p:bldP spid="2110490" grpId="0" animBg="1"/>
      <p:bldP spid="2110514" grpId="0" animBg="1"/>
      <p:bldP spid="2110518" grpId="0" animBg="1"/>
      <p:bldP spid="2665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Process Modeling</a:t>
            </a:r>
            <a:endParaRPr lang="de-DE"/>
          </a:p>
        </p:txBody>
      </p:sp>
      <p:pic>
        <p:nvPicPr>
          <p:cNvPr id="6" name="Picture 4" descr="processmod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9362" y="4087810"/>
            <a:ext cx="906463" cy="1436688"/>
          </a:xfrm>
          <a:prstGeom prst="rect">
            <a:avLst/>
          </a:prstGeom>
          <a:gradFill rotWithShape="1">
            <a:gsLst>
              <a:gs pos="0">
                <a:schemeClr val="accent1">
                  <a:alpha val="38000"/>
                </a:schemeClr>
              </a:gs>
              <a:gs pos="50000">
                <a:schemeClr val="accent1">
                  <a:gamma/>
                  <a:tint val="0"/>
                  <a:invGamma/>
                  <a:alpha val="38000"/>
                </a:schemeClr>
              </a:gs>
              <a:gs pos="100000">
                <a:schemeClr val="accent1">
                  <a:alpha val="38000"/>
                </a:schemeClr>
              </a:gs>
            </a:gsLst>
            <a:lin ang="0" scaled="1"/>
          </a:gradFill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3200400" y="3957164"/>
            <a:ext cx="2057400" cy="1733054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bg1">
                  <a:lumMod val="85000"/>
                </a:schemeClr>
              </a:gs>
              <a:gs pos="50000">
                <a:schemeClr val="accent1">
                  <a:gamma/>
                  <a:tint val="48627"/>
                  <a:invGamma/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327400" y="5005385"/>
            <a:ext cx="1844675" cy="1616075"/>
            <a:chOff x="1520" y="3092"/>
            <a:chExt cx="1162" cy="1018"/>
          </a:xfrm>
        </p:grpSpPr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1520" y="3572"/>
              <a:ext cx="1162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de-DE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</a:rPr>
                <a:t>Common Elements  </a:t>
              </a:r>
            </a:p>
            <a:p>
              <a:pPr eaLnBrk="0" hangingPunct="0">
                <a:buFontTx/>
                <a:buChar char="•"/>
              </a:pPr>
              <a:r>
                <a:rPr lang="de-D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</a:rPr>
                <a:t> </a:t>
              </a:r>
              <a:r>
                <a:rPr lang="de-DE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</a:rPr>
                <a:t>Process</a:t>
              </a:r>
              <a:r>
                <a:rPr lang="de-D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</a:rPr>
                <a:t> </a:t>
              </a:r>
              <a:r>
                <a:rPr lang="de-DE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</a:rPr>
                <a:t>Structure</a:t>
              </a:r>
              <a:endPara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endParaRPr>
            </a:p>
            <a:p>
              <a:pPr eaLnBrk="0" hangingPunct="0">
                <a:buFontTx/>
                <a:buChar char="•"/>
              </a:pPr>
              <a:r>
                <a:rPr lang="de-D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</a:rPr>
                <a:t> Basic Elements (</a:t>
              </a:r>
              <a:r>
                <a:rPr lang="de-DE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</a:rPr>
                <a:t>Activities</a:t>
              </a:r>
              <a:r>
                <a:rPr lang="de-D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</a:rPr>
                <a:t>, Data,</a:t>
              </a:r>
              <a:br>
                <a:rPr lang="de-D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</a:rPr>
              </a:br>
              <a:r>
                <a:rPr lang="de-D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</a:rPr>
                <a:t>  </a:t>
              </a:r>
              <a:r>
                <a:rPr lang="de-DE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</a:rPr>
                <a:t>Applications</a:t>
              </a:r>
              <a:r>
                <a:rPr lang="de-D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</a:rPr>
                <a:t>)</a:t>
              </a:r>
            </a:p>
            <a:p>
              <a:pPr eaLnBrk="0" hangingPunct="0">
                <a:buFontTx/>
                <a:buChar char="•"/>
              </a:pPr>
              <a:r>
                <a:rPr lang="de-D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</a:rPr>
                <a:t> …</a:t>
              </a: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2102" y="3092"/>
              <a:ext cx="0" cy="4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524000" y="4557710"/>
            <a:ext cx="3128962" cy="1879600"/>
            <a:chOff x="384" y="2810"/>
            <a:chExt cx="1971" cy="1184"/>
          </a:xfrm>
        </p:grpSpPr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384" y="3360"/>
              <a:ext cx="896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de-DE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</a:rPr>
                <a:t>Technical/Integration</a:t>
              </a:r>
              <a:br>
                <a:rPr lang="de-DE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</a:rPr>
              </a:br>
              <a:r>
                <a:rPr lang="de-DE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</a:rPr>
                <a:t>View</a:t>
              </a:r>
            </a:p>
            <a:p>
              <a:pPr eaLnBrk="0" hangingPunct="0">
                <a:buFontTx/>
                <a:buChar char="•"/>
              </a:pPr>
              <a:r>
                <a:rPr lang="de-DE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</a:rPr>
                <a:t> </a:t>
              </a:r>
              <a:r>
                <a:rPr lang="de-DE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</a:rPr>
                <a:t>Application</a:t>
              </a:r>
              <a:r>
                <a:rPr lang="de-D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</a:rPr>
                <a:t> Integration</a:t>
              </a:r>
            </a:p>
            <a:p>
              <a:pPr eaLnBrk="0" hangingPunct="0">
                <a:buFontTx/>
                <a:buChar char="•"/>
              </a:pPr>
              <a:r>
                <a:rPr lang="de-D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</a:rPr>
                <a:t> Data Integration</a:t>
              </a:r>
            </a:p>
            <a:p>
              <a:pPr eaLnBrk="0" hangingPunct="0">
                <a:buFontTx/>
                <a:buChar char="•"/>
              </a:pPr>
              <a:r>
                <a:rPr lang="de-D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</a:rPr>
                <a:t> Transaction Management</a:t>
              </a:r>
            </a:p>
            <a:p>
              <a:pPr eaLnBrk="0" hangingPunct="0">
                <a:buFontTx/>
                <a:buChar char="•"/>
              </a:pPr>
              <a:r>
                <a:rPr lang="de-D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</a:rPr>
                <a:t> …</a:t>
              </a:r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1566" y="2810"/>
              <a:ext cx="789" cy="428"/>
            </a:xfrm>
            <a:prstGeom prst="ellips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 flipH="1">
              <a:off x="1273" y="3147"/>
              <a:ext cx="366" cy="2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3856038" y="4557712"/>
            <a:ext cx="2730501" cy="1430338"/>
            <a:chOff x="1853" y="2810"/>
            <a:chExt cx="1720" cy="901"/>
          </a:xfrm>
        </p:grpSpPr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1853" y="2810"/>
              <a:ext cx="763" cy="421"/>
            </a:xfrm>
            <a:prstGeom prst="ellips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2563" y="3123"/>
              <a:ext cx="213" cy="5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2784" y="3168"/>
              <a:ext cx="789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de-DE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</a:rPr>
                <a:t>Business View</a:t>
              </a:r>
            </a:p>
            <a:p>
              <a:pPr eaLnBrk="0" hangingPunct="0">
                <a:buFontTx/>
                <a:buChar char="•"/>
              </a:pPr>
              <a:r>
                <a:rPr lang="de-DE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</a:rPr>
                <a:t> </a:t>
              </a:r>
              <a:r>
                <a:rPr lang="de-D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</a:rPr>
                <a:t>Controlling/</a:t>
              </a:r>
              <a:r>
                <a:rPr lang="de-DE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</a:rPr>
                <a:t>Costs</a:t>
              </a:r>
              <a:endPara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endParaRPr>
            </a:p>
            <a:p>
              <a:pPr eaLnBrk="0" hangingPunct="0">
                <a:buFontTx/>
                <a:buChar char="•"/>
              </a:pPr>
              <a:r>
                <a:rPr lang="de-D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</a:rPr>
                <a:t> </a:t>
              </a:r>
              <a:r>
                <a:rPr lang="de-DE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</a:rPr>
                <a:t>Risk</a:t>
              </a:r>
              <a:endPara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endParaRPr>
            </a:p>
            <a:p>
              <a:pPr eaLnBrk="0" hangingPunct="0">
                <a:buFontTx/>
                <a:buChar char="•"/>
              </a:pPr>
              <a:r>
                <a:rPr lang="de-DE" sz="10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</a:rPr>
                <a:t> </a:t>
              </a:r>
              <a:r>
                <a:rPr lang="de-DE" sz="100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</a:rPr>
                <a:t>Change Management</a:t>
              </a:r>
              <a:endPara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endParaRPr>
            </a:p>
            <a:p>
              <a:pPr eaLnBrk="0" hangingPunct="0">
                <a:buFontTx/>
                <a:buChar char="•"/>
              </a:pPr>
              <a:r>
                <a:rPr lang="de-D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</a:rPr>
                <a:t> …</a:t>
              </a:r>
            </a:p>
          </p:txBody>
        </p:sp>
      </p:grpSp>
      <p:grpSp>
        <p:nvGrpSpPr>
          <p:cNvPr id="11" name="Group 17"/>
          <p:cNvGrpSpPr>
            <a:grpSpLocks/>
          </p:cNvGrpSpPr>
          <p:nvPr/>
        </p:nvGrpSpPr>
        <p:grpSpPr bwMode="auto">
          <a:xfrm>
            <a:off x="1981200" y="2271710"/>
            <a:ext cx="3733800" cy="1558925"/>
            <a:chOff x="672" y="1370"/>
            <a:chExt cx="2352" cy="982"/>
          </a:xfrm>
        </p:grpSpPr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672" y="1370"/>
              <a:ext cx="2352" cy="982"/>
            </a:xfrm>
            <a:prstGeom prst="rect">
              <a:avLst/>
            </a:prstGeom>
            <a:noFill/>
            <a:ln w="9525" algn="ctr">
              <a:solidFill>
                <a:schemeClr val="bg2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1712" y="2198"/>
              <a:ext cx="32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sz="1000">
                  <a:solidFill>
                    <a:srgbClr val="4D4D4D"/>
                  </a:solidFill>
                  <a:latin typeface="Arial Narrow" pitchFamily="34" charset="0"/>
                </a:rPr>
                <a:t>Eclipse</a:t>
              </a:r>
            </a:p>
          </p:txBody>
        </p:sp>
      </p:grpSp>
      <p:grpSp>
        <p:nvGrpSpPr>
          <p:cNvPr id="15" name="Group 21"/>
          <p:cNvGrpSpPr>
            <a:grpSpLocks/>
          </p:cNvGrpSpPr>
          <p:nvPr/>
        </p:nvGrpSpPr>
        <p:grpSpPr bwMode="auto">
          <a:xfrm>
            <a:off x="2128837" y="1392235"/>
            <a:ext cx="1855791" cy="3317875"/>
            <a:chOff x="765" y="816"/>
            <a:chExt cx="1169" cy="2090"/>
          </a:xfrm>
        </p:grpSpPr>
        <p:grpSp>
          <p:nvGrpSpPr>
            <p:cNvPr id="19" name="Group 22"/>
            <p:cNvGrpSpPr>
              <a:grpSpLocks/>
            </p:cNvGrpSpPr>
            <p:nvPr/>
          </p:nvGrpSpPr>
          <p:grpSpPr bwMode="auto">
            <a:xfrm>
              <a:off x="1131" y="816"/>
              <a:ext cx="803" cy="203"/>
              <a:chOff x="1131" y="816"/>
              <a:chExt cx="803" cy="203"/>
            </a:xfrm>
          </p:grpSpPr>
          <p:pic>
            <p:nvPicPr>
              <p:cNvPr id="27" name="Picture 23" descr="human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248" y="864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Picture 24" descr="human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131" y="909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" name="Picture 25" descr="human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200" y="816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" name="Text Box 26"/>
              <p:cNvSpPr txBox="1">
                <a:spLocks noChangeArrowheads="1"/>
              </p:cNvSpPr>
              <p:nvPr/>
            </p:nvSpPr>
            <p:spPr bwMode="auto">
              <a:xfrm>
                <a:off x="1405" y="864"/>
                <a:ext cx="529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sz="1000" b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Narrow" pitchFamily="34" charset="0"/>
                  </a:rPr>
                  <a:t>Development</a:t>
                </a:r>
                <a:endParaRPr lang="de-DE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</a:endParaRPr>
              </a:p>
            </p:txBody>
          </p:sp>
        </p:grpSp>
        <p:sp>
          <p:nvSpPr>
            <p:cNvPr id="24" name="Line 27"/>
            <p:cNvSpPr>
              <a:spLocks noChangeShapeType="1"/>
            </p:cNvSpPr>
            <p:nvPr/>
          </p:nvSpPr>
          <p:spPr bwMode="auto">
            <a:xfrm>
              <a:off x="1200" y="2090"/>
              <a:ext cx="576" cy="81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cxnSp>
          <p:nvCxnSpPr>
            <p:cNvPr id="25" name="AutoShape 28"/>
            <p:cNvCxnSpPr>
              <a:cxnSpLocks noChangeShapeType="1"/>
              <a:stCxn id="30" idx="1"/>
            </p:cNvCxnSpPr>
            <p:nvPr/>
          </p:nvCxnSpPr>
          <p:spPr bwMode="auto">
            <a:xfrm flipH="1">
              <a:off x="1199" y="942"/>
              <a:ext cx="206" cy="537"/>
            </a:xfrm>
            <a:prstGeom prst="straightConnector1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 type="triangle" w="med" len="med"/>
            </a:ln>
            <a:effectLst/>
          </p:spPr>
        </p:cxnSp>
        <p:pic>
          <p:nvPicPr>
            <p:cNvPr id="26" name="Picture 2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5" y="1479"/>
              <a:ext cx="867" cy="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50" name="Group 49"/>
          <p:cNvGrpSpPr/>
          <p:nvPr/>
        </p:nvGrpSpPr>
        <p:grpSpPr>
          <a:xfrm>
            <a:off x="4267218" y="1371600"/>
            <a:ext cx="2932123" cy="3338511"/>
            <a:chOff x="4078306" y="1203476"/>
            <a:chExt cx="2932123" cy="3338511"/>
          </a:xfrm>
        </p:grpSpPr>
        <p:grpSp>
          <p:nvGrpSpPr>
            <p:cNvPr id="23" name="Group 31"/>
            <p:cNvGrpSpPr>
              <a:grpSpLocks/>
            </p:cNvGrpSpPr>
            <p:nvPr/>
          </p:nvGrpSpPr>
          <p:grpSpPr bwMode="auto">
            <a:xfrm>
              <a:off x="4606945" y="1203476"/>
              <a:ext cx="2403484" cy="320676"/>
              <a:chOff x="2445" y="803"/>
              <a:chExt cx="1514" cy="202"/>
            </a:xfrm>
          </p:grpSpPr>
          <p:grpSp>
            <p:nvGrpSpPr>
              <p:cNvPr id="31" name="Group 32"/>
              <p:cNvGrpSpPr>
                <a:grpSpLocks/>
              </p:cNvGrpSpPr>
              <p:nvPr/>
            </p:nvGrpSpPr>
            <p:grpSpPr bwMode="auto">
              <a:xfrm>
                <a:off x="2445" y="803"/>
                <a:ext cx="213" cy="202"/>
                <a:chOff x="1247" y="1715"/>
                <a:chExt cx="213" cy="202"/>
              </a:xfrm>
            </p:grpSpPr>
            <p:pic>
              <p:nvPicPr>
                <p:cNvPr id="38" name="Picture 33" descr="human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364" y="1776"/>
                  <a:ext cx="96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9" name="Picture 34" descr="human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247" y="1821"/>
                  <a:ext cx="96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" name="Picture 35" descr="human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300" y="1715"/>
                  <a:ext cx="117" cy="1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37" name="Text Box 36"/>
              <p:cNvSpPr txBox="1">
                <a:spLocks noChangeArrowheads="1"/>
              </p:cNvSpPr>
              <p:nvPr/>
            </p:nvSpPr>
            <p:spPr bwMode="auto">
              <a:xfrm>
                <a:off x="2605" y="813"/>
                <a:ext cx="1354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sz="1000" b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Narrow" pitchFamily="34" charset="0"/>
                  </a:rPr>
                  <a:t>Business </a:t>
                </a:r>
                <a:r>
                  <a:rPr lang="de-DE" sz="1000" b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Narrow" pitchFamily="34" charset="0"/>
                  </a:rPr>
                  <a:t>Analyst/Non-Java Developer</a:t>
                </a:r>
                <a:endParaRPr lang="de-DE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</a:endParaRPr>
              </a:p>
            </p:txBody>
          </p:sp>
        </p:grpSp>
        <p:sp>
          <p:nvSpPr>
            <p:cNvPr id="33" name="Line 37"/>
            <p:cNvSpPr>
              <a:spLocks noChangeShapeType="1"/>
            </p:cNvSpPr>
            <p:nvPr/>
          </p:nvSpPr>
          <p:spPr bwMode="auto">
            <a:xfrm flipH="1">
              <a:off x="4535507" y="3170387"/>
              <a:ext cx="152400" cy="13716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34" name="Picture 38" descr="bm-process-swimlanes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78306" y="2276624"/>
              <a:ext cx="1296992" cy="935038"/>
            </a:xfrm>
            <a:prstGeom prst="rect">
              <a:avLst/>
            </a:prstGeom>
            <a:noFill/>
          </p:spPr>
        </p:pic>
        <p:cxnSp>
          <p:nvCxnSpPr>
            <p:cNvPr id="35" name="AutoShape 39"/>
            <p:cNvCxnSpPr>
              <a:cxnSpLocks noChangeShapeType="1"/>
            </p:cNvCxnSpPr>
            <p:nvPr/>
          </p:nvCxnSpPr>
          <p:spPr bwMode="auto">
            <a:xfrm>
              <a:off x="4945083" y="1524149"/>
              <a:ext cx="82530" cy="745534"/>
            </a:xfrm>
            <a:prstGeom prst="straightConnector1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 type="triangle" w="med" len="med"/>
            </a:ln>
            <a:effectLst/>
          </p:spPr>
        </p:cxnSp>
      </p:grpSp>
      <p:sp>
        <p:nvSpPr>
          <p:cNvPr id="41" name="Text Box 46"/>
          <p:cNvSpPr txBox="1">
            <a:spLocks noChangeArrowheads="1"/>
          </p:cNvSpPr>
          <p:nvPr/>
        </p:nvSpPr>
        <p:spPr bwMode="auto">
          <a:xfrm>
            <a:off x="4276972" y="5325316"/>
            <a:ext cx="9159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de-DE" sz="1000" b="1" dirty="0" err="1">
                <a:solidFill>
                  <a:srgbClr val="4D4D4D"/>
                </a:solidFill>
                <a:latin typeface="Arial Narrow" pitchFamily="34" charset="0"/>
              </a:rPr>
              <a:t>Process</a:t>
            </a:r>
            <a:r>
              <a:rPr lang="de-DE" sz="1000" b="1" dirty="0">
                <a:solidFill>
                  <a:srgbClr val="4D4D4D"/>
                </a:solidFill>
                <a:latin typeface="Arial Narrow" pitchFamily="34" charset="0"/>
              </a:rPr>
              <a:t> Model</a:t>
            </a:r>
          </a:p>
        </p:txBody>
      </p:sp>
      <p:grpSp>
        <p:nvGrpSpPr>
          <p:cNvPr id="32" name="Group 41"/>
          <p:cNvGrpSpPr/>
          <p:nvPr/>
        </p:nvGrpSpPr>
        <p:grpSpPr>
          <a:xfrm>
            <a:off x="4949552" y="1692273"/>
            <a:ext cx="3240360" cy="3128986"/>
            <a:chOff x="4644008" y="1524149"/>
            <a:chExt cx="3240360" cy="3128986"/>
          </a:xfrm>
        </p:grpSpPr>
        <p:grpSp>
          <p:nvGrpSpPr>
            <p:cNvPr id="36" name="Group 51"/>
            <p:cNvGrpSpPr/>
            <p:nvPr/>
          </p:nvGrpSpPr>
          <p:grpSpPr>
            <a:xfrm>
              <a:off x="5678488" y="2027387"/>
              <a:ext cx="2205880" cy="1635125"/>
              <a:chOff x="5678488" y="2027387"/>
              <a:chExt cx="2205880" cy="1635125"/>
            </a:xfrm>
          </p:grpSpPr>
          <p:sp>
            <p:nvSpPr>
              <p:cNvPr id="46" name="Text Box 41"/>
              <p:cNvSpPr txBox="1">
                <a:spLocks noChangeArrowheads="1"/>
              </p:cNvSpPr>
              <p:nvPr/>
            </p:nvSpPr>
            <p:spPr bwMode="auto">
              <a:xfrm>
                <a:off x="7412038" y="2027387"/>
                <a:ext cx="184150" cy="244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endParaRPr lang="de-DE" sz="1000">
                  <a:solidFill>
                    <a:schemeClr val="bg2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47" name="Rectangle 42"/>
              <p:cNvSpPr>
                <a:spLocks noChangeArrowheads="1"/>
              </p:cNvSpPr>
              <p:nvPr/>
            </p:nvSpPr>
            <p:spPr bwMode="auto">
              <a:xfrm>
                <a:off x="5678488" y="2103587"/>
                <a:ext cx="2205880" cy="1558925"/>
              </a:xfrm>
              <a:prstGeom prst="rect">
                <a:avLst/>
              </a:prstGeom>
              <a:noFill/>
              <a:ln w="9525" algn="ctr">
                <a:solidFill>
                  <a:schemeClr val="bg2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8" name="Text Box 43"/>
              <p:cNvSpPr txBox="1">
                <a:spLocks noChangeArrowheads="1"/>
              </p:cNvSpPr>
              <p:nvPr/>
            </p:nvSpPr>
            <p:spPr bwMode="auto">
              <a:xfrm>
                <a:off x="6927001" y="3246587"/>
                <a:ext cx="917239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sz="1000" smtClean="0">
                    <a:solidFill>
                      <a:srgbClr val="4D4D4D"/>
                    </a:solidFill>
                    <a:latin typeface="Arial Narrow" pitchFamily="34" charset="0"/>
                  </a:rPr>
                  <a:t>Browser-based </a:t>
                </a:r>
                <a:r>
                  <a:rPr lang="de-DE" sz="1000" dirty="0">
                    <a:solidFill>
                      <a:srgbClr val="4D4D4D"/>
                    </a:solidFill>
                    <a:latin typeface="Arial Narrow" pitchFamily="34" charset="0"/>
                  </a:rPr>
                  <a:t/>
                </a:r>
                <a:br>
                  <a:rPr lang="de-DE" sz="1000" dirty="0">
                    <a:solidFill>
                      <a:srgbClr val="4D4D4D"/>
                    </a:solidFill>
                    <a:latin typeface="Arial Narrow" pitchFamily="34" charset="0"/>
                  </a:rPr>
                </a:br>
                <a:r>
                  <a:rPr lang="de-DE" sz="1000" dirty="0" err="1">
                    <a:solidFill>
                      <a:srgbClr val="4D4D4D"/>
                    </a:solidFill>
                    <a:latin typeface="Arial Narrow" pitchFamily="34" charset="0"/>
                  </a:rPr>
                  <a:t>Modeler</a:t>
                </a:r>
                <a:endParaRPr lang="de-DE" sz="1000" dirty="0">
                  <a:solidFill>
                    <a:srgbClr val="4D4D4D"/>
                  </a:solidFill>
                  <a:latin typeface="Arial Narrow" pitchFamily="34" charset="0"/>
                </a:endParaRPr>
              </a:p>
            </p:txBody>
          </p:sp>
          <p:pic>
            <p:nvPicPr>
              <p:cNvPr id="49" name="Picture 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868144" y="2276872"/>
                <a:ext cx="1854286" cy="9657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44" name="AutoShape 45"/>
            <p:cNvCxnSpPr>
              <a:cxnSpLocks noChangeShapeType="1"/>
            </p:cNvCxnSpPr>
            <p:nvPr/>
          </p:nvCxnSpPr>
          <p:spPr bwMode="auto">
            <a:xfrm>
              <a:off x="4828451" y="1524149"/>
              <a:ext cx="2275365" cy="746614"/>
            </a:xfrm>
            <a:prstGeom prst="straightConnector1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 type="triangle" w="med" len="med"/>
            </a:ln>
            <a:effectLst/>
          </p:spPr>
        </p:cxnSp>
        <p:cxnSp>
          <p:nvCxnSpPr>
            <p:cNvPr id="45" name="AutoShape 45"/>
            <p:cNvCxnSpPr>
              <a:cxnSpLocks noChangeShapeType="1"/>
            </p:cNvCxnSpPr>
            <p:nvPr/>
          </p:nvCxnSpPr>
          <p:spPr bwMode="auto">
            <a:xfrm rot="10800000" flipV="1">
              <a:off x="4644008" y="3284982"/>
              <a:ext cx="2160240" cy="1368153"/>
            </a:xfrm>
            <a:prstGeom prst="straightConnector1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82667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817485"/>
            <a:ext cx="6837524" cy="573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AutoShape 3"/>
          <p:cNvSpPr>
            <a:spLocks noChangeArrowheads="1"/>
          </p:cNvSpPr>
          <p:nvPr/>
        </p:nvSpPr>
        <p:spPr bwMode="auto">
          <a:xfrm>
            <a:off x="2763838" y="1371600"/>
            <a:ext cx="2087562" cy="649288"/>
          </a:xfrm>
          <a:prstGeom prst="wedgeRectCallout">
            <a:avLst>
              <a:gd name="adj1" fmla="val -44523"/>
              <a:gd name="adj2" fmla="val -79097"/>
            </a:avLst>
          </a:prstGeom>
          <a:solidFill>
            <a:schemeClr val="bg1"/>
          </a:solidFill>
          <a:ln w="9525" algn="ctr">
            <a:solidFill>
              <a:srgbClr val="17375E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/>
          <a:lstStyle/>
          <a:p>
            <a:pPr eaLnBrk="0" hangingPunct="0">
              <a:defRPr/>
            </a:pPr>
            <a:r>
              <a:rPr lang="de-DE" sz="1000" b="1" dirty="0">
                <a:solidFill>
                  <a:srgbClr val="17375E"/>
                </a:solidFill>
              </a:rPr>
              <a:t>Workflow </a:t>
            </a:r>
            <a:r>
              <a:rPr lang="de-DE" sz="1000" b="1" dirty="0" err="1">
                <a:solidFill>
                  <a:srgbClr val="17375E"/>
                </a:solidFill>
              </a:rPr>
              <a:t>Participants</a:t>
            </a:r>
            <a:endParaRPr lang="de-DE" sz="1000" b="1" dirty="0">
              <a:solidFill>
                <a:srgbClr val="17375E"/>
              </a:solidFill>
            </a:endParaRPr>
          </a:p>
          <a:p>
            <a:pPr eaLnBrk="0" hangingPunct="0">
              <a:defRPr/>
            </a:pPr>
            <a:r>
              <a:rPr lang="de-DE" sz="1000" dirty="0">
                <a:solidFill>
                  <a:srgbClr val="17375E"/>
                </a:solidFill>
                <a:sym typeface="Wingdings" pitchFamily="2" charset="2"/>
              </a:rPr>
              <a:t> Business </a:t>
            </a:r>
            <a:r>
              <a:rPr lang="de-DE" sz="1000" dirty="0" err="1">
                <a:solidFill>
                  <a:srgbClr val="17375E"/>
                </a:solidFill>
                <a:sym typeface="Wingdings" pitchFamily="2" charset="2"/>
              </a:rPr>
              <a:t>Aspects</a:t>
            </a:r>
            <a:r>
              <a:rPr lang="de-DE" sz="1000" dirty="0">
                <a:solidFill>
                  <a:srgbClr val="17375E"/>
                </a:solidFill>
              </a:rPr>
              <a:t>   </a:t>
            </a:r>
          </a:p>
        </p:txBody>
      </p:sp>
      <p:sp>
        <p:nvSpPr>
          <p:cNvPr id="61444" name="AutoShape 4"/>
          <p:cNvSpPr>
            <a:spLocks noChangeArrowheads="1"/>
          </p:cNvSpPr>
          <p:nvPr/>
        </p:nvSpPr>
        <p:spPr bwMode="auto">
          <a:xfrm>
            <a:off x="5638800" y="4081462"/>
            <a:ext cx="1944687" cy="719138"/>
          </a:xfrm>
          <a:prstGeom prst="wedgeRectCallout">
            <a:avLst>
              <a:gd name="adj1" fmla="val -44120"/>
              <a:gd name="adj2" fmla="val -76269"/>
            </a:avLst>
          </a:prstGeom>
          <a:solidFill>
            <a:schemeClr val="bg1"/>
          </a:solidFill>
          <a:ln w="9525" algn="ctr">
            <a:solidFill>
              <a:srgbClr val="7036BE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/>
          <a:lstStyle/>
          <a:p>
            <a:pPr eaLnBrk="0" hangingPunct="0">
              <a:defRPr/>
            </a:pPr>
            <a:r>
              <a:rPr lang="de-DE" sz="1000" b="1">
                <a:solidFill>
                  <a:srgbClr val="7036BE"/>
                </a:solidFill>
              </a:rPr>
              <a:t>Service Invocation</a:t>
            </a:r>
          </a:p>
          <a:p>
            <a:pPr eaLnBrk="0" hangingPunct="0">
              <a:defRPr/>
            </a:pPr>
            <a:r>
              <a:rPr lang="de-DE" sz="1000">
                <a:solidFill>
                  <a:srgbClr val="7036BE"/>
                </a:solidFill>
                <a:sym typeface="Wingdings" pitchFamily="2" charset="2"/>
              </a:rPr>
              <a:t> System Integration</a:t>
            </a:r>
            <a:r>
              <a:rPr lang="de-DE" sz="1000" b="1">
                <a:solidFill>
                  <a:srgbClr val="7036BE"/>
                </a:solidFill>
              </a:rPr>
              <a:t> </a:t>
            </a:r>
          </a:p>
        </p:txBody>
      </p:sp>
      <p:sp>
        <p:nvSpPr>
          <p:cNvPr id="61445" name="AutoShape 5"/>
          <p:cNvSpPr>
            <a:spLocks noChangeArrowheads="1"/>
          </p:cNvSpPr>
          <p:nvPr/>
        </p:nvSpPr>
        <p:spPr bwMode="auto">
          <a:xfrm>
            <a:off x="3048000" y="2633663"/>
            <a:ext cx="1944687" cy="719137"/>
          </a:xfrm>
          <a:prstGeom prst="wedgeRectCallout">
            <a:avLst>
              <a:gd name="adj1" fmla="val -44120"/>
              <a:gd name="adj2" fmla="val -76269"/>
            </a:avLst>
          </a:prstGeom>
          <a:solidFill>
            <a:schemeClr val="bg1"/>
          </a:solidFill>
          <a:ln w="9525" algn="ctr">
            <a:solidFill>
              <a:srgbClr val="7036BE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/>
          <a:lstStyle/>
          <a:p>
            <a:pPr eaLnBrk="0" hangingPunct="0">
              <a:defRPr/>
            </a:pPr>
            <a:r>
              <a:rPr lang="de-DE" sz="1000" b="1">
                <a:solidFill>
                  <a:srgbClr val="7036BE"/>
                </a:solidFill>
              </a:rPr>
              <a:t>Data Access</a:t>
            </a:r>
          </a:p>
          <a:p>
            <a:pPr eaLnBrk="0" hangingPunct="0">
              <a:defRPr/>
            </a:pPr>
            <a:r>
              <a:rPr lang="de-DE" sz="1000">
                <a:solidFill>
                  <a:srgbClr val="7036BE"/>
                </a:solidFill>
                <a:sym typeface="Wingdings" pitchFamily="2" charset="2"/>
              </a:rPr>
              <a:t> System Integration</a:t>
            </a:r>
            <a:r>
              <a:rPr lang="de-DE" sz="1000" b="1">
                <a:solidFill>
                  <a:srgbClr val="7036BE"/>
                </a:solidFill>
              </a:rPr>
              <a:t> </a:t>
            </a:r>
          </a:p>
        </p:txBody>
      </p:sp>
      <p:sp>
        <p:nvSpPr>
          <p:cNvPr id="61446" name="AutoShape 6"/>
          <p:cNvSpPr>
            <a:spLocks noChangeArrowheads="1"/>
          </p:cNvSpPr>
          <p:nvPr/>
        </p:nvSpPr>
        <p:spPr bwMode="auto">
          <a:xfrm>
            <a:off x="1417637" y="3160713"/>
            <a:ext cx="2087563" cy="649287"/>
          </a:xfrm>
          <a:prstGeom prst="wedgeRectCallout">
            <a:avLst>
              <a:gd name="adj1" fmla="val -44523"/>
              <a:gd name="adj2" fmla="val -79097"/>
            </a:avLst>
          </a:prstGeom>
          <a:solidFill>
            <a:schemeClr val="bg1"/>
          </a:solidFill>
          <a:ln w="9525" algn="ctr">
            <a:solidFill>
              <a:srgbClr val="17375E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/>
          <a:lstStyle/>
          <a:p>
            <a:pPr eaLnBrk="0" hangingPunct="0">
              <a:defRPr/>
            </a:pPr>
            <a:r>
              <a:rPr lang="de-DE" sz="1000" b="1" dirty="0" err="1">
                <a:solidFill>
                  <a:srgbClr val="17375E"/>
                </a:solidFill>
              </a:rPr>
              <a:t>Process</a:t>
            </a:r>
            <a:r>
              <a:rPr lang="de-DE" sz="1000" b="1" dirty="0">
                <a:solidFill>
                  <a:srgbClr val="17375E"/>
                </a:solidFill>
              </a:rPr>
              <a:t> </a:t>
            </a:r>
            <a:r>
              <a:rPr lang="de-DE" sz="1000" b="1" dirty="0" err="1">
                <a:solidFill>
                  <a:srgbClr val="17375E"/>
                </a:solidFill>
              </a:rPr>
              <a:t>Activities</a:t>
            </a:r>
            <a:endParaRPr lang="de-DE" sz="1000" b="1" dirty="0">
              <a:solidFill>
                <a:srgbClr val="17375E"/>
              </a:solidFill>
            </a:endParaRPr>
          </a:p>
          <a:p>
            <a:pPr eaLnBrk="0" hangingPunct="0">
              <a:defRPr/>
            </a:pPr>
            <a:r>
              <a:rPr lang="de-DE" sz="1000" dirty="0">
                <a:solidFill>
                  <a:srgbClr val="17375E"/>
                </a:solidFill>
                <a:sym typeface="Wingdings" pitchFamily="2" charset="2"/>
              </a:rPr>
              <a:t> Business </a:t>
            </a:r>
            <a:r>
              <a:rPr lang="de-DE" sz="1000" dirty="0" err="1">
                <a:solidFill>
                  <a:srgbClr val="17375E"/>
                </a:solidFill>
                <a:sym typeface="Wingdings" pitchFamily="2" charset="2"/>
              </a:rPr>
              <a:t>Aspects</a:t>
            </a:r>
            <a:r>
              <a:rPr lang="de-DE" sz="1000" dirty="0">
                <a:solidFill>
                  <a:srgbClr val="17375E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09504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animBg="1"/>
      <p:bldP spid="61444" grpId="0" animBg="1"/>
      <p:bldP spid="61445" grpId="0" animBg="1"/>
      <p:bldP spid="6144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Simulation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92275"/>
            <a:ext cx="3065463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06142" name="AutoShape 158"/>
          <p:cNvSpPr>
            <a:spLocks/>
          </p:cNvSpPr>
          <p:nvPr/>
        </p:nvSpPr>
        <p:spPr bwMode="auto">
          <a:xfrm>
            <a:off x="428625" y="1387475"/>
            <a:ext cx="1066800" cy="647700"/>
          </a:xfrm>
          <a:prstGeom prst="accentCallout1">
            <a:avLst>
              <a:gd name="adj1" fmla="val 17648"/>
              <a:gd name="adj2" fmla="val 107144"/>
              <a:gd name="adj3" fmla="val 99264"/>
              <a:gd name="adj4" fmla="val 167264"/>
            </a:avLst>
          </a:prstGeom>
          <a:solidFill>
            <a:schemeClr val="bg1"/>
          </a:solidFill>
          <a:ln w="9525">
            <a:solidFill>
              <a:srgbClr val="7036BE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de-DE" sz="900" b="1">
                <a:solidFill>
                  <a:srgbClr val="7036BE"/>
                </a:solidFill>
                <a:latin typeface="Arial Narrow" pitchFamily="34" charset="0"/>
              </a:rPr>
              <a:t>Specify arrival rates for processes (e.g. trades over time)</a:t>
            </a:r>
          </a:p>
          <a:p>
            <a:pPr algn="l"/>
            <a:endParaRPr lang="de-DE" sz="900" b="1">
              <a:solidFill>
                <a:srgbClr val="7036BE"/>
              </a:solidFill>
              <a:latin typeface="Arial Narrow" pitchFamily="34" charset="0"/>
            </a:endParaRPr>
          </a:p>
        </p:txBody>
      </p:sp>
      <p:sp>
        <p:nvSpPr>
          <p:cNvPr id="2" name="AutoShape 158"/>
          <p:cNvSpPr>
            <a:spLocks/>
          </p:cNvSpPr>
          <p:nvPr/>
        </p:nvSpPr>
        <p:spPr bwMode="auto">
          <a:xfrm>
            <a:off x="152400" y="3140075"/>
            <a:ext cx="838200" cy="381000"/>
          </a:xfrm>
          <a:prstGeom prst="accentCallout1">
            <a:avLst>
              <a:gd name="adj1" fmla="val 30000"/>
              <a:gd name="adj2" fmla="val 109093"/>
              <a:gd name="adj3" fmla="val -53750"/>
              <a:gd name="adj4" fmla="val 154926"/>
            </a:avLst>
          </a:prstGeom>
          <a:solidFill>
            <a:schemeClr val="bg1"/>
          </a:solidFill>
          <a:ln w="9525">
            <a:solidFill>
              <a:srgbClr val="7036BE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de-DE" sz="900" b="1">
                <a:solidFill>
                  <a:srgbClr val="7036BE"/>
                </a:solidFill>
                <a:latin typeface="Arial Narrow" pitchFamily="34" charset="0"/>
              </a:rPr>
              <a:t>Specify availabilities</a:t>
            </a:r>
          </a:p>
          <a:p>
            <a:pPr algn="l"/>
            <a:endParaRPr lang="de-DE" sz="900" b="1">
              <a:solidFill>
                <a:srgbClr val="7036BE"/>
              </a:solidFill>
              <a:latin typeface="Arial Narrow" pitchFamily="34" charset="0"/>
            </a:endParaRPr>
          </a:p>
        </p:txBody>
      </p:sp>
      <p:sp>
        <p:nvSpPr>
          <p:cNvPr id="3" name="AutoShape 158"/>
          <p:cNvSpPr>
            <a:spLocks/>
          </p:cNvSpPr>
          <p:nvPr/>
        </p:nvSpPr>
        <p:spPr bwMode="auto">
          <a:xfrm>
            <a:off x="3559455" y="2795650"/>
            <a:ext cx="838200" cy="504825"/>
          </a:xfrm>
          <a:prstGeom prst="accentCallout1">
            <a:avLst>
              <a:gd name="adj1" fmla="val 22644"/>
              <a:gd name="adj2" fmla="val -9093"/>
              <a:gd name="adj3" fmla="val 114153"/>
              <a:gd name="adj4" fmla="val -66667"/>
            </a:avLst>
          </a:prstGeom>
          <a:solidFill>
            <a:schemeClr val="bg1"/>
          </a:solidFill>
          <a:ln w="9525">
            <a:solidFill>
              <a:srgbClr val="7036BE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de-DE" sz="900" b="1">
                <a:solidFill>
                  <a:srgbClr val="7036BE"/>
                </a:solidFill>
                <a:latin typeface="Arial Narrow" pitchFamily="34" charset="0"/>
              </a:rPr>
              <a:t>Specify traversal probabilities</a:t>
            </a:r>
          </a:p>
          <a:p>
            <a:pPr algn="l"/>
            <a:endParaRPr lang="de-DE" sz="900" b="1">
              <a:solidFill>
                <a:srgbClr val="7036BE"/>
              </a:solidFill>
              <a:latin typeface="Arial Narrow" pitchFamily="34" charset="0"/>
            </a:endParaRPr>
          </a:p>
        </p:txBody>
      </p:sp>
      <p:sp>
        <p:nvSpPr>
          <p:cNvPr id="4" name="AutoShape 158"/>
          <p:cNvSpPr>
            <a:spLocks/>
          </p:cNvSpPr>
          <p:nvPr/>
        </p:nvSpPr>
        <p:spPr bwMode="auto">
          <a:xfrm>
            <a:off x="3429000" y="1920875"/>
            <a:ext cx="838200" cy="504825"/>
          </a:xfrm>
          <a:prstGeom prst="accentCallout1">
            <a:avLst>
              <a:gd name="adj1" fmla="val 22644"/>
              <a:gd name="adj2" fmla="val -9093"/>
              <a:gd name="adj3" fmla="val 114153"/>
              <a:gd name="adj4" fmla="val -66667"/>
            </a:avLst>
          </a:prstGeom>
          <a:solidFill>
            <a:schemeClr val="bg1"/>
          </a:solidFill>
          <a:ln w="9525">
            <a:solidFill>
              <a:srgbClr val="7036BE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de-DE" sz="900" b="1">
                <a:solidFill>
                  <a:srgbClr val="7036BE"/>
                </a:solidFill>
                <a:latin typeface="Arial Narrow" pitchFamily="34" charset="0"/>
              </a:rPr>
              <a:t>Specify duration probabilities</a:t>
            </a:r>
          </a:p>
          <a:p>
            <a:pPr algn="l"/>
            <a:endParaRPr lang="de-DE" sz="900" b="1">
              <a:solidFill>
                <a:srgbClr val="7036BE"/>
              </a:solidFill>
              <a:latin typeface="Arial Narrow" pitchFamily="34" charset="0"/>
            </a:endParaRPr>
          </a:p>
        </p:txBody>
      </p:sp>
      <p:sp>
        <p:nvSpPr>
          <p:cNvPr id="2162696" name="AutoShape 8"/>
          <p:cNvSpPr>
            <a:spLocks noChangeArrowheads="1"/>
          </p:cNvSpPr>
          <p:nvPr/>
        </p:nvSpPr>
        <p:spPr bwMode="auto">
          <a:xfrm>
            <a:off x="4800600" y="2425700"/>
            <a:ext cx="3581400" cy="1003300"/>
          </a:xfrm>
          <a:prstGeom prst="wedgeRectCallout">
            <a:avLst>
              <a:gd name="adj1" fmla="val -4277"/>
              <a:gd name="adj2" fmla="val 78603"/>
            </a:avLst>
          </a:prstGeom>
          <a:solidFill>
            <a:schemeClr val="bg1"/>
          </a:solidFill>
          <a:ln w="9525">
            <a:solidFill>
              <a:srgbClr val="7036BE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/>
          <a:p>
            <a:pPr algn="l">
              <a:buFontTx/>
              <a:buChar char="•"/>
              <a:defRPr/>
            </a:pPr>
            <a:r>
              <a:rPr lang="de-DE" sz="1200" b="1">
                <a:solidFill>
                  <a:srgbClr val="7036BE"/>
                </a:solidFill>
                <a:latin typeface="Arial Narrow" pitchFamily="34" charset="0"/>
              </a:rPr>
              <a:t> Resource workload</a:t>
            </a:r>
          </a:p>
          <a:p>
            <a:pPr algn="l">
              <a:buFontTx/>
              <a:buChar char="•"/>
              <a:defRPr/>
            </a:pPr>
            <a:r>
              <a:rPr lang="de-DE" sz="1200" b="1">
                <a:solidFill>
                  <a:srgbClr val="7036BE"/>
                </a:solidFill>
                <a:latin typeface="Arial Narrow" pitchFamily="34" charset="0"/>
              </a:rPr>
              <a:t> Critical pathes</a:t>
            </a:r>
          </a:p>
          <a:p>
            <a:pPr algn="l">
              <a:buFontTx/>
              <a:buChar char="•"/>
              <a:defRPr/>
            </a:pPr>
            <a:r>
              <a:rPr lang="de-DE" sz="1200" b="1">
                <a:solidFill>
                  <a:srgbClr val="7036BE"/>
                </a:solidFill>
                <a:latin typeface="Arial Narrow" pitchFamily="34" charset="0"/>
              </a:rPr>
              <a:t> Simulation results can be copied e.g. into MS Excel or  </a:t>
            </a:r>
            <a:br>
              <a:rPr lang="de-DE" sz="1200" b="1">
                <a:solidFill>
                  <a:srgbClr val="7036BE"/>
                </a:solidFill>
                <a:latin typeface="Arial Narrow" pitchFamily="34" charset="0"/>
              </a:rPr>
            </a:br>
            <a:r>
              <a:rPr lang="de-DE" sz="1200" b="1">
                <a:solidFill>
                  <a:srgbClr val="7036BE"/>
                </a:solidFill>
                <a:latin typeface="Arial Narrow" pitchFamily="34" charset="0"/>
              </a:rPr>
              <a:t>  written to process database</a:t>
            </a:r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979488" y="3733800"/>
            <a:ext cx="7858125" cy="2590800"/>
            <a:chOff x="617" y="2352"/>
            <a:chExt cx="4950" cy="1632"/>
          </a:xfrm>
        </p:grpSpPr>
        <p:pic>
          <p:nvPicPr>
            <p:cNvPr id="21514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352"/>
              <a:ext cx="2591" cy="1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515" name="Group 11"/>
            <p:cNvGrpSpPr>
              <a:grpSpLocks/>
            </p:cNvGrpSpPr>
            <p:nvPr/>
          </p:nvGrpSpPr>
          <p:grpSpPr bwMode="auto">
            <a:xfrm>
              <a:off x="617" y="2736"/>
              <a:ext cx="2350" cy="1248"/>
              <a:chOff x="617" y="2736"/>
              <a:chExt cx="2350" cy="1248"/>
            </a:xfrm>
          </p:grpSpPr>
          <p:sp>
            <p:nvSpPr>
              <p:cNvPr id="21516" name="AutoShape 12"/>
              <p:cNvSpPr>
                <a:spLocks noChangeArrowheads="1"/>
              </p:cNvSpPr>
              <p:nvPr/>
            </p:nvSpPr>
            <p:spPr bwMode="auto">
              <a:xfrm>
                <a:off x="864" y="2736"/>
                <a:ext cx="2103" cy="1248"/>
              </a:xfrm>
              <a:prstGeom prst="rightArrow">
                <a:avLst>
                  <a:gd name="adj1" fmla="val 63463"/>
                  <a:gd name="adj2" fmla="val 40224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1517" name="Text Box 13"/>
              <p:cNvSpPr txBox="1">
                <a:spLocks noChangeArrowheads="1"/>
              </p:cNvSpPr>
              <p:nvPr/>
            </p:nvSpPr>
            <p:spPr bwMode="auto">
              <a:xfrm>
                <a:off x="617" y="3186"/>
                <a:ext cx="16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buClr>
                    <a:schemeClr val="bg2"/>
                  </a:buClr>
                </a:pPr>
                <a:r>
                  <a:rPr lang="de-DE" sz="1200"/>
                  <a:t> </a:t>
                </a:r>
                <a:r>
                  <a:rPr lang="de-DE" sz="1200" b="1">
                    <a:solidFill>
                      <a:schemeClr val="bg2"/>
                    </a:solidFill>
                    <a:latin typeface="Arial Narrow" pitchFamily="34" charset="0"/>
                  </a:rPr>
                  <a:t>Fast, in-memory algorithm </a:t>
                </a:r>
              </a:p>
              <a:p>
                <a:pPr>
                  <a:buClr>
                    <a:schemeClr val="bg2"/>
                  </a:buClr>
                </a:pPr>
                <a:r>
                  <a:rPr lang="de-DE" sz="1200" b="1">
                    <a:solidFill>
                      <a:schemeClr val="bg2"/>
                    </a:solidFill>
                    <a:latin typeface="Arial Narrow" pitchFamily="34" charset="0"/>
                  </a:rPr>
                  <a:t>runs thousands of processes in seconds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1345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62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6142" grpId="0" animBg="1"/>
      <p:bldP spid="2" grpId="0" animBg="1"/>
      <p:bldP spid="3" grpId="0" animBg="1"/>
      <p:bldP spid="4" grpId="0" animBg="1"/>
      <p:bldP spid="216269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6370" name="Rectangle 2"/>
          <p:cNvSpPr>
            <a:spLocks noChangeArrowheads="1"/>
          </p:cNvSpPr>
          <p:nvPr/>
        </p:nvSpPr>
        <p:spPr bwMode="auto">
          <a:xfrm>
            <a:off x="4046538" y="2060575"/>
            <a:ext cx="1296987" cy="720725"/>
          </a:xfrm>
          <a:prstGeom prst="rect">
            <a:avLst/>
          </a:prstGeom>
          <a:solidFill>
            <a:srgbClr val="CED5E4"/>
          </a:solidFill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de-DE" sz="1000" b="1" dirty="0">
                <a:latin typeface="Arial Narrow" pitchFamily="34" charset="0"/>
              </a:rPr>
              <a:t>Infinity </a:t>
            </a:r>
            <a:r>
              <a:rPr lang="de-DE" sz="1000" b="1" dirty="0" err="1">
                <a:latin typeface="Arial Narrow" pitchFamily="34" charset="0"/>
              </a:rPr>
              <a:t>Process</a:t>
            </a:r>
            <a:r>
              <a:rPr lang="de-DE" sz="1000" b="1" dirty="0">
                <a:latin typeface="Arial Narrow" pitchFamily="34" charset="0"/>
              </a:rPr>
              <a:t> </a:t>
            </a:r>
            <a:r>
              <a:rPr lang="de-DE" sz="1000" b="1" dirty="0" err="1">
                <a:latin typeface="Arial Narrow" pitchFamily="34" charset="0"/>
              </a:rPr>
              <a:t>Platform</a:t>
            </a:r>
            <a:r>
              <a:rPr lang="de-DE" sz="1000" b="1" dirty="0">
                <a:latin typeface="Arial Narrow" pitchFamily="34" charset="0"/>
              </a:rPr>
              <a:t/>
            </a:r>
            <a:br>
              <a:rPr lang="de-DE" sz="1000" b="1" dirty="0">
                <a:latin typeface="Arial Narrow" pitchFamily="34" charset="0"/>
              </a:rPr>
            </a:br>
            <a:r>
              <a:rPr lang="de-DE" sz="1000" b="1" dirty="0">
                <a:latin typeface="Arial Narrow" pitchFamily="34" charset="0"/>
              </a:rPr>
              <a:t>Reporting Component</a:t>
            </a:r>
          </a:p>
        </p:txBody>
      </p:sp>
      <p:sp>
        <p:nvSpPr>
          <p:cNvPr id="2106371" name="AutoShape 3"/>
          <p:cNvSpPr>
            <a:spLocks noChangeArrowheads="1"/>
          </p:cNvSpPr>
          <p:nvPr/>
        </p:nvSpPr>
        <p:spPr bwMode="auto">
          <a:xfrm>
            <a:off x="2535238" y="4221163"/>
            <a:ext cx="647700" cy="566737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106372" name="AutoShape 4"/>
          <p:cNvSpPr>
            <a:spLocks noChangeArrowheads="1"/>
          </p:cNvSpPr>
          <p:nvPr/>
        </p:nvSpPr>
        <p:spPr bwMode="auto">
          <a:xfrm>
            <a:off x="3398838" y="4154488"/>
            <a:ext cx="647700" cy="566737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692275" y="3902126"/>
            <a:ext cx="4248150" cy="1943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06374" name="Rectangle 6"/>
          <p:cNvSpPr>
            <a:spLocks noChangeArrowheads="1"/>
          </p:cNvSpPr>
          <p:nvPr/>
        </p:nvSpPr>
        <p:spPr bwMode="auto">
          <a:xfrm>
            <a:off x="2751138" y="2060575"/>
            <a:ext cx="1296987" cy="720725"/>
          </a:xfrm>
          <a:prstGeom prst="rect">
            <a:avLst/>
          </a:prstGeom>
          <a:solidFill>
            <a:srgbClr val="CED5E4"/>
          </a:solidFill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de-DE" sz="1000" b="1">
                <a:latin typeface="Arial Narrow" pitchFamily="34" charset="0"/>
              </a:rPr>
              <a:t>Infinity Process Platform</a:t>
            </a:r>
            <a:br>
              <a:rPr lang="de-DE" sz="1000" b="1">
                <a:latin typeface="Arial Narrow" pitchFamily="34" charset="0"/>
              </a:rPr>
            </a:br>
            <a:r>
              <a:rPr lang="de-DE" sz="1000" b="1">
                <a:latin typeface="Arial Narrow" pitchFamily="34" charset="0"/>
              </a:rPr>
              <a:t>Simulation Engine</a:t>
            </a:r>
          </a:p>
        </p:txBody>
      </p:sp>
      <p:sp>
        <p:nvSpPr>
          <p:cNvPr id="2106375" name="Rectangle 7"/>
          <p:cNvSpPr>
            <a:spLocks noChangeArrowheads="1"/>
          </p:cNvSpPr>
          <p:nvPr/>
        </p:nvSpPr>
        <p:spPr bwMode="auto">
          <a:xfrm>
            <a:off x="1743075" y="1844675"/>
            <a:ext cx="4464050" cy="14398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458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Simulation, Audit Trail Databases and Reporting</a:t>
            </a:r>
          </a:p>
        </p:txBody>
      </p:sp>
      <p:sp>
        <p:nvSpPr>
          <p:cNvPr id="2106377" name="Rectangle 9"/>
          <p:cNvSpPr>
            <a:spLocks noChangeArrowheads="1"/>
          </p:cNvSpPr>
          <p:nvPr/>
        </p:nvSpPr>
        <p:spPr bwMode="auto">
          <a:xfrm>
            <a:off x="2535238" y="2060575"/>
            <a:ext cx="1296987" cy="720725"/>
          </a:xfrm>
          <a:prstGeom prst="rect">
            <a:avLst/>
          </a:prstGeom>
          <a:solidFill>
            <a:srgbClr val="CED5E4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1000" b="1" dirty="0">
                <a:solidFill>
                  <a:srgbClr val="002060"/>
                </a:solidFill>
                <a:latin typeface="Arial Narrow" pitchFamily="34" charset="0"/>
              </a:rPr>
              <a:t>Stardust</a:t>
            </a:r>
            <a:br>
              <a:rPr lang="de-DE" sz="1000" b="1" dirty="0">
                <a:solidFill>
                  <a:srgbClr val="002060"/>
                </a:solidFill>
                <a:latin typeface="Arial Narrow" pitchFamily="34" charset="0"/>
              </a:rPr>
            </a:br>
            <a:r>
              <a:rPr lang="de-DE" sz="1000" b="1" dirty="0">
                <a:solidFill>
                  <a:srgbClr val="002060"/>
                </a:solidFill>
                <a:latin typeface="Arial Narrow" pitchFamily="34" charset="0"/>
              </a:rPr>
              <a:t>Simulation Engine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1784350" y="1879600"/>
            <a:ext cx="546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1000" b="1">
                <a:solidFill>
                  <a:srgbClr val="17375E"/>
                </a:solidFill>
                <a:latin typeface="Arial Narrow" pitchFamily="34" charset="0"/>
              </a:rPr>
              <a:t>Eclipse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722688" y="1773238"/>
            <a:ext cx="4737100" cy="2381250"/>
            <a:chOff x="3722688" y="1773238"/>
            <a:chExt cx="4737100" cy="2381250"/>
          </a:xfrm>
        </p:grpSpPr>
        <p:sp>
          <p:nvSpPr>
            <p:cNvPr id="24587" name="Text Box 12"/>
            <p:cNvSpPr txBox="1">
              <a:spLocks noChangeArrowheads="1"/>
            </p:cNvSpPr>
            <p:nvPr/>
          </p:nvSpPr>
          <p:spPr bwMode="auto">
            <a:xfrm>
              <a:off x="7288213" y="1773238"/>
              <a:ext cx="5778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de-DE" sz="1000" b="1">
                  <a:solidFill>
                    <a:srgbClr val="17375E"/>
                  </a:solidFill>
                  <a:latin typeface="Arial Narrow" pitchFamily="34" charset="0"/>
                </a:rPr>
                <a:t>Reports</a:t>
              </a:r>
            </a:p>
          </p:txBody>
        </p:sp>
        <p:grpSp>
          <p:nvGrpSpPr>
            <p:cNvPr id="24588" name="Group 13"/>
            <p:cNvGrpSpPr>
              <a:grpSpLocks/>
            </p:cNvGrpSpPr>
            <p:nvPr/>
          </p:nvGrpSpPr>
          <p:grpSpPr bwMode="auto">
            <a:xfrm>
              <a:off x="3722688" y="2049463"/>
              <a:ext cx="4737100" cy="2105025"/>
              <a:chOff x="2345" y="1291"/>
              <a:chExt cx="2984" cy="1326"/>
            </a:xfrm>
          </p:grpSpPr>
          <p:sp>
            <p:nvSpPr>
              <p:cNvPr id="2106382" name="Rectangle 14"/>
              <p:cNvSpPr>
                <a:spLocks noChangeArrowheads="1"/>
              </p:cNvSpPr>
              <p:nvPr/>
            </p:nvSpPr>
            <p:spPr bwMode="auto">
              <a:xfrm>
                <a:off x="2640" y="1298"/>
                <a:ext cx="817" cy="454"/>
              </a:xfrm>
              <a:prstGeom prst="rect">
                <a:avLst/>
              </a:prstGeom>
              <a:solidFill>
                <a:srgbClr val="CED5E4"/>
              </a:solidFill>
              <a:ln w="9525">
                <a:noFill/>
                <a:miter lim="800000"/>
                <a:headEnd/>
                <a:tailEnd/>
              </a:ln>
              <a:effectLst>
                <a:outerShdw dist="71842" dir="2700000" algn="ctr" rotWithShape="0">
                  <a:srgbClr val="C0C0C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de-DE" sz="1000" b="1" dirty="0">
                    <a:solidFill>
                      <a:srgbClr val="002060"/>
                    </a:solidFill>
                    <a:latin typeface="Arial Narrow" pitchFamily="34" charset="0"/>
                  </a:rPr>
                  <a:t>Stardust</a:t>
                </a:r>
                <a:br>
                  <a:rPr lang="de-DE" sz="1000" b="1" dirty="0">
                    <a:solidFill>
                      <a:srgbClr val="002060"/>
                    </a:solidFill>
                    <a:latin typeface="Arial Narrow" pitchFamily="34" charset="0"/>
                  </a:rPr>
                </a:br>
                <a:r>
                  <a:rPr lang="de-DE" sz="1000" b="1" dirty="0">
                    <a:solidFill>
                      <a:srgbClr val="002060"/>
                    </a:solidFill>
                    <a:latin typeface="Arial Narrow" pitchFamily="34" charset="0"/>
                  </a:rPr>
                  <a:t>Reporting Component/</a:t>
                </a:r>
              </a:p>
              <a:p>
                <a:pPr algn="ctr">
                  <a:defRPr/>
                </a:pPr>
                <a:r>
                  <a:rPr lang="de-DE" sz="1000" b="1" dirty="0">
                    <a:solidFill>
                      <a:srgbClr val="002060"/>
                    </a:solidFill>
                    <a:latin typeface="Arial Narrow" pitchFamily="34" charset="0"/>
                  </a:rPr>
                  <a:t>BIRT</a:t>
                </a:r>
              </a:p>
            </p:txBody>
          </p:sp>
          <p:pic>
            <p:nvPicPr>
              <p:cNvPr id="24607" name="Picture 15" descr="analysisProcessVolumes-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9" y="1291"/>
                <a:ext cx="864" cy="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608" name="Picture 16" descr="analysisProcessTimesByMonth-small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65" y="1531"/>
                <a:ext cx="864" cy="7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609" name="Picture 17" descr="analysisAllocationProcessTime-small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73" y="1675"/>
                <a:ext cx="864" cy="7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610" name="Line 18"/>
              <p:cNvSpPr>
                <a:spLocks noChangeShapeType="1"/>
              </p:cNvSpPr>
              <p:nvPr/>
            </p:nvSpPr>
            <p:spPr bwMode="auto">
              <a:xfrm>
                <a:off x="3457" y="1525"/>
                <a:ext cx="907" cy="0"/>
              </a:xfrm>
              <a:prstGeom prst="line">
                <a:avLst/>
              </a:prstGeom>
              <a:noFill/>
              <a:ln w="9525">
                <a:solidFill>
                  <a:srgbClr val="7036BE"/>
                </a:solidFill>
                <a:prstDash val="sysDot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cxnSp>
            <p:nvCxnSpPr>
              <p:cNvPr id="24611" name="AutoShape 19"/>
              <p:cNvCxnSpPr>
                <a:cxnSpLocks noChangeShapeType="1"/>
                <a:stCxn id="2106372" idx="1"/>
                <a:endCxn id="2106382" idx="2"/>
              </p:cNvCxnSpPr>
              <p:nvPr/>
            </p:nvCxnSpPr>
            <p:spPr bwMode="auto">
              <a:xfrm rot="-5400000">
                <a:off x="2264" y="1833"/>
                <a:ext cx="865" cy="704"/>
              </a:xfrm>
              <a:prstGeom prst="bentConnector3">
                <a:avLst>
                  <a:gd name="adj1" fmla="val 49944"/>
                </a:avLst>
              </a:prstGeom>
              <a:noFill/>
              <a:ln w="9525">
                <a:solidFill>
                  <a:srgbClr val="7036BE"/>
                </a:solidFill>
                <a:prstDash val="sysDot"/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3059113" y="2781300"/>
            <a:ext cx="2967037" cy="2492375"/>
            <a:chOff x="1927" y="1752"/>
            <a:chExt cx="1869" cy="1570"/>
          </a:xfrm>
        </p:grpSpPr>
        <p:sp>
          <p:nvSpPr>
            <p:cNvPr id="24601" name="Text Box 21"/>
            <p:cNvSpPr txBox="1">
              <a:spLocks noChangeArrowheads="1"/>
            </p:cNvSpPr>
            <p:nvPr/>
          </p:nvSpPr>
          <p:spPr bwMode="auto">
            <a:xfrm>
              <a:off x="1927" y="2976"/>
              <a:ext cx="720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sz="1000" b="1">
                  <a:solidFill>
                    <a:srgbClr val="17375E"/>
                  </a:solidFill>
                  <a:latin typeface="Arial Narrow" pitchFamily="34" charset="0"/>
                </a:rPr>
                <a:t>Productive</a:t>
              </a:r>
              <a:br>
                <a:rPr lang="de-DE" sz="1000" b="1">
                  <a:solidFill>
                    <a:srgbClr val="17375E"/>
                  </a:solidFill>
                  <a:latin typeface="Arial Narrow" pitchFamily="34" charset="0"/>
                </a:rPr>
              </a:br>
              <a:r>
                <a:rPr lang="de-DE" sz="1000" b="1">
                  <a:solidFill>
                    <a:srgbClr val="17375E"/>
                  </a:solidFill>
                  <a:latin typeface="Arial Narrow" pitchFamily="34" charset="0"/>
                </a:rPr>
                <a:t>Audit Trail Database</a:t>
              </a:r>
            </a:p>
          </p:txBody>
        </p:sp>
        <p:grpSp>
          <p:nvGrpSpPr>
            <p:cNvPr id="24602" name="Group 37"/>
            <p:cNvGrpSpPr>
              <a:grpSpLocks/>
            </p:cNvGrpSpPr>
            <p:nvPr/>
          </p:nvGrpSpPr>
          <p:grpSpPr bwMode="auto">
            <a:xfrm>
              <a:off x="2064" y="1752"/>
              <a:ext cx="1732" cy="1219"/>
              <a:chOff x="2064" y="1752"/>
              <a:chExt cx="1732" cy="1219"/>
            </a:xfrm>
          </p:grpSpPr>
          <p:sp>
            <p:nvSpPr>
              <p:cNvPr id="2106391" name="AutoShape 23"/>
              <p:cNvSpPr>
                <a:spLocks noChangeArrowheads="1"/>
              </p:cNvSpPr>
              <p:nvPr/>
            </p:nvSpPr>
            <p:spPr bwMode="auto">
              <a:xfrm>
                <a:off x="2064" y="2614"/>
                <a:ext cx="408" cy="357"/>
              </a:xfrm>
              <a:prstGeom prst="can">
                <a:avLst>
                  <a:gd name="adj" fmla="val 2500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cxnSp>
            <p:nvCxnSpPr>
              <p:cNvPr id="24604" name="AutoShape 24"/>
              <p:cNvCxnSpPr>
                <a:cxnSpLocks noChangeShapeType="1"/>
                <a:stCxn id="2106391" idx="1"/>
                <a:endCxn id="2106374" idx="2"/>
              </p:cNvCxnSpPr>
              <p:nvPr/>
            </p:nvCxnSpPr>
            <p:spPr bwMode="auto">
              <a:xfrm rot="5400000" flipH="1">
                <a:off x="1774" y="2120"/>
                <a:ext cx="862" cy="126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rgbClr val="7036BE"/>
                </a:solidFill>
                <a:prstDash val="sysDot"/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4605" name="AutoShape 158"/>
              <p:cNvSpPr>
                <a:spLocks/>
              </p:cNvSpPr>
              <p:nvPr/>
            </p:nvSpPr>
            <p:spPr bwMode="auto">
              <a:xfrm>
                <a:off x="2616" y="2634"/>
                <a:ext cx="1180" cy="192"/>
              </a:xfrm>
              <a:prstGeom prst="accentCallout1">
                <a:avLst>
                  <a:gd name="adj1" fmla="val 37500"/>
                  <a:gd name="adj2" fmla="val -4069"/>
                  <a:gd name="adj3" fmla="val -54690"/>
                  <a:gd name="adj4" fmla="val -29745"/>
                </a:avLst>
              </a:prstGeom>
              <a:solidFill>
                <a:schemeClr val="bg1"/>
              </a:solidFill>
              <a:ln w="9525">
                <a:solidFill>
                  <a:srgbClr val="7036B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de-DE" sz="900" b="1">
                    <a:solidFill>
                      <a:srgbClr val="7036BE"/>
                    </a:solidFill>
                    <a:latin typeface="Arial Narrow" pitchFamily="34" charset="0"/>
                  </a:rPr>
                  <a:t>Simulation parameters can be retrieved from produtcive audit trail.</a:t>
                </a:r>
              </a:p>
              <a:p>
                <a:pPr algn="l"/>
                <a:endParaRPr lang="de-DE" sz="900" b="1">
                  <a:solidFill>
                    <a:srgbClr val="7036BE"/>
                  </a:solidFill>
                  <a:latin typeface="Arial Narrow" pitchFamily="34" charset="0"/>
                </a:endParaRPr>
              </a:p>
            </p:txBody>
          </p:sp>
        </p:grp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323850" y="2781300"/>
            <a:ext cx="2930525" cy="2492375"/>
            <a:chOff x="204" y="1752"/>
            <a:chExt cx="1846" cy="1570"/>
          </a:xfrm>
        </p:grpSpPr>
        <p:sp>
          <p:nvSpPr>
            <p:cNvPr id="24596" name="Text Box 27"/>
            <p:cNvSpPr txBox="1">
              <a:spLocks noChangeArrowheads="1"/>
            </p:cNvSpPr>
            <p:nvPr/>
          </p:nvSpPr>
          <p:spPr bwMode="auto">
            <a:xfrm>
              <a:off x="1330" y="2976"/>
              <a:ext cx="720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sz="1000" b="1">
                  <a:solidFill>
                    <a:srgbClr val="17375E"/>
                  </a:solidFill>
                  <a:latin typeface="Arial Narrow" pitchFamily="34" charset="0"/>
                </a:rPr>
                <a:t>Simulation</a:t>
              </a:r>
              <a:br>
                <a:rPr lang="de-DE" sz="1000" b="1">
                  <a:solidFill>
                    <a:srgbClr val="17375E"/>
                  </a:solidFill>
                  <a:latin typeface="Arial Narrow" pitchFamily="34" charset="0"/>
                </a:rPr>
              </a:br>
              <a:r>
                <a:rPr lang="de-DE" sz="1000" b="1">
                  <a:solidFill>
                    <a:srgbClr val="17375E"/>
                  </a:solidFill>
                  <a:latin typeface="Arial Narrow" pitchFamily="34" charset="0"/>
                </a:rPr>
                <a:t>Audit Trail Database</a:t>
              </a:r>
            </a:p>
          </p:txBody>
        </p:sp>
        <p:grpSp>
          <p:nvGrpSpPr>
            <p:cNvPr id="24597" name="Group 28"/>
            <p:cNvGrpSpPr>
              <a:grpSpLocks/>
            </p:cNvGrpSpPr>
            <p:nvPr/>
          </p:nvGrpSpPr>
          <p:grpSpPr bwMode="auto">
            <a:xfrm>
              <a:off x="204" y="1752"/>
              <a:ext cx="1802" cy="1219"/>
              <a:chOff x="204" y="1752"/>
              <a:chExt cx="1802" cy="1219"/>
            </a:xfrm>
          </p:grpSpPr>
          <p:cxnSp>
            <p:nvCxnSpPr>
              <p:cNvPr id="24598" name="AutoShape 29"/>
              <p:cNvCxnSpPr>
                <a:cxnSpLocks noChangeShapeType="1"/>
                <a:stCxn id="2106398" idx="1"/>
                <a:endCxn id="2106377" idx="2"/>
              </p:cNvCxnSpPr>
              <p:nvPr/>
            </p:nvCxnSpPr>
            <p:spPr bwMode="auto">
              <a:xfrm rot="-5400000">
                <a:off x="1427" y="2035"/>
                <a:ext cx="862" cy="296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rgbClr val="7036BE"/>
                </a:solidFill>
                <a:prstDash val="sysDot"/>
                <a:miter lim="800000"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106398" name="AutoShape 30"/>
              <p:cNvSpPr>
                <a:spLocks noChangeArrowheads="1"/>
              </p:cNvSpPr>
              <p:nvPr/>
            </p:nvSpPr>
            <p:spPr bwMode="auto">
              <a:xfrm>
                <a:off x="1506" y="2614"/>
                <a:ext cx="408" cy="357"/>
              </a:xfrm>
              <a:prstGeom prst="can">
                <a:avLst>
                  <a:gd name="adj" fmla="val 2500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24600" name="AutoShape 158"/>
              <p:cNvSpPr>
                <a:spLocks/>
              </p:cNvSpPr>
              <p:nvPr/>
            </p:nvSpPr>
            <p:spPr bwMode="auto">
              <a:xfrm>
                <a:off x="204" y="2341"/>
                <a:ext cx="1043" cy="192"/>
              </a:xfrm>
              <a:prstGeom prst="accentCallout1">
                <a:avLst>
                  <a:gd name="adj1" fmla="val 37500"/>
                  <a:gd name="adj2" fmla="val 104602"/>
                  <a:gd name="adj3" fmla="val -64065"/>
                  <a:gd name="adj4" fmla="val 143815"/>
                </a:avLst>
              </a:prstGeom>
              <a:solidFill>
                <a:schemeClr val="bg1"/>
              </a:solidFill>
              <a:ln w="9525">
                <a:solidFill>
                  <a:srgbClr val="7036B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de-DE" sz="900" b="1">
                    <a:solidFill>
                      <a:srgbClr val="7036BE"/>
                    </a:solidFill>
                    <a:latin typeface="Arial Narrow" pitchFamily="34" charset="0"/>
                  </a:rPr>
                  <a:t>Simulation results can be written to simulation audit trail database.</a:t>
                </a:r>
              </a:p>
              <a:p>
                <a:pPr algn="l"/>
                <a:endParaRPr lang="de-DE" sz="900" b="1">
                  <a:solidFill>
                    <a:srgbClr val="7036BE"/>
                  </a:solidFill>
                  <a:latin typeface="Arial Narrow" pitchFamily="34" charset="0"/>
                </a:endParaRPr>
              </a:p>
            </p:txBody>
          </p:sp>
        </p:grpSp>
      </p:grpSp>
      <p:sp>
        <p:nvSpPr>
          <p:cNvPr id="1706142" name="AutoShape 158"/>
          <p:cNvSpPr>
            <a:spLocks/>
          </p:cNvSpPr>
          <p:nvPr/>
        </p:nvSpPr>
        <p:spPr bwMode="auto">
          <a:xfrm>
            <a:off x="3500438" y="5661025"/>
            <a:ext cx="1655762" cy="649288"/>
          </a:xfrm>
          <a:prstGeom prst="accentCallout1">
            <a:avLst>
              <a:gd name="adj1" fmla="val 17602"/>
              <a:gd name="adj2" fmla="val -4602"/>
              <a:gd name="adj3" fmla="val -162838"/>
              <a:gd name="adj4" fmla="val -34708"/>
            </a:avLst>
          </a:prstGeom>
          <a:solidFill>
            <a:schemeClr val="bg1"/>
          </a:solidFill>
          <a:ln w="9525">
            <a:solidFill>
              <a:srgbClr val="7036BE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de-DE" sz="900" b="1">
                <a:solidFill>
                  <a:schemeClr val="accent2"/>
                </a:solidFill>
                <a:latin typeface="Arial Narrow" pitchFamily="34" charset="0"/>
              </a:rPr>
              <a:t>Simulation run´ID can be used to filter reports and build sequences of what if-reports.</a:t>
            </a:r>
          </a:p>
          <a:p>
            <a:pPr algn="l"/>
            <a:endParaRPr lang="de-DE" sz="900" b="1">
              <a:solidFill>
                <a:schemeClr val="accent2"/>
              </a:solidFill>
              <a:latin typeface="Arial Narrow" pitchFamily="34" charset="0"/>
            </a:endParaRPr>
          </a:p>
        </p:txBody>
      </p: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338138" y="1252538"/>
            <a:ext cx="6292850" cy="3400425"/>
            <a:chOff x="213" y="789"/>
            <a:chExt cx="3964" cy="2142"/>
          </a:xfrm>
        </p:grpSpPr>
        <p:cxnSp>
          <p:nvCxnSpPr>
            <p:cNvPr id="24593" name="AutoShape 34"/>
            <p:cNvCxnSpPr>
              <a:cxnSpLocks noChangeShapeType="1"/>
              <a:stCxn id="2106371" idx="1"/>
              <a:endCxn id="2106370" idx="2"/>
            </p:cNvCxnSpPr>
            <p:nvPr/>
          </p:nvCxnSpPr>
          <p:spPr bwMode="auto">
            <a:xfrm rot="-5400000">
              <a:off x="1926" y="1627"/>
              <a:ext cx="907" cy="1157"/>
            </a:xfrm>
            <a:prstGeom prst="bentConnector3">
              <a:avLst>
                <a:gd name="adj1" fmla="val 42333"/>
              </a:avLst>
            </a:prstGeom>
            <a:noFill/>
            <a:ln w="9525">
              <a:solidFill>
                <a:srgbClr val="7036BE"/>
              </a:solidFill>
              <a:prstDash val="sysDot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594" name="AutoShape 158"/>
            <p:cNvSpPr>
              <a:spLocks/>
            </p:cNvSpPr>
            <p:nvPr/>
          </p:nvSpPr>
          <p:spPr bwMode="auto">
            <a:xfrm>
              <a:off x="213" y="2659"/>
              <a:ext cx="1043" cy="272"/>
            </a:xfrm>
            <a:prstGeom prst="accentCallout1">
              <a:avLst>
                <a:gd name="adj1" fmla="val 26472"/>
                <a:gd name="adj2" fmla="val 104602"/>
                <a:gd name="adj3" fmla="val -58824"/>
                <a:gd name="adj4" fmla="val 151486"/>
              </a:avLst>
            </a:prstGeom>
            <a:solidFill>
              <a:schemeClr val="bg1"/>
            </a:solidFill>
            <a:ln w="9525">
              <a:solidFill>
                <a:srgbClr val="7036BE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de-DE" sz="900" b="1">
                  <a:solidFill>
                    <a:srgbClr val="7036BE"/>
                  </a:solidFill>
                  <a:latin typeface="Arial Narrow" pitchFamily="34" charset="0"/>
                </a:rPr>
                <a:t>Simulation results can be used in audit trail reports as regular audit trail content.</a:t>
              </a:r>
            </a:p>
          </p:txBody>
        </p:sp>
        <p:sp>
          <p:nvSpPr>
            <p:cNvPr id="24595" name="AutoShape 158"/>
            <p:cNvSpPr>
              <a:spLocks/>
            </p:cNvSpPr>
            <p:nvPr/>
          </p:nvSpPr>
          <p:spPr bwMode="auto">
            <a:xfrm>
              <a:off x="2835" y="789"/>
              <a:ext cx="1342" cy="192"/>
            </a:xfrm>
            <a:prstGeom prst="accentCallout1">
              <a:avLst>
                <a:gd name="adj1" fmla="val 37500"/>
                <a:gd name="adj2" fmla="val 103579"/>
                <a:gd name="adj3" fmla="val 247398"/>
                <a:gd name="adj4" fmla="val 124588"/>
              </a:avLst>
            </a:prstGeom>
            <a:solidFill>
              <a:schemeClr val="bg1"/>
            </a:solidFill>
            <a:ln w="9525">
              <a:solidFill>
                <a:srgbClr val="7036BE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de-DE" sz="900" b="1">
                  <a:solidFill>
                    <a:srgbClr val="7036BE"/>
                  </a:solidFill>
                  <a:latin typeface="Arial Narrow" pitchFamily="34" charset="0"/>
                </a:rPr>
                <a:t>Simulation can be used to create test data for reports</a:t>
              </a:r>
            </a:p>
            <a:p>
              <a:pPr algn="l"/>
              <a:endParaRPr lang="de-DE" sz="900" b="1">
                <a:solidFill>
                  <a:schemeClr val="accent2"/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6628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614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Process-aware Front End</a:t>
            </a:r>
          </a:p>
        </p:txBody>
      </p:sp>
      <p:sp>
        <p:nvSpPr>
          <p:cNvPr id="2112515" name="Rectangle 3"/>
          <p:cNvSpPr>
            <a:spLocks noChangeArrowheads="1"/>
          </p:cNvSpPr>
          <p:nvPr/>
        </p:nvSpPr>
        <p:spPr bwMode="auto">
          <a:xfrm>
            <a:off x="2819400" y="1600200"/>
            <a:ext cx="5080000" cy="2590800"/>
          </a:xfrm>
          <a:prstGeom prst="rect">
            <a:avLst/>
          </a:prstGeom>
          <a:solidFill>
            <a:schemeClr val="bg1"/>
          </a:solidFill>
          <a:ln w="6350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dirty="0"/>
          </a:p>
        </p:txBody>
      </p:sp>
      <p:sp>
        <p:nvSpPr>
          <p:cNvPr id="2112516" name="Text Box 4"/>
          <p:cNvSpPr txBox="1">
            <a:spLocks noChangeArrowheads="1"/>
          </p:cNvSpPr>
          <p:nvPr/>
        </p:nvSpPr>
        <p:spPr bwMode="auto">
          <a:xfrm>
            <a:off x="7556500" y="3954463"/>
            <a:ext cx="368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de-DE" sz="1000" b="1" dirty="0">
                <a:solidFill>
                  <a:srgbClr val="002060"/>
                </a:solidFill>
                <a:latin typeface="Arial Narrow" pitchFamily="34" charset="0"/>
              </a:rPr>
              <a:t>GUI</a:t>
            </a:r>
          </a:p>
        </p:txBody>
      </p:sp>
      <p:sp>
        <p:nvSpPr>
          <p:cNvPr id="2112517" name="Rectangle 5"/>
          <p:cNvSpPr>
            <a:spLocks noChangeArrowheads="1"/>
          </p:cNvSpPr>
          <p:nvPr/>
        </p:nvSpPr>
        <p:spPr bwMode="auto">
          <a:xfrm>
            <a:off x="2895600" y="1981200"/>
            <a:ext cx="1066800" cy="17526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sz="1200" b="1" dirty="0"/>
          </a:p>
        </p:txBody>
      </p:sp>
      <p:sp>
        <p:nvSpPr>
          <p:cNvPr id="2112518" name="Text Box 6"/>
          <p:cNvSpPr txBox="1">
            <a:spLocks noChangeArrowheads="1"/>
          </p:cNvSpPr>
          <p:nvPr/>
        </p:nvSpPr>
        <p:spPr bwMode="auto">
          <a:xfrm>
            <a:off x="2841625" y="1727200"/>
            <a:ext cx="593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000" b="1" dirty="0" err="1">
                <a:solidFill>
                  <a:srgbClr val="002060"/>
                </a:solidFill>
                <a:latin typeface="Arial Narrow" pitchFamily="34" charset="0"/>
              </a:rPr>
              <a:t>Worklist</a:t>
            </a:r>
            <a:endParaRPr lang="de-DE" sz="1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112519" name="Rectangle 7"/>
          <p:cNvSpPr>
            <a:spLocks noChangeArrowheads="1"/>
          </p:cNvSpPr>
          <p:nvPr/>
        </p:nvSpPr>
        <p:spPr bwMode="auto">
          <a:xfrm>
            <a:off x="4191000" y="1981200"/>
            <a:ext cx="3581400" cy="1752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112520" name="Text Box 8"/>
          <p:cNvSpPr txBox="1">
            <a:spLocks noChangeArrowheads="1"/>
          </p:cNvSpPr>
          <p:nvPr/>
        </p:nvSpPr>
        <p:spPr bwMode="auto">
          <a:xfrm>
            <a:off x="4191000" y="1727200"/>
            <a:ext cx="66236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de-DE" sz="1000" b="1" smtClean="0">
                <a:solidFill>
                  <a:srgbClr val="002060"/>
                </a:solidFill>
                <a:latin typeface="Arial Narrow" pitchFamily="34" charset="0"/>
              </a:rPr>
              <a:t>Workarea</a:t>
            </a:r>
            <a:endParaRPr lang="de-DE" sz="1000" b="1">
              <a:solidFill>
                <a:srgbClr val="002060"/>
              </a:solidFill>
              <a:latin typeface="Arial Narrow" pitchFamily="34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304895" y="1988515"/>
            <a:ext cx="4489450" cy="1752600"/>
            <a:chOff x="1536" y="1037"/>
            <a:chExt cx="2973" cy="11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12522" name="Text Box 10"/>
            <p:cNvSpPr txBox="1">
              <a:spLocks noChangeArrowheads="1"/>
            </p:cNvSpPr>
            <p:nvPr/>
          </p:nvSpPr>
          <p:spPr bwMode="auto">
            <a:xfrm>
              <a:off x="1536" y="1405"/>
              <a:ext cx="45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de-DE" sz="1000" b="1">
                  <a:solidFill>
                    <a:srgbClr val="002060"/>
                  </a:solidFill>
                  <a:latin typeface="Arial Narrow" pitchFamily="34" charset="0"/>
                </a:rPr>
                <a:t>Activation</a:t>
              </a:r>
            </a:p>
          </p:txBody>
        </p:sp>
        <p:grpSp>
          <p:nvGrpSpPr>
            <p:cNvPr id="27678" name="Group 11"/>
            <p:cNvGrpSpPr>
              <a:grpSpLocks/>
            </p:cNvGrpSpPr>
            <p:nvPr/>
          </p:nvGrpSpPr>
          <p:grpSpPr bwMode="auto">
            <a:xfrm>
              <a:off x="2109" y="1037"/>
              <a:ext cx="2400" cy="1104"/>
              <a:chOff x="3198" y="675"/>
              <a:chExt cx="2400" cy="1104"/>
            </a:xfrm>
          </p:grpSpPr>
          <p:sp>
            <p:nvSpPr>
              <p:cNvPr id="2112524" name="Rectangle 12"/>
              <p:cNvSpPr>
                <a:spLocks noChangeArrowheads="1"/>
              </p:cNvSpPr>
              <p:nvPr/>
            </p:nvSpPr>
            <p:spPr bwMode="auto">
              <a:xfrm>
                <a:off x="3198" y="675"/>
                <a:ext cx="2400" cy="1104"/>
              </a:xfrm>
              <a:prstGeom prst="rect">
                <a:avLst/>
              </a:prstGeom>
              <a:solidFill>
                <a:schemeClr val="accent3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de-DE" sz="1200" b="1"/>
              </a:p>
            </p:txBody>
          </p:sp>
          <p:sp>
            <p:nvSpPr>
              <p:cNvPr id="27681" name="Rectangle 13"/>
              <p:cNvSpPr>
                <a:spLocks noChangeArrowheads="1"/>
              </p:cNvSpPr>
              <p:nvPr/>
            </p:nvSpPr>
            <p:spPr bwMode="auto">
              <a:xfrm>
                <a:off x="3294" y="805"/>
                <a:ext cx="105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682" name="Rectangle 14"/>
              <p:cNvSpPr>
                <a:spLocks noChangeArrowheads="1"/>
              </p:cNvSpPr>
              <p:nvPr/>
            </p:nvSpPr>
            <p:spPr bwMode="auto">
              <a:xfrm>
                <a:off x="3294" y="949"/>
                <a:ext cx="960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683" name="Rectangle 15"/>
              <p:cNvSpPr>
                <a:spLocks noChangeArrowheads="1"/>
              </p:cNvSpPr>
              <p:nvPr/>
            </p:nvSpPr>
            <p:spPr bwMode="auto">
              <a:xfrm>
                <a:off x="3294" y="1093"/>
                <a:ext cx="288" cy="62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684" name="Rectangle 16"/>
              <p:cNvSpPr>
                <a:spLocks noChangeArrowheads="1"/>
              </p:cNvSpPr>
              <p:nvPr/>
            </p:nvSpPr>
            <p:spPr bwMode="auto">
              <a:xfrm>
                <a:off x="4446" y="805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685" name="Rectangle 17"/>
              <p:cNvSpPr>
                <a:spLocks noChangeArrowheads="1"/>
              </p:cNvSpPr>
              <p:nvPr/>
            </p:nvSpPr>
            <p:spPr bwMode="auto">
              <a:xfrm>
                <a:off x="4446" y="901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686" name="Rectangle 18"/>
              <p:cNvSpPr>
                <a:spLocks noChangeArrowheads="1"/>
              </p:cNvSpPr>
              <p:nvPr/>
            </p:nvSpPr>
            <p:spPr bwMode="auto">
              <a:xfrm>
                <a:off x="4446" y="997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2112531" name="Line 19"/>
            <p:cNvSpPr>
              <a:spLocks noChangeShapeType="1"/>
            </p:cNvSpPr>
            <p:nvPr/>
          </p:nvSpPr>
          <p:spPr bwMode="auto">
            <a:xfrm>
              <a:off x="1536" y="1584"/>
              <a:ext cx="576" cy="0"/>
            </a:xfrm>
            <a:prstGeom prst="line">
              <a:avLst/>
            </a:prstGeom>
            <a:noFill/>
            <a:ln w="9525">
              <a:solidFill>
                <a:srgbClr val="7030A0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5011738" y="3535363"/>
            <a:ext cx="1879600" cy="2133600"/>
            <a:chOff x="2625" y="2064"/>
            <a:chExt cx="1184" cy="1344"/>
          </a:xfrm>
        </p:grpSpPr>
        <p:sp>
          <p:nvSpPr>
            <p:cNvPr id="2112533" name="Rectangle 21"/>
            <p:cNvSpPr>
              <a:spLocks noChangeArrowheads="1"/>
            </p:cNvSpPr>
            <p:nvPr/>
          </p:nvSpPr>
          <p:spPr bwMode="auto">
            <a:xfrm>
              <a:off x="2625" y="2976"/>
              <a:ext cx="1158" cy="432"/>
            </a:xfrm>
            <a:prstGeom prst="rect">
              <a:avLst/>
            </a:prstGeom>
            <a:solidFill>
              <a:srgbClr val="002060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de-DE" sz="1000" b="1">
                  <a:solidFill>
                    <a:schemeClr val="bg1"/>
                  </a:solidFill>
                  <a:latin typeface="Arial Narrow" pitchFamily="34" charset="0"/>
                </a:rPr>
                <a:t>e.g. Customer Management </a:t>
              </a:r>
            </a:p>
          </p:txBody>
        </p:sp>
        <p:sp>
          <p:nvSpPr>
            <p:cNvPr id="27675" name="Text Box 22"/>
            <p:cNvSpPr txBox="1">
              <a:spLocks noChangeArrowheads="1"/>
            </p:cNvSpPr>
            <p:nvPr/>
          </p:nvSpPr>
          <p:spPr bwMode="auto">
            <a:xfrm>
              <a:off x="3216" y="2630"/>
              <a:ext cx="59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de-DE" sz="1000" b="1">
                  <a:solidFill>
                    <a:srgbClr val="002060"/>
                  </a:solidFill>
                  <a:latin typeface="Arial Narrow" pitchFamily="34" charset="0"/>
                </a:rPr>
                <a:t>Service Access</a:t>
              </a:r>
            </a:p>
          </p:txBody>
        </p:sp>
        <p:sp>
          <p:nvSpPr>
            <p:cNvPr id="27676" name="Line 23"/>
            <p:cNvSpPr>
              <a:spLocks noChangeShapeType="1"/>
            </p:cNvSpPr>
            <p:nvPr/>
          </p:nvSpPr>
          <p:spPr bwMode="auto">
            <a:xfrm flipH="1">
              <a:off x="3216" y="2064"/>
              <a:ext cx="0" cy="912"/>
            </a:xfrm>
            <a:prstGeom prst="line">
              <a:avLst/>
            </a:prstGeom>
            <a:noFill/>
            <a:ln w="9525">
              <a:solidFill>
                <a:srgbClr val="7030A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2438400" y="2133600"/>
            <a:ext cx="1233488" cy="3962400"/>
            <a:chOff x="1004" y="1181"/>
            <a:chExt cx="777" cy="2496"/>
          </a:xfrm>
        </p:grpSpPr>
        <p:sp>
          <p:nvSpPr>
            <p:cNvPr id="2112537" name="AutoShape 25"/>
            <p:cNvSpPr>
              <a:spLocks noChangeArrowheads="1"/>
            </p:cNvSpPr>
            <p:nvPr/>
          </p:nvSpPr>
          <p:spPr bwMode="auto">
            <a:xfrm>
              <a:off x="1153" y="3024"/>
              <a:ext cx="576" cy="477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7665" name="Text Box 26"/>
            <p:cNvSpPr txBox="1">
              <a:spLocks noChangeArrowheads="1"/>
            </p:cNvSpPr>
            <p:nvPr/>
          </p:nvSpPr>
          <p:spPr bwMode="auto">
            <a:xfrm>
              <a:off x="1104" y="3523"/>
              <a:ext cx="67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de-DE" sz="1000" b="1">
                  <a:solidFill>
                    <a:srgbClr val="002060"/>
                  </a:solidFill>
                  <a:latin typeface="Arial Narrow" pitchFamily="34" charset="0"/>
                </a:rPr>
                <a:t>Process Database</a:t>
              </a:r>
            </a:p>
          </p:txBody>
        </p:sp>
        <p:sp>
          <p:nvSpPr>
            <p:cNvPr id="27666" name="Line 27"/>
            <p:cNvSpPr>
              <a:spLocks noChangeShapeType="1"/>
            </p:cNvSpPr>
            <p:nvPr/>
          </p:nvSpPr>
          <p:spPr bwMode="auto">
            <a:xfrm>
              <a:off x="1436" y="1949"/>
              <a:ext cx="0" cy="1152"/>
            </a:xfrm>
            <a:prstGeom prst="line">
              <a:avLst/>
            </a:prstGeom>
            <a:noFill/>
            <a:ln w="9525">
              <a:solidFill>
                <a:srgbClr val="7030A0"/>
              </a:solidFill>
              <a:prstDash val="dash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667" name="Text Box 28"/>
            <p:cNvSpPr txBox="1">
              <a:spLocks noChangeArrowheads="1"/>
            </p:cNvSpPr>
            <p:nvPr/>
          </p:nvSpPr>
          <p:spPr bwMode="auto">
            <a:xfrm>
              <a:off x="1004" y="2605"/>
              <a:ext cx="37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de-DE" sz="1000" b="1">
                  <a:solidFill>
                    <a:srgbClr val="002060"/>
                  </a:solidFill>
                  <a:latin typeface="Arial Narrow" pitchFamily="34" charset="0"/>
                </a:rPr>
                <a:t>Worklist</a:t>
              </a:r>
            </a:p>
            <a:p>
              <a:pPr algn="l"/>
              <a:r>
                <a:rPr lang="de-DE" sz="1000" b="1">
                  <a:solidFill>
                    <a:srgbClr val="002060"/>
                  </a:solidFill>
                  <a:latin typeface="Arial Narrow" pitchFamily="34" charset="0"/>
                </a:rPr>
                <a:t>Query</a:t>
              </a:r>
            </a:p>
          </p:txBody>
        </p:sp>
        <p:sp>
          <p:nvSpPr>
            <p:cNvPr id="27668" name="Oval 29"/>
            <p:cNvSpPr>
              <a:spLocks noChangeArrowheads="1"/>
            </p:cNvSpPr>
            <p:nvPr/>
          </p:nvSpPr>
          <p:spPr bwMode="auto">
            <a:xfrm>
              <a:off x="1392" y="1181"/>
              <a:ext cx="96" cy="96"/>
            </a:xfrm>
            <a:prstGeom prst="ellipse">
              <a:avLst/>
            </a:prstGeom>
            <a:solidFill>
              <a:srgbClr val="173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669" name="Oval 30"/>
            <p:cNvSpPr>
              <a:spLocks noChangeArrowheads="1"/>
            </p:cNvSpPr>
            <p:nvPr/>
          </p:nvSpPr>
          <p:spPr bwMode="auto">
            <a:xfrm>
              <a:off x="1392" y="1305"/>
              <a:ext cx="96" cy="96"/>
            </a:xfrm>
            <a:prstGeom prst="ellipse">
              <a:avLst/>
            </a:prstGeom>
            <a:solidFill>
              <a:srgbClr val="173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670" name="Oval 31"/>
            <p:cNvSpPr>
              <a:spLocks noChangeArrowheads="1"/>
            </p:cNvSpPr>
            <p:nvPr/>
          </p:nvSpPr>
          <p:spPr bwMode="auto">
            <a:xfrm>
              <a:off x="1392" y="1430"/>
              <a:ext cx="96" cy="96"/>
            </a:xfrm>
            <a:prstGeom prst="ellipse">
              <a:avLst/>
            </a:prstGeom>
            <a:solidFill>
              <a:srgbClr val="173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671" name="Oval 32"/>
            <p:cNvSpPr>
              <a:spLocks noChangeArrowheads="1"/>
            </p:cNvSpPr>
            <p:nvPr/>
          </p:nvSpPr>
          <p:spPr bwMode="auto">
            <a:xfrm>
              <a:off x="1392" y="1555"/>
              <a:ext cx="96" cy="96"/>
            </a:xfrm>
            <a:prstGeom prst="ellipse">
              <a:avLst/>
            </a:prstGeom>
            <a:solidFill>
              <a:srgbClr val="173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672" name="Oval 33"/>
            <p:cNvSpPr>
              <a:spLocks noChangeArrowheads="1"/>
            </p:cNvSpPr>
            <p:nvPr/>
          </p:nvSpPr>
          <p:spPr bwMode="auto">
            <a:xfrm>
              <a:off x="1392" y="1680"/>
              <a:ext cx="96" cy="96"/>
            </a:xfrm>
            <a:prstGeom prst="ellipse">
              <a:avLst/>
            </a:prstGeom>
            <a:solidFill>
              <a:srgbClr val="173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673" name="Oval 34"/>
            <p:cNvSpPr>
              <a:spLocks noChangeArrowheads="1"/>
            </p:cNvSpPr>
            <p:nvPr/>
          </p:nvSpPr>
          <p:spPr bwMode="auto">
            <a:xfrm>
              <a:off x="1392" y="1805"/>
              <a:ext cx="96" cy="96"/>
            </a:xfrm>
            <a:prstGeom prst="ellipse">
              <a:avLst/>
            </a:prstGeom>
            <a:solidFill>
              <a:srgbClr val="173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3429000" y="3611563"/>
            <a:ext cx="1454150" cy="1874837"/>
            <a:chOff x="1628" y="2112"/>
            <a:chExt cx="916" cy="1181"/>
          </a:xfrm>
        </p:grpSpPr>
        <p:sp>
          <p:nvSpPr>
            <p:cNvPr id="27661" name="Line 36"/>
            <p:cNvSpPr>
              <a:spLocks noChangeShapeType="1"/>
            </p:cNvSpPr>
            <p:nvPr/>
          </p:nvSpPr>
          <p:spPr bwMode="auto">
            <a:xfrm flipV="1">
              <a:off x="2544" y="2112"/>
              <a:ext cx="0" cy="1181"/>
            </a:xfrm>
            <a:prstGeom prst="line">
              <a:avLst/>
            </a:prstGeom>
            <a:noFill/>
            <a:ln w="9525">
              <a:solidFill>
                <a:srgbClr val="7030A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662" name="Line 37"/>
            <p:cNvSpPr>
              <a:spLocks noChangeShapeType="1"/>
            </p:cNvSpPr>
            <p:nvPr/>
          </p:nvSpPr>
          <p:spPr bwMode="auto">
            <a:xfrm>
              <a:off x="1628" y="3293"/>
              <a:ext cx="916" cy="0"/>
            </a:xfrm>
            <a:prstGeom prst="line">
              <a:avLst/>
            </a:prstGeom>
            <a:noFill/>
            <a:ln w="9525">
              <a:solidFill>
                <a:srgbClr val="7030A0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663" name="Text Box 38"/>
            <p:cNvSpPr txBox="1">
              <a:spLocks noChangeArrowheads="1"/>
            </p:cNvSpPr>
            <p:nvPr/>
          </p:nvSpPr>
          <p:spPr bwMode="auto">
            <a:xfrm>
              <a:off x="1973" y="2928"/>
              <a:ext cx="47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de-DE" sz="1000" b="1">
                  <a:solidFill>
                    <a:srgbClr val="002060"/>
                  </a:solidFill>
                  <a:latin typeface="Arial Narrow" pitchFamily="34" charset="0"/>
                </a:rPr>
                <a:t>Activity </a:t>
              </a:r>
              <a:br>
                <a:rPr lang="de-DE" sz="1000" b="1">
                  <a:solidFill>
                    <a:srgbClr val="002060"/>
                  </a:solidFill>
                  <a:latin typeface="Arial Narrow" pitchFamily="34" charset="0"/>
                </a:rPr>
              </a:br>
              <a:r>
                <a:rPr lang="de-DE" sz="1000" b="1">
                  <a:solidFill>
                    <a:srgbClr val="002060"/>
                  </a:solidFill>
                  <a:latin typeface="Arial Narrow" pitchFamily="34" charset="0"/>
                </a:rPr>
                <a:t>Completion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28600" y="1832017"/>
            <a:ext cx="2452916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de-DE" sz="1050" smtClean="0">
                <a:solidFill>
                  <a:schemeClr val="bg2"/>
                </a:solidFill>
              </a:rPr>
              <a:t>Portal currently JSF-based,</a:t>
            </a:r>
            <a:br>
              <a:rPr lang="de-DE" sz="1050" smtClean="0">
                <a:solidFill>
                  <a:schemeClr val="bg2"/>
                </a:solidFill>
              </a:rPr>
            </a:br>
            <a:r>
              <a:rPr lang="de-DE" sz="1050" smtClean="0">
                <a:solidFill>
                  <a:schemeClr val="bg2"/>
                </a:solidFill>
              </a:rPr>
              <a:t>transitioned into HTML5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DE" sz="1050" smtClean="0">
                <a:solidFill>
                  <a:schemeClr val="bg2"/>
                </a:solidFill>
              </a:rPr>
              <a:t>Mashups possible with arbitrary</a:t>
            </a:r>
            <a:br>
              <a:rPr lang="de-DE" sz="1050" smtClean="0">
                <a:solidFill>
                  <a:schemeClr val="bg2"/>
                </a:solidFill>
              </a:rPr>
            </a:br>
            <a:r>
              <a:rPr lang="de-DE" sz="1050" smtClean="0">
                <a:solidFill>
                  <a:schemeClr val="bg2"/>
                </a:solidFill>
              </a:rPr>
              <a:t>HTML-technologies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DE" sz="1050" smtClean="0">
                <a:solidFill>
                  <a:schemeClr val="bg2"/>
                </a:solidFill>
              </a:rPr>
              <a:t>Server/application synchronization </a:t>
            </a:r>
            <a:br>
              <a:rPr lang="de-DE" sz="1050" smtClean="0">
                <a:solidFill>
                  <a:schemeClr val="bg2"/>
                </a:solidFill>
              </a:rPr>
            </a:br>
            <a:r>
              <a:rPr lang="de-DE" sz="1050" smtClean="0">
                <a:solidFill>
                  <a:schemeClr val="bg2"/>
                </a:solidFill>
              </a:rPr>
              <a:t>via REST</a:t>
            </a:r>
            <a:endParaRPr lang="de-DE" sz="105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0636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Reporting Architecture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98450" y="1447800"/>
            <a:ext cx="2978150" cy="1889126"/>
            <a:chOff x="188" y="912"/>
            <a:chExt cx="1876" cy="1190"/>
          </a:xfrm>
        </p:grpSpPr>
        <p:pic>
          <p:nvPicPr>
            <p:cNvPr id="3178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912"/>
              <a:ext cx="1542" cy="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81" name="Text Box 5"/>
            <p:cNvSpPr txBox="1">
              <a:spLocks noChangeArrowheads="1"/>
            </p:cNvSpPr>
            <p:nvPr/>
          </p:nvSpPr>
          <p:spPr bwMode="auto">
            <a:xfrm>
              <a:off x="188" y="1850"/>
              <a:ext cx="83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de-DE" sz="1000" b="1">
                  <a:solidFill>
                    <a:srgbClr val="002060"/>
                  </a:solidFill>
                  <a:latin typeface="Arial Narrow" pitchFamily="34" charset="0"/>
                </a:rPr>
                <a:t>Eclipse/BIRT Designer </a:t>
              </a:r>
              <a:endParaRPr lang="de-DE" sz="1000" b="1" smtClean="0">
                <a:solidFill>
                  <a:srgbClr val="002060"/>
                </a:solidFill>
                <a:latin typeface="Arial Narrow" pitchFamily="34" charset="0"/>
              </a:endParaRPr>
            </a:p>
            <a:p>
              <a:pPr algn="l"/>
              <a:r>
                <a:rPr lang="de-DE" sz="1000" b="1" smtClean="0">
                  <a:solidFill>
                    <a:srgbClr val="002060"/>
                  </a:solidFill>
                  <a:latin typeface="Arial Narrow" pitchFamily="34" charset="0"/>
                </a:rPr>
                <a:t>and </a:t>
              </a:r>
              <a:r>
                <a:rPr lang="de-DE" sz="1000" b="1" smtClean="0">
                  <a:solidFill>
                    <a:srgbClr val="002060"/>
                  </a:solidFill>
                  <a:latin typeface="Arial Narrow" pitchFamily="34" charset="0"/>
                </a:rPr>
                <a:t>Stardust </a:t>
              </a:r>
              <a:r>
                <a:rPr lang="de-DE" sz="1000" b="1">
                  <a:solidFill>
                    <a:srgbClr val="002060"/>
                  </a:solidFill>
                  <a:latin typeface="Arial Narrow" pitchFamily="34" charset="0"/>
                </a:rPr>
                <a:t>Wizards</a:t>
              </a:r>
            </a:p>
          </p:txBody>
        </p:sp>
        <p:sp>
          <p:nvSpPr>
            <p:cNvPr id="31782" name="Line 6"/>
            <p:cNvSpPr>
              <a:spLocks noChangeShapeType="1"/>
            </p:cNvSpPr>
            <p:nvPr/>
          </p:nvSpPr>
          <p:spPr bwMode="auto">
            <a:xfrm>
              <a:off x="1791" y="1200"/>
              <a:ext cx="273" cy="0"/>
            </a:xfrm>
            <a:prstGeom prst="line">
              <a:avLst/>
            </a:prstGeom>
            <a:noFill/>
            <a:ln w="9525" cap="rnd">
              <a:solidFill>
                <a:schemeClr val="accent2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120711" name="Rectangle 7"/>
          <p:cNvSpPr>
            <a:spLocks noChangeArrowheads="1"/>
          </p:cNvSpPr>
          <p:nvPr/>
        </p:nvSpPr>
        <p:spPr bwMode="auto">
          <a:xfrm>
            <a:off x="3275013" y="1447800"/>
            <a:ext cx="5335587" cy="842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1000" b="1" dirty="0">
                <a:solidFill>
                  <a:srgbClr val="002060"/>
                </a:solidFill>
                <a:latin typeface="Arial Narrow" pitchFamily="34" charset="0"/>
              </a:rPr>
              <a:t>BIRT Runtime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257800" y="2057400"/>
            <a:ext cx="2886075" cy="2092325"/>
            <a:chOff x="5257800" y="2057400"/>
            <a:chExt cx="2886075" cy="2092325"/>
          </a:xfrm>
        </p:grpSpPr>
        <p:sp>
          <p:nvSpPr>
            <p:cNvPr id="31749" name="Text Box 9"/>
            <p:cNvSpPr txBox="1">
              <a:spLocks noChangeArrowheads="1"/>
            </p:cNvSpPr>
            <p:nvPr/>
          </p:nvSpPr>
          <p:spPr bwMode="auto">
            <a:xfrm>
              <a:off x="5257800" y="3905250"/>
              <a:ext cx="9207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sz="1000" b="1">
                  <a:solidFill>
                    <a:srgbClr val="002060"/>
                  </a:solidFill>
                  <a:latin typeface="Arial Narrow" pitchFamily="34" charset="0"/>
                </a:rPr>
                <a:t>Customer Data</a:t>
              </a:r>
            </a:p>
          </p:txBody>
        </p:sp>
        <p:sp>
          <p:nvSpPr>
            <p:cNvPr id="31750" name="Text Box 10"/>
            <p:cNvSpPr txBox="1">
              <a:spLocks noChangeArrowheads="1"/>
            </p:cNvSpPr>
            <p:nvPr/>
          </p:nvSpPr>
          <p:spPr bwMode="auto">
            <a:xfrm>
              <a:off x="6405563" y="3905250"/>
              <a:ext cx="750887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sz="1000" b="1">
                  <a:solidFill>
                    <a:srgbClr val="002060"/>
                  </a:solidFill>
                  <a:latin typeface="Arial Narrow" pitchFamily="34" charset="0"/>
                </a:rPr>
                <a:t>Documents</a:t>
              </a:r>
            </a:p>
          </p:txBody>
        </p:sp>
        <p:sp>
          <p:nvSpPr>
            <p:cNvPr id="31751" name="Text Box 11"/>
            <p:cNvSpPr txBox="1">
              <a:spLocks noChangeArrowheads="1"/>
            </p:cNvSpPr>
            <p:nvPr/>
          </p:nvSpPr>
          <p:spPr bwMode="auto">
            <a:xfrm>
              <a:off x="7431088" y="3905250"/>
              <a:ext cx="6540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sz="1000" b="1">
                  <a:solidFill>
                    <a:srgbClr val="002060"/>
                  </a:solidFill>
                  <a:latin typeface="Arial Narrow" pitchFamily="34" charset="0"/>
                </a:rPr>
                <a:t>Risk Data</a:t>
              </a:r>
            </a:p>
          </p:txBody>
        </p:sp>
        <p:sp>
          <p:nvSpPr>
            <p:cNvPr id="2120716" name="Rectangle 12"/>
            <p:cNvSpPr>
              <a:spLocks noChangeArrowheads="1"/>
            </p:cNvSpPr>
            <p:nvPr/>
          </p:nvSpPr>
          <p:spPr bwMode="auto">
            <a:xfrm>
              <a:off x="5335588" y="2057400"/>
              <a:ext cx="2808287" cy="558800"/>
            </a:xfrm>
            <a:prstGeom prst="rect">
              <a:avLst/>
            </a:prstGeom>
            <a:solidFill>
              <a:srgbClr val="CED5E4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de-DE" sz="1000" b="1" dirty="0">
                  <a:solidFill>
                    <a:srgbClr val="002060"/>
                  </a:solidFill>
                  <a:latin typeface="Arial Narrow" pitchFamily="34" charset="0"/>
                </a:rPr>
                <a:t>Other Sources (e.g. RDBMS, XML, DMS)</a:t>
              </a:r>
            </a:p>
          </p:txBody>
        </p:sp>
        <p:sp>
          <p:nvSpPr>
            <p:cNvPr id="31753" name="Line 13"/>
            <p:cNvSpPr>
              <a:spLocks noChangeShapeType="1"/>
            </p:cNvSpPr>
            <p:nvPr/>
          </p:nvSpPr>
          <p:spPr bwMode="auto">
            <a:xfrm flipV="1">
              <a:off x="5932488" y="2633663"/>
              <a:ext cx="0" cy="4318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754" name="Line 14"/>
            <p:cNvSpPr>
              <a:spLocks noChangeShapeType="1"/>
            </p:cNvSpPr>
            <p:nvPr/>
          </p:nvSpPr>
          <p:spPr bwMode="auto">
            <a:xfrm flipV="1">
              <a:off x="7713663" y="2633663"/>
              <a:ext cx="0" cy="4318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755" name="Line 15"/>
            <p:cNvSpPr>
              <a:spLocks noChangeShapeType="1"/>
            </p:cNvSpPr>
            <p:nvPr/>
          </p:nvSpPr>
          <p:spPr bwMode="auto">
            <a:xfrm>
              <a:off x="5718175" y="3065463"/>
              <a:ext cx="206692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756" name="Line 16"/>
            <p:cNvSpPr>
              <a:spLocks noChangeShapeType="1"/>
            </p:cNvSpPr>
            <p:nvPr/>
          </p:nvSpPr>
          <p:spPr bwMode="auto">
            <a:xfrm>
              <a:off x="5718175" y="3065463"/>
              <a:ext cx="0" cy="2159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757" name="Line 17"/>
            <p:cNvSpPr>
              <a:spLocks noChangeShapeType="1"/>
            </p:cNvSpPr>
            <p:nvPr/>
          </p:nvSpPr>
          <p:spPr bwMode="auto">
            <a:xfrm>
              <a:off x="7785100" y="3065463"/>
              <a:ext cx="0" cy="2159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758" name="Line 18"/>
            <p:cNvSpPr>
              <a:spLocks noChangeShapeType="1"/>
            </p:cNvSpPr>
            <p:nvPr/>
          </p:nvSpPr>
          <p:spPr bwMode="auto">
            <a:xfrm>
              <a:off x="6788150" y="3065463"/>
              <a:ext cx="0" cy="2159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759" name="AutoShape 19"/>
            <p:cNvSpPr>
              <a:spLocks noChangeArrowheads="1"/>
            </p:cNvSpPr>
            <p:nvPr/>
          </p:nvSpPr>
          <p:spPr bwMode="auto">
            <a:xfrm>
              <a:off x="5416550" y="3295650"/>
              <a:ext cx="595313" cy="565150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B2B2B2"/>
                </a:gs>
                <a:gs pos="50000">
                  <a:srgbClr val="F6F6F6"/>
                </a:gs>
                <a:gs pos="100000">
                  <a:srgbClr val="B2B2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760" name="AutoShape 20"/>
            <p:cNvSpPr>
              <a:spLocks noChangeArrowheads="1"/>
            </p:cNvSpPr>
            <p:nvPr/>
          </p:nvSpPr>
          <p:spPr bwMode="auto">
            <a:xfrm>
              <a:off x="6483350" y="3295650"/>
              <a:ext cx="595313" cy="565150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B2B2B2"/>
                </a:gs>
                <a:gs pos="50000">
                  <a:srgbClr val="F6F6F6"/>
                </a:gs>
                <a:gs pos="100000">
                  <a:srgbClr val="B2B2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761" name="AutoShape 21"/>
            <p:cNvSpPr>
              <a:spLocks noChangeArrowheads="1"/>
            </p:cNvSpPr>
            <p:nvPr/>
          </p:nvSpPr>
          <p:spPr bwMode="auto">
            <a:xfrm>
              <a:off x="7473950" y="3295650"/>
              <a:ext cx="595313" cy="565150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B2B2B2"/>
                </a:gs>
                <a:gs pos="50000">
                  <a:srgbClr val="F6F6F6"/>
                </a:gs>
                <a:gs pos="100000">
                  <a:srgbClr val="B2B2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1764" name="Line 26"/>
          <p:cNvSpPr>
            <a:spLocks noChangeShapeType="1"/>
          </p:cNvSpPr>
          <p:nvPr/>
        </p:nvSpPr>
        <p:spPr bwMode="auto">
          <a:xfrm>
            <a:off x="3962400" y="4549775"/>
            <a:ext cx="1778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6" name="Group 5"/>
          <p:cNvGrpSpPr/>
          <p:nvPr/>
        </p:nvGrpSpPr>
        <p:grpSpPr>
          <a:xfrm>
            <a:off x="2743200" y="2057400"/>
            <a:ext cx="2590800" cy="3429000"/>
            <a:chOff x="2743200" y="2057400"/>
            <a:chExt cx="2590800" cy="3429000"/>
          </a:xfrm>
        </p:grpSpPr>
        <p:sp>
          <p:nvSpPr>
            <p:cNvPr id="31766" name="Text Box 28"/>
            <p:cNvSpPr txBox="1">
              <a:spLocks noChangeArrowheads="1"/>
            </p:cNvSpPr>
            <p:nvPr/>
          </p:nvSpPr>
          <p:spPr bwMode="auto">
            <a:xfrm>
              <a:off x="3694113" y="3905250"/>
              <a:ext cx="1157287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de-DE" sz="1000" b="1">
                  <a:solidFill>
                    <a:srgbClr val="002060"/>
                  </a:solidFill>
                  <a:latin typeface="Arial Narrow" pitchFamily="34" charset="0"/>
                </a:rPr>
                <a:t>Stardust Audit Trail</a:t>
              </a:r>
              <a:br>
                <a:rPr lang="de-DE" sz="1000" b="1">
                  <a:solidFill>
                    <a:srgbClr val="002060"/>
                  </a:solidFill>
                  <a:latin typeface="Arial Narrow" pitchFamily="34" charset="0"/>
                </a:rPr>
              </a:br>
              <a:r>
                <a:rPr lang="de-DE" sz="1000" b="1">
                  <a:solidFill>
                    <a:srgbClr val="002060"/>
                  </a:solidFill>
                  <a:latin typeface="Arial Narrow" pitchFamily="34" charset="0"/>
                </a:rPr>
                <a:t>Database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743200" y="2057400"/>
              <a:ext cx="2590800" cy="3429000"/>
              <a:chOff x="2743200" y="2057400"/>
              <a:chExt cx="2590800" cy="3429000"/>
            </a:xfrm>
          </p:grpSpPr>
          <p:sp>
            <p:nvSpPr>
              <p:cNvPr id="2120727" name="Rectangle 23"/>
              <p:cNvSpPr>
                <a:spLocks noChangeArrowheads="1"/>
              </p:cNvSpPr>
              <p:nvPr/>
            </p:nvSpPr>
            <p:spPr bwMode="auto">
              <a:xfrm>
                <a:off x="3429000" y="2057400"/>
                <a:ext cx="1657350" cy="558800"/>
              </a:xfrm>
              <a:prstGeom prst="rect">
                <a:avLst/>
              </a:prstGeom>
              <a:solidFill>
                <a:srgbClr val="CED5E4"/>
              </a:solidFill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de-DE" sz="1000" b="1" smtClean="0">
                    <a:solidFill>
                      <a:srgbClr val="002060"/>
                    </a:solidFill>
                    <a:latin typeface="Arial Narrow" pitchFamily="34" charset="0"/>
                  </a:rPr>
                  <a:t>Stardust</a:t>
                </a:r>
                <a:r>
                  <a:rPr lang="de-DE" sz="1000" b="1" dirty="0">
                    <a:solidFill>
                      <a:srgbClr val="002060"/>
                    </a:solidFill>
                    <a:latin typeface="Arial Narrow" pitchFamily="34" charset="0"/>
                  </a:rPr>
                  <a:t/>
                </a:r>
                <a:br>
                  <a:rPr lang="de-DE" sz="1000" b="1" dirty="0">
                    <a:solidFill>
                      <a:srgbClr val="002060"/>
                    </a:solidFill>
                    <a:latin typeface="Arial Narrow" pitchFamily="34" charset="0"/>
                  </a:rPr>
                </a:br>
                <a:r>
                  <a:rPr lang="de-DE" sz="1000" b="1" dirty="0">
                    <a:solidFill>
                      <a:srgbClr val="002060"/>
                    </a:solidFill>
                    <a:latin typeface="Arial Narrow" pitchFamily="34" charset="0"/>
                  </a:rPr>
                  <a:t>Process Model and Runtime</a:t>
                </a:r>
                <a:br>
                  <a:rPr lang="de-DE" sz="1000" b="1" dirty="0">
                    <a:solidFill>
                      <a:srgbClr val="002060"/>
                    </a:solidFill>
                    <a:latin typeface="Arial Narrow" pitchFamily="34" charset="0"/>
                  </a:rPr>
                </a:br>
                <a:r>
                  <a:rPr lang="de-DE" sz="1000" b="1" dirty="0">
                    <a:solidFill>
                      <a:srgbClr val="002060"/>
                    </a:solidFill>
                    <a:latin typeface="Arial Narrow" pitchFamily="34" charset="0"/>
                  </a:rPr>
                  <a:t>ODA Data Sources</a:t>
                </a:r>
              </a:p>
            </p:txBody>
          </p:sp>
          <p:sp>
            <p:nvSpPr>
              <p:cNvPr id="31763" name="Line 24"/>
              <p:cNvSpPr>
                <a:spLocks noChangeShapeType="1"/>
              </p:cNvSpPr>
              <p:nvPr/>
            </p:nvSpPr>
            <p:spPr bwMode="auto">
              <a:xfrm>
                <a:off x="4230688" y="2609850"/>
                <a:ext cx="0" cy="685800"/>
              </a:xfrm>
              <a:prstGeom prst="line">
                <a:avLst/>
              </a:prstGeom>
              <a:noFill/>
              <a:ln w="9525" cap="rnd">
                <a:solidFill>
                  <a:schemeClr val="accent2"/>
                </a:solidFill>
                <a:prstDash val="sysDot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1765" name="AutoShape 27"/>
              <p:cNvSpPr>
                <a:spLocks noChangeArrowheads="1"/>
              </p:cNvSpPr>
              <p:nvPr/>
            </p:nvSpPr>
            <p:spPr bwMode="auto">
              <a:xfrm>
                <a:off x="3940175" y="3295650"/>
                <a:ext cx="595313" cy="565150"/>
              </a:xfrm>
              <a:prstGeom prst="can">
                <a:avLst>
                  <a:gd name="adj" fmla="val 25000"/>
                </a:avLst>
              </a:prstGeom>
              <a:gradFill rotWithShape="1">
                <a:gsLst>
                  <a:gs pos="0">
                    <a:srgbClr val="B2B2B2"/>
                  </a:gs>
                  <a:gs pos="50000">
                    <a:srgbClr val="F6F6F6"/>
                  </a:gs>
                  <a:gs pos="100000">
                    <a:srgbClr val="B2B2B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120733" name="Rectangle 29"/>
              <p:cNvSpPr>
                <a:spLocks noChangeArrowheads="1"/>
              </p:cNvSpPr>
              <p:nvPr/>
            </p:nvSpPr>
            <p:spPr bwMode="auto">
              <a:xfrm>
                <a:off x="2743200" y="4643438"/>
                <a:ext cx="2590800" cy="842962"/>
              </a:xfrm>
              <a:prstGeom prst="rect">
                <a:avLst/>
              </a:prstGeom>
              <a:solidFill>
                <a:srgbClr val="17375E"/>
              </a:solidFill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de-DE" sz="1000" b="1" dirty="0">
                    <a:solidFill>
                      <a:schemeClr val="bg1"/>
                    </a:solidFill>
                    <a:latin typeface="Arial Narrow" pitchFamily="34" charset="0"/>
                  </a:rPr>
                  <a:t>Stardust </a:t>
                </a:r>
                <a:r>
                  <a:rPr lang="de-DE" sz="1000" b="1" dirty="0" err="1">
                    <a:solidFill>
                      <a:schemeClr val="bg1"/>
                    </a:solidFill>
                    <a:latin typeface="Arial Narrow" pitchFamily="34" charset="0"/>
                  </a:rPr>
                  <a:t>Process</a:t>
                </a:r>
                <a:r>
                  <a:rPr lang="de-DE" sz="1000" b="1" dirty="0">
                    <a:solidFill>
                      <a:schemeClr val="bg1"/>
                    </a:solidFill>
                    <a:latin typeface="Arial Narrow" pitchFamily="34" charset="0"/>
                  </a:rPr>
                  <a:t> Engine</a:t>
                </a:r>
              </a:p>
            </p:txBody>
          </p:sp>
          <p:cxnSp>
            <p:nvCxnSpPr>
              <p:cNvPr id="31768" name="AutoShape 30"/>
              <p:cNvCxnSpPr>
                <a:cxnSpLocks noChangeShapeType="1"/>
              </p:cNvCxnSpPr>
              <p:nvPr/>
            </p:nvCxnSpPr>
            <p:spPr bwMode="auto">
              <a:xfrm rot="-5400000">
                <a:off x="3225800" y="3937000"/>
                <a:ext cx="993775" cy="434975"/>
              </a:xfrm>
              <a:prstGeom prst="bentConnector2">
                <a:avLst/>
              </a:prstGeom>
              <a:noFill/>
              <a:ln w="9525">
                <a:solidFill>
                  <a:schemeClr val="accent2"/>
                </a:solidFill>
                <a:prstDash val="sysDot"/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6662738" y="2286000"/>
            <a:ext cx="2252662" cy="4097338"/>
            <a:chOff x="4197" y="1440"/>
            <a:chExt cx="1419" cy="2581"/>
          </a:xfrm>
        </p:grpSpPr>
        <p:sp>
          <p:nvSpPr>
            <p:cNvPr id="31774" name="Text Box 32"/>
            <p:cNvSpPr txBox="1">
              <a:spLocks noChangeArrowheads="1"/>
            </p:cNvSpPr>
            <p:nvPr/>
          </p:nvSpPr>
          <p:spPr bwMode="auto">
            <a:xfrm>
              <a:off x="4197" y="3024"/>
              <a:ext cx="3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de-DE" sz="1000" b="1">
                  <a:solidFill>
                    <a:srgbClr val="002060"/>
                  </a:solidFill>
                  <a:latin typeface="Arial Narrow" pitchFamily="34" charset="0"/>
                </a:rPr>
                <a:t>Reports</a:t>
              </a:r>
            </a:p>
          </p:txBody>
        </p:sp>
        <p:grpSp>
          <p:nvGrpSpPr>
            <p:cNvPr id="31775" name="Group 33"/>
            <p:cNvGrpSpPr>
              <a:grpSpLocks/>
            </p:cNvGrpSpPr>
            <p:nvPr/>
          </p:nvGrpSpPr>
          <p:grpSpPr bwMode="auto">
            <a:xfrm>
              <a:off x="4560" y="1440"/>
              <a:ext cx="1056" cy="2581"/>
              <a:chOff x="4560" y="1440"/>
              <a:chExt cx="1056" cy="2581"/>
            </a:xfrm>
          </p:grpSpPr>
          <p:sp>
            <p:nvSpPr>
              <p:cNvPr id="31776" name="Line 34"/>
              <p:cNvSpPr>
                <a:spLocks noChangeShapeType="1"/>
              </p:cNvSpPr>
              <p:nvPr/>
            </p:nvSpPr>
            <p:spPr bwMode="auto">
              <a:xfrm>
                <a:off x="5280" y="1440"/>
                <a:ext cx="0" cy="144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pic>
            <p:nvPicPr>
              <p:cNvPr id="31777" name="Picture 35" descr="analysisProcessVolumes-small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6" y="2880"/>
                <a:ext cx="864" cy="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778" name="Picture 36" descr="analysisProcessTimesByMonth-small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2" y="3120"/>
                <a:ext cx="864" cy="7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779" name="Picture 37" descr="analysisAllocationProcessTime-small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60" y="3264"/>
                <a:ext cx="864" cy="7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4230688" y="3524250"/>
            <a:ext cx="3657600" cy="152400"/>
            <a:chOff x="2665" y="2220"/>
            <a:chExt cx="2304" cy="96"/>
          </a:xfrm>
        </p:grpSpPr>
        <p:sp>
          <p:nvSpPr>
            <p:cNvPr id="31771" name="Line 39"/>
            <p:cNvSpPr>
              <a:spLocks noChangeShapeType="1"/>
            </p:cNvSpPr>
            <p:nvPr/>
          </p:nvSpPr>
          <p:spPr bwMode="auto">
            <a:xfrm flipV="1">
              <a:off x="2665" y="2220"/>
              <a:ext cx="100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772" name="Line 40"/>
            <p:cNvSpPr>
              <a:spLocks noChangeShapeType="1"/>
            </p:cNvSpPr>
            <p:nvPr/>
          </p:nvSpPr>
          <p:spPr bwMode="auto">
            <a:xfrm>
              <a:off x="2665" y="2268"/>
              <a:ext cx="168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773" name="Line 41"/>
            <p:cNvSpPr>
              <a:spLocks noChangeShapeType="1"/>
            </p:cNvSpPr>
            <p:nvPr/>
          </p:nvSpPr>
          <p:spPr bwMode="auto">
            <a:xfrm>
              <a:off x="2665" y="2316"/>
              <a:ext cx="230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460637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Strategy and Community Collaboration</a:t>
            </a:r>
            <a:endParaRPr lang="de-DE"/>
          </a:p>
        </p:txBody>
      </p:sp>
      <p:sp>
        <p:nvSpPr>
          <p:cNvPr id="6" name="Text Placeholder 5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974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First Stardust Release in Q4/2012 – currently Milestone Releases</a:t>
            </a:r>
          </a:p>
          <a:p>
            <a:r>
              <a:rPr lang="de-DE" smtClean="0"/>
              <a:t>Participation in Kepler Release</a:t>
            </a:r>
          </a:p>
          <a:p>
            <a:r>
              <a:rPr lang="de-DE" smtClean="0"/>
              <a:t>Full use of BPMN2 Metamodel in Q2/2013</a:t>
            </a:r>
          </a:p>
          <a:p>
            <a:r>
              <a:rPr lang="de-DE" smtClean="0"/>
              <a:t>Homogenize Eclipse Modeler towards BPMN2 Modeler activities over time</a:t>
            </a:r>
          </a:p>
          <a:p>
            <a:r>
              <a:rPr lang="de-DE" smtClean="0"/>
              <a:t>Consider common Document Repository – for modeling and beyond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Roadmap and Collaboration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971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BPMN2 Diagram Notation</a:t>
            </a:r>
          </a:p>
          <a:p>
            <a:r>
              <a:rPr lang="de-DE" smtClean="0"/>
              <a:t>HTML-based implementation (jQuery, Raphael)</a:t>
            </a:r>
          </a:p>
          <a:p>
            <a:r>
              <a:rPr lang="de-DE"/>
              <a:t>Model Storage currenly transitioned to BPMN</a:t>
            </a:r>
          </a:p>
          <a:p>
            <a:r>
              <a:rPr lang="de-DE" smtClean="0"/>
              <a:t>Highly extensible …</a:t>
            </a:r>
          </a:p>
          <a:p>
            <a:pPr lvl="1"/>
            <a:r>
              <a:rPr lang="de-DE" smtClean="0"/>
              <a:t>Documented JavaScript Extension Points for Palette, Properties Panels, Outline Popups, Diagram Decoration</a:t>
            </a:r>
          </a:p>
          <a:p>
            <a:r>
              <a:rPr lang="de-DE" smtClean="0"/>
              <a:t>… and embeddable</a:t>
            </a:r>
          </a:p>
          <a:p>
            <a:pPr lvl="1"/>
            <a:r>
              <a:rPr lang="de-DE" smtClean="0"/>
              <a:t>Can be mashed-up in arbitrary HTML Portals</a:t>
            </a:r>
          </a:p>
          <a:p>
            <a:r>
              <a:rPr lang="de-DE" smtClean="0"/>
              <a:t>Current code-base in Eclipse Git</a:t>
            </a:r>
          </a:p>
          <a:p>
            <a:r>
              <a:rPr lang="de-DE" smtClean="0"/>
              <a:t>Integration with ORION planned for Q1/2013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762000"/>
            <a:ext cx="7924800" cy="533400"/>
          </a:xfrm>
        </p:spPr>
        <p:txBody>
          <a:bodyPr/>
          <a:lstStyle/>
          <a:p>
            <a:r>
              <a:rPr lang="de-DE" smtClean="0"/>
              <a:t>Browser-based BPMN Modeler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919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Browser Modeler User Journey</a:t>
            </a:r>
            <a:endParaRPr lang="de-DE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32200"/>
            <a:ext cx="8777143" cy="4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28800"/>
            <a:ext cx="6605715" cy="445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171" y="1732200"/>
            <a:ext cx="6720000" cy="429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66295"/>
            <a:ext cx="5148572" cy="395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836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If you are interested in a Stardust demo we are happy to set up a BOF session are arrange a personal meeting.</a:t>
            </a:r>
          </a:p>
          <a:p>
            <a:r>
              <a:rPr lang="de-DE" smtClean="0"/>
              <a:t>Feel free to contact me at </a:t>
            </a:r>
            <a:r>
              <a:rPr lang="de-DE" smtClean="0">
                <a:hlinkClick r:id="rId2"/>
              </a:rPr>
              <a:t>marc.gille@sungard.com</a:t>
            </a:r>
            <a:r>
              <a:rPr lang="de-DE" smtClean="0"/>
              <a:t> 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Demo and Contact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332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End User Portal</a:t>
            </a:r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71600"/>
            <a:ext cx="8018463" cy="518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71600"/>
            <a:ext cx="8018463" cy="518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79538"/>
            <a:ext cx="8018463" cy="51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00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Origin and Approach</a:t>
            </a:r>
            <a:endParaRPr lang="de-DE"/>
          </a:p>
        </p:txBody>
      </p:sp>
      <p:sp>
        <p:nvSpPr>
          <p:cNvPr id="6" name="Text Placeholder 5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32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Origin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12-year-old, comprehensive BPMS </a:t>
            </a:r>
          </a:p>
          <a:p>
            <a:r>
              <a:rPr lang="de-DE" smtClean="0"/>
              <a:t>CARNOT </a:t>
            </a:r>
            <a:r>
              <a:rPr lang="de-DE"/>
              <a:t>AG </a:t>
            </a:r>
          </a:p>
          <a:p>
            <a:pPr lvl="1"/>
            <a:r>
              <a:rPr lang="de-DE"/>
              <a:t>Founded in 2000 („Workflow and EAI for J2EE“)</a:t>
            </a:r>
          </a:p>
          <a:p>
            <a:pPr lvl="1"/>
            <a:r>
              <a:rPr lang="de-DE"/>
              <a:t>Acquired by SunGard in November 2006</a:t>
            </a:r>
          </a:p>
          <a:p>
            <a:pPr lvl="1"/>
            <a:r>
              <a:rPr lang="de-DE"/>
              <a:t>All key players still </a:t>
            </a:r>
            <a:r>
              <a:rPr lang="de-DE"/>
              <a:t>on </a:t>
            </a:r>
            <a:r>
              <a:rPr lang="de-DE" smtClean="0"/>
              <a:t>board – and are Stardust committers</a:t>
            </a:r>
            <a:endParaRPr lang="de-DE"/>
          </a:p>
          <a:p>
            <a:r>
              <a:rPr lang="de-DE"/>
              <a:t>Rebranded CARNOT Process Engine as Infinity </a:t>
            </a:r>
            <a:r>
              <a:rPr lang="de-DE"/>
              <a:t>Process </a:t>
            </a:r>
            <a:r>
              <a:rPr lang="de-DE" smtClean="0"/>
              <a:t>Platform (IPP).</a:t>
            </a:r>
            <a:endParaRPr lang="de-DE"/>
          </a:p>
          <a:p>
            <a:r>
              <a:rPr lang="de-DE" smtClean="0"/>
              <a:t>Production </a:t>
            </a:r>
            <a:r>
              <a:rPr lang="de-DE"/>
              <a:t>deployments </a:t>
            </a:r>
            <a:r>
              <a:rPr lang="de-DE" smtClean="0"/>
              <a:t>e.g. with</a:t>
            </a:r>
            <a:endParaRPr lang="de-DE"/>
          </a:p>
          <a:p>
            <a:pPr lvl="1"/>
            <a:r>
              <a:rPr lang="de-DE"/>
              <a:t>&gt; 10,000 users (Commerzbank, former Dresdner Bank)</a:t>
            </a:r>
          </a:p>
          <a:p>
            <a:pPr lvl="1"/>
            <a:r>
              <a:rPr lang="de-DE"/>
              <a:t>&gt; 1,000,000 processes/day (CSS Insurance, Arkelis)</a:t>
            </a:r>
          </a:p>
          <a:p>
            <a:pPr lvl="1"/>
            <a:r>
              <a:rPr lang="de-DE"/>
              <a:t>&gt; 300,000 </a:t>
            </a:r>
            <a:r>
              <a:rPr lang="de-DE"/>
              <a:t>documents/day </a:t>
            </a:r>
            <a:r>
              <a:rPr lang="de-DE" smtClean="0"/>
              <a:t>(VAR Japan)</a:t>
            </a:r>
            <a:endParaRPr lang="de-DE"/>
          </a:p>
          <a:p>
            <a:r>
              <a:rPr lang="de-DE"/>
              <a:t>Ranked #2 in Vision in Gartner MQ </a:t>
            </a:r>
            <a:r>
              <a:rPr lang="de-DE"/>
              <a:t>for </a:t>
            </a:r>
            <a:r>
              <a:rPr lang="de-DE" smtClean="0"/>
              <a:t>BPMS.</a:t>
            </a:r>
            <a:endParaRPr lang="de-DE"/>
          </a:p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992476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SunGard has contributed virtually the entire IPP codebase into Stardust under EPL. </a:t>
            </a:r>
          </a:p>
          <a:p>
            <a:pPr lvl="1"/>
            <a:r>
              <a:rPr lang="de-DE"/>
              <a:t>E</a:t>
            </a:r>
            <a:r>
              <a:rPr lang="de-DE" smtClean="0"/>
              <a:t>xceptions mainly caused by mismatching licenses (e.g. LGPL for Hibernate)</a:t>
            </a:r>
          </a:p>
          <a:p>
            <a:r>
              <a:rPr lang="de-DE" smtClean="0"/>
              <a:t>2,3 Mill. lines of code …</a:t>
            </a:r>
          </a:p>
          <a:p>
            <a:r>
              <a:rPr lang="de-DE" smtClean="0"/>
              <a:t>Process of IP review and 3rd party approval took Eclipse Legal and us more than a year …</a:t>
            </a:r>
          </a:p>
          <a:p>
            <a:r>
              <a:rPr lang="de-DE" smtClean="0"/>
              <a:t>Codebase in Git reflects the current status of IPP Trunk.</a:t>
            </a:r>
          </a:p>
          <a:p>
            <a:r>
              <a:rPr lang="de-DE" smtClean="0"/>
              <a:t>Maven/Tycho build supported - and executed via Hudson on Eclipse every night.</a:t>
            </a:r>
            <a:endParaRPr lang="de-DE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Approach and Status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863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Ecosystem</a:t>
            </a:r>
            <a:endParaRPr lang="de-DE"/>
          </a:p>
        </p:txBody>
      </p:sp>
      <p:sp>
        <p:nvSpPr>
          <p:cNvPr id="6" name="Flowchart: Magnetic Disk 5"/>
          <p:cNvSpPr/>
          <p:nvPr/>
        </p:nvSpPr>
        <p:spPr>
          <a:xfrm>
            <a:off x="5791200" y="3124200"/>
            <a:ext cx="1143000" cy="947410"/>
          </a:xfrm>
          <a:prstGeom prst="flowChartMagneticDisk">
            <a:avLst/>
          </a:prstGeom>
          <a:gradFill flip="none" rotWithShape="1">
            <a:gsLst>
              <a:gs pos="0">
                <a:srgbClr val="17375E">
                  <a:shade val="30000"/>
                  <a:satMod val="115000"/>
                </a:srgbClr>
              </a:gs>
              <a:gs pos="50000">
                <a:srgbClr val="17375E">
                  <a:shade val="67500"/>
                  <a:satMod val="115000"/>
                </a:srgbClr>
              </a:gs>
              <a:gs pos="100000">
                <a:srgbClr val="17375E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smtClean="0"/>
              <a:t>Stardust</a:t>
            </a:r>
            <a:endParaRPr lang="de-DE" b="1" dirty="0"/>
          </a:p>
        </p:txBody>
      </p:sp>
      <p:grpSp>
        <p:nvGrpSpPr>
          <p:cNvPr id="24" name="Group 69"/>
          <p:cNvGrpSpPr/>
          <p:nvPr/>
        </p:nvGrpSpPr>
        <p:grpSpPr>
          <a:xfrm>
            <a:off x="381000" y="1676401"/>
            <a:ext cx="1736253" cy="4343400"/>
            <a:chOff x="424260" y="1637642"/>
            <a:chExt cx="1736253" cy="4342205"/>
          </a:xfrm>
        </p:grpSpPr>
        <p:cxnSp>
          <p:nvCxnSpPr>
            <p:cNvPr id="25" name="Curved Connector 24"/>
            <p:cNvCxnSpPr/>
            <p:nvPr/>
          </p:nvCxnSpPr>
          <p:spPr>
            <a:xfrm rot="10800000" flipV="1">
              <a:off x="1675625" y="1637642"/>
              <a:ext cx="484888" cy="4342205"/>
            </a:xfrm>
            <a:prstGeom prst="curvedConnector3">
              <a:avLst>
                <a:gd name="adj1" fmla="val 264033"/>
              </a:avLst>
            </a:prstGeom>
            <a:ln>
              <a:solidFill>
                <a:srgbClr val="7036BE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424260" y="3499640"/>
              <a:ext cx="914033" cy="24615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000" dirty="0" smtClean="0">
                  <a:solidFill>
                    <a:srgbClr val="7036BE"/>
                  </a:solidFill>
                  <a:latin typeface="Arial" pitchFamily="34" charset="0"/>
                  <a:cs typeface="Arial" pitchFamily="34" charset="0"/>
                </a:rPr>
                <a:t>Maintenance</a:t>
              </a:r>
              <a:endParaRPr lang="de-DE" sz="1000" dirty="0">
                <a:solidFill>
                  <a:srgbClr val="7036B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835489" y="1128290"/>
            <a:ext cx="3744458" cy="2745005"/>
            <a:chOff x="4835489" y="1128290"/>
            <a:chExt cx="3744458" cy="2745005"/>
          </a:xfrm>
        </p:grpSpPr>
        <p:grpSp>
          <p:nvGrpSpPr>
            <p:cNvPr id="11" name="Group 35"/>
            <p:cNvGrpSpPr/>
            <p:nvPr/>
          </p:nvGrpSpPr>
          <p:grpSpPr>
            <a:xfrm>
              <a:off x="5149740" y="1128290"/>
              <a:ext cx="2013060" cy="1081510"/>
              <a:chOff x="5032860" y="1047890"/>
              <a:chExt cx="2013060" cy="1081510"/>
            </a:xfrm>
          </p:grpSpPr>
          <p:sp>
            <p:nvSpPr>
              <p:cNvPr id="12" name="Text Box 16"/>
              <p:cNvSpPr txBox="1">
                <a:spLocks noChangeArrowheads="1"/>
              </p:cNvSpPr>
              <p:nvPr/>
            </p:nvSpPr>
            <p:spPr bwMode="auto">
              <a:xfrm>
                <a:off x="5368946" y="1047890"/>
                <a:ext cx="1370888" cy="24622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000" b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Eclipse </a:t>
                </a:r>
                <a:r>
                  <a:rPr lang="de-DE" sz="1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Community</a:t>
                </a:r>
                <a:endParaRPr lang="de-DE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3" name="Picture 6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039418" y="1391095"/>
                <a:ext cx="400050" cy="42862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4" name="Picture 6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645870" y="1431940"/>
                <a:ext cx="400050" cy="42862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5" name="Picture 6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032860" y="1431940"/>
                <a:ext cx="400050" cy="42862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6" name="Picture 6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560971" y="1700775"/>
                <a:ext cx="400050" cy="42862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27" name="Group 71"/>
            <p:cNvGrpSpPr/>
            <p:nvPr/>
          </p:nvGrpSpPr>
          <p:grpSpPr>
            <a:xfrm>
              <a:off x="4835489" y="2244167"/>
              <a:ext cx="917507" cy="1629127"/>
              <a:chOff x="4835489" y="2114947"/>
              <a:chExt cx="917507" cy="1629127"/>
            </a:xfrm>
          </p:grpSpPr>
          <p:cxnSp>
            <p:nvCxnSpPr>
              <p:cNvPr id="28" name="Curved Connector 27"/>
              <p:cNvCxnSpPr/>
              <p:nvPr/>
            </p:nvCxnSpPr>
            <p:spPr>
              <a:xfrm rot="10800000" flipV="1">
                <a:off x="5432024" y="2114947"/>
                <a:ext cx="320972" cy="1629127"/>
              </a:xfrm>
              <a:prstGeom prst="curvedConnector3">
                <a:avLst>
                  <a:gd name="adj1" fmla="val 171221"/>
                </a:avLst>
              </a:prstGeom>
              <a:ln>
                <a:solidFill>
                  <a:srgbClr val="7036BE"/>
                </a:solidFill>
                <a:prstDash val="dash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4835489" y="2215359"/>
                <a:ext cx="872355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de-DE" sz="1000" dirty="0" err="1" smtClean="0">
                    <a:solidFill>
                      <a:srgbClr val="7036BE"/>
                    </a:solidFill>
                    <a:latin typeface="Arial" pitchFamily="34" charset="0"/>
                    <a:cs typeface="Arial" pitchFamily="34" charset="0"/>
                  </a:rPr>
                  <a:t>Contribution</a:t>
                </a:r>
                <a:endParaRPr lang="de-DE" sz="1000" dirty="0">
                  <a:solidFill>
                    <a:srgbClr val="7036B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0" name="Group 72"/>
            <p:cNvGrpSpPr/>
            <p:nvPr/>
          </p:nvGrpSpPr>
          <p:grpSpPr>
            <a:xfrm>
              <a:off x="6763424" y="1975333"/>
              <a:ext cx="1816523" cy="1897962"/>
              <a:chOff x="6763424" y="1846113"/>
              <a:chExt cx="1816523" cy="1897962"/>
            </a:xfrm>
          </p:grpSpPr>
          <p:cxnSp>
            <p:nvCxnSpPr>
              <p:cNvPr id="31" name="Curved Connector 30"/>
              <p:cNvCxnSpPr/>
              <p:nvPr/>
            </p:nvCxnSpPr>
            <p:spPr>
              <a:xfrm flipH="1" flipV="1">
                <a:off x="7237945" y="1846113"/>
                <a:ext cx="191139" cy="1897962"/>
              </a:xfrm>
              <a:prstGeom prst="curvedConnector3">
                <a:avLst>
                  <a:gd name="adj1" fmla="val -119599"/>
                </a:avLst>
              </a:prstGeom>
              <a:ln>
                <a:solidFill>
                  <a:srgbClr val="7036BE"/>
                </a:solidFill>
                <a:prstDash val="dash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6763424" y="2385895"/>
                <a:ext cx="1816523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000" dirty="0" err="1" smtClean="0">
                    <a:solidFill>
                      <a:srgbClr val="7036BE"/>
                    </a:solidFill>
                    <a:latin typeface="Arial" pitchFamily="34" charset="0"/>
                    <a:cs typeface="Arial" pitchFamily="34" charset="0"/>
                  </a:rPr>
                  <a:t>Consumption</a:t>
                </a:r>
                <a:r>
                  <a:rPr lang="de-DE" sz="1000" dirty="0" smtClean="0">
                    <a:solidFill>
                      <a:srgbClr val="7036BE"/>
                    </a:solidFill>
                    <a:latin typeface="Arial" pitchFamily="34" charset="0"/>
                    <a:cs typeface="Arial" pitchFamily="34" charset="0"/>
                  </a:rPr>
                  <a:t> via</a:t>
                </a:r>
              </a:p>
              <a:p>
                <a:pPr algn="ctr"/>
                <a:r>
                  <a:rPr lang="de-DE" sz="1000" dirty="0" err="1" smtClean="0">
                    <a:solidFill>
                      <a:srgbClr val="7036BE"/>
                    </a:solidFill>
                    <a:latin typeface="Arial" pitchFamily="34" charset="0"/>
                    <a:cs typeface="Arial" pitchFamily="34" charset="0"/>
                  </a:rPr>
                  <a:t>Eclipse</a:t>
                </a:r>
                <a:r>
                  <a:rPr lang="de-DE" sz="1000" dirty="0" smtClean="0">
                    <a:solidFill>
                      <a:srgbClr val="7036BE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de-DE" sz="1000" smtClean="0">
                    <a:solidFill>
                      <a:srgbClr val="7036BE"/>
                    </a:solidFill>
                    <a:latin typeface="Arial" pitchFamily="34" charset="0"/>
                    <a:cs typeface="Arial" pitchFamily="34" charset="0"/>
                  </a:rPr>
                  <a:t>Public License (EPL)</a:t>
                </a:r>
                <a:endParaRPr lang="de-DE" sz="1000" dirty="0">
                  <a:solidFill>
                    <a:srgbClr val="7036B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1652954" y="4071609"/>
            <a:ext cx="2029060" cy="2405391"/>
            <a:chOff x="1652954" y="4071609"/>
            <a:chExt cx="2029060" cy="2405391"/>
          </a:xfrm>
        </p:grpSpPr>
        <p:grpSp>
          <p:nvGrpSpPr>
            <p:cNvPr id="17" name="Group 64"/>
            <p:cNvGrpSpPr/>
            <p:nvPr/>
          </p:nvGrpSpPr>
          <p:grpSpPr>
            <a:xfrm>
              <a:off x="1652954" y="5280275"/>
              <a:ext cx="2029060" cy="1196725"/>
              <a:chOff x="1675625" y="5151055"/>
              <a:chExt cx="2029060" cy="1196725"/>
            </a:xfrm>
          </p:grpSpPr>
          <p:sp>
            <p:nvSpPr>
              <p:cNvPr id="18" name="Text Box 16"/>
              <p:cNvSpPr txBox="1">
                <a:spLocks noChangeArrowheads="1"/>
              </p:cNvSpPr>
              <p:nvPr/>
            </p:nvSpPr>
            <p:spPr bwMode="auto">
              <a:xfrm>
                <a:off x="1752435" y="5151055"/>
                <a:ext cx="1428596" cy="24622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000" b="1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SunGard</a:t>
                </a:r>
                <a:r>
                  <a:rPr lang="de-DE" sz="1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Customers</a:t>
                </a:r>
                <a:endParaRPr lang="de-DE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9" name="Picture 6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154072" y="5455855"/>
                <a:ext cx="400050" cy="42862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0" name="Picture 6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136485" y="5919155"/>
                <a:ext cx="400050" cy="42862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1" name="Picture 6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675625" y="5765535"/>
                <a:ext cx="400050" cy="42862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2" name="Picture 6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304635" y="5810110"/>
                <a:ext cx="400050" cy="42862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3" name="Picture 6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789370" y="5535105"/>
                <a:ext cx="400050" cy="42862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33" name="Group 70"/>
            <p:cNvGrpSpPr/>
            <p:nvPr/>
          </p:nvGrpSpPr>
          <p:grpSpPr>
            <a:xfrm>
              <a:off x="1778992" y="4071609"/>
              <a:ext cx="1383712" cy="1208665"/>
              <a:chOff x="1778992" y="3942389"/>
              <a:chExt cx="1383712" cy="1208665"/>
            </a:xfrm>
          </p:grpSpPr>
          <p:cxnSp>
            <p:nvCxnSpPr>
              <p:cNvPr id="34" name="Curved Connector 33"/>
              <p:cNvCxnSpPr>
                <a:stCxn id="7" idx="3"/>
                <a:endCxn id="18" idx="0"/>
              </p:cNvCxnSpPr>
              <p:nvPr/>
            </p:nvCxnSpPr>
            <p:spPr>
              <a:xfrm rot="16200000" flipH="1">
                <a:off x="1836741" y="4543733"/>
                <a:ext cx="1208665" cy="5977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7036BE"/>
                </a:solidFill>
                <a:prstDash val="dash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1778992" y="4214180"/>
                <a:ext cx="1383712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000" dirty="0" err="1" smtClean="0">
                    <a:solidFill>
                      <a:srgbClr val="7036BE"/>
                    </a:solidFill>
                    <a:latin typeface="Arial" pitchFamily="34" charset="0"/>
                    <a:cs typeface="Arial" pitchFamily="34" charset="0"/>
                  </a:rPr>
                  <a:t>Consumption</a:t>
                </a:r>
                <a:r>
                  <a:rPr lang="de-DE" sz="1000" dirty="0" smtClean="0">
                    <a:solidFill>
                      <a:srgbClr val="7036BE"/>
                    </a:solidFill>
                    <a:latin typeface="Arial" pitchFamily="34" charset="0"/>
                    <a:cs typeface="Arial" pitchFamily="34" charset="0"/>
                  </a:rPr>
                  <a:t> via</a:t>
                </a:r>
              </a:p>
              <a:p>
                <a:pPr algn="ctr"/>
                <a:r>
                  <a:rPr lang="de-DE" sz="1000" smtClean="0">
                    <a:solidFill>
                      <a:srgbClr val="7036BE"/>
                    </a:solidFill>
                    <a:latin typeface="Arial" pitchFamily="34" charset="0"/>
                    <a:cs typeface="Arial" pitchFamily="34" charset="0"/>
                  </a:rPr>
                  <a:t>SunGard-proprietary </a:t>
                </a:r>
                <a:br>
                  <a:rPr lang="de-DE" sz="1000" smtClean="0">
                    <a:solidFill>
                      <a:srgbClr val="7036BE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de-DE" sz="1000" smtClean="0">
                    <a:solidFill>
                      <a:srgbClr val="7036BE"/>
                    </a:solidFill>
                    <a:latin typeface="Arial" pitchFamily="34" charset="0"/>
                    <a:cs typeface="Arial" pitchFamily="34" charset="0"/>
                  </a:rPr>
                  <a:t>commercial license</a:t>
                </a:r>
                <a:endParaRPr lang="de-DE" sz="1000" dirty="0">
                  <a:solidFill>
                    <a:srgbClr val="7036B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36" name="Group 73"/>
          <p:cNvGrpSpPr/>
          <p:nvPr/>
        </p:nvGrpSpPr>
        <p:grpSpPr>
          <a:xfrm>
            <a:off x="3419850" y="3014380"/>
            <a:ext cx="1997060" cy="462448"/>
            <a:chOff x="3419850" y="2885160"/>
            <a:chExt cx="1997060" cy="462448"/>
          </a:xfrm>
        </p:grpSpPr>
        <p:sp>
          <p:nvSpPr>
            <p:cNvPr id="37" name="TextBox 36"/>
            <p:cNvSpPr txBox="1"/>
            <p:nvPr/>
          </p:nvSpPr>
          <p:spPr>
            <a:xfrm>
              <a:off x="3422856" y="2885160"/>
              <a:ext cx="16369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0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Update on </a:t>
              </a:r>
              <a:r>
                <a:rPr lang="de-DE" sz="1000" dirty="0" err="1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important</a:t>
              </a:r>
              <a:r>
                <a:rPr lang="de-DE" sz="10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fixes</a:t>
              </a:r>
            </a:p>
            <a:p>
              <a:pPr algn="ctr"/>
              <a:r>
                <a:rPr lang="de-DE" sz="1000" dirty="0" err="1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or</a:t>
              </a:r>
              <a:r>
                <a:rPr lang="de-DE" sz="10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1000" dirty="0" err="1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enhancements</a:t>
              </a:r>
              <a:endParaRPr lang="de-DE" sz="1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rot="10800000">
              <a:off x="3419850" y="3346020"/>
              <a:ext cx="1997060" cy="1588"/>
            </a:xfrm>
            <a:prstGeom prst="straightConnector1">
              <a:avLst/>
            </a:prstGeom>
            <a:ln>
              <a:solidFill>
                <a:srgbClr val="7036BE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74"/>
          <p:cNvGrpSpPr/>
          <p:nvPr/>
        </p:nvGrpSpPr>
        <p:grpSpPr>
          <a:xfrm>
            <a:off x="3397180" y="3936100"/>
            <a:ext cx="2035465" cy="438515"/>
            <a:chOff x="3397180" y="3806880"/>
            <a:chExt cx="2035465" cy="438515"/>
          </a:xfrm>
        </p:grpSpPr>
        <p:cxnSp>
          <p:nvCxnSpPr>
            <p:cNvPr id="40" name="Straight Arrow Connector 39"/>
            <p:cNvCxnSpPr/>
            <p:nvPr/>
          </p:nvCxnSpPr>
          <p:spPr>
            <a:xfrm rot="10800000">
              <a:off x="3397180" y="3806880"/>
              <a:ext cx="2035465" cy="1588"/>
            </a:xfrm>
            <a:prstGeom prst="straightConnector1">
              <a:avLst/>
            </a:prstGeom>
            <a:ln>
              <a:solidFill>
                <a:srgbClr val="7036BE"/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3657600" y="3845285"/>
              <a:ext cx="15279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000" dirty="0" err="1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Periodic</a:t>
              </a:r>
              <a:r>
                <a:rPr lang="de-DE" sz="10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update e.g. on </a:t>
              </a:r>
              <a:br>
                <a:rPr lang="de-DE" sz="10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de-DE" sz="1000" dirty="0" err="1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Eclipse</a:t>
              </a:r>
              <a:r>
                <a:rPr lang="de-DE" sz="10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Releases</a:t>
              </a:r>
              <a:endParaRPr lang="de-DE" sz="1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866585" y="1433090"/>
            <a:ext cx="1143000" cy="2638520"/>
            <a:chOff x="1866585" y="1433090"/>
            <a:chExt cx="1143000" cy="2638520"/>
          </a:xfrm>
        </p:grpSpPr>
        <p:sp>
          <p:nvSpPr>
            <p:cNvPr id="7" name="Flowchart: Magnetic Disk 6"/>
            <p:cNvSpPr/>
            <p:nvPr/>
          </p:nvSpPr>
          <p:spPr>
            <a:xfrm>
              <a:off x="1866585" y="3124200"/>
              <a:ext cx="1143000" cy="947410"/>
            </a:xfrm>
            <a:prstGeom prst="flowChartMagneticDisk">
              <a:avLst/>
            </a:prstGeom>
            <a:gradFill flip="none" rotWithShape="1">
              <a:gsLst>
                <a:gs pos="0">
                  <a:srgbClr val="17375E">
                    <a:shade val="30000"/>
                    <a:satMod val="115000"/>
                  </a:srgbClr>
                </a:gs>
                <a:gs pos="50000">
                  <a:srgbClr val="17375E">
                    <a:shade val="67500"/>
                    <a:satMod val="115000"/>
                  </a:srgbClr>
                </a:gs>
                <a:gs pos="100000">
                  <a:srgbClr val="17375E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b="1" smtClean="0"/>
                <a:t>Infinity Process Platform</a:t>
              </a:r>
              <a:endParaRPr lang="de-DE" sz="1400" b="1" dirty="0"/>
            </a:p>
          </p:txBody>
        </p:sp>
        <p:grpSp>
          <p:nvGrpSpPr>
            <p:cNvPr id="8" name="Group 19"/>
            <p:cNvGrpSpPr/>
            <p:nvPr/>
          </p:nvGrpSpPr>
          <p:grpSpPr>
            <a:xfrm>
              <a:off x="2019416" y="1433090"/>
              <a:ext cx="724878" cy="733425"/>
              <a:chOff x="1816399" y="1470345"/>
              <a:chExt cx="724878" cy="733425"/>
            </a:xfrm>
          </p:grpSpPr>
          <p:sp>
            <p:nvSpPr>
              <p:cNvPr id="9" name="Text Box 16"/>
              <p:cNvSpPr txBox="1">
                <a:spLocks noChangeArrowheads="1"/>
              </p:cNvSpPr>
              <p:nvPr/>
            </p:nvSpPr>
            <p:spPr bwMode="auto">
              <a:xfrm>
                <a:off x="1816399" y="1470345"/>
                <a:ext cx="724878" cy="24622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000" b="1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SunGard</a:t>
                </a:r>
                <a:endParaRPr lang="de-DE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0" name="Picture 6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016452" y="1775145"/>
                <a:ext cx="400050" cy="42862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42" name="Group 68"/>
            <p:cNvGrpSpPr/>
            <p:nvPr/>
          </p:nvGrpSpPr>
          <p:grpSpPr>
            <a:xfrm>
              <a:off x="1926469" y="2166514"/>
              <a:ext cx="872355" cy="957685"/>
              <a:chOff x="1926469" y="2037294"/>
              <a:chExt cx="872355" cy="957685"/>
            </a:xfrm>
          </p:grpSpPr>
          <p:cxnSp>
            <p:nvCxnSpPr>
              <p:cNvPr id="43" name="Curved Connector 42"/>
              <p:cNvCxnSpPr>
                <a:stCxn id="10" idx="2"/>
                <a:endCxn id="7" idx="1"/>
              </p:cNvCxnSpPr>
              <p:nvPr/>
            </p:nvCxnSpPr>
            <p:spPr>
              <a:xfrm rot="16200000" flipH="1">
                <a:off x="1949947" y="2506841"/>
                <a:ext cx="957685" cy="18591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7036BE"/>
                </a:solidFill>
                <a:prstDash val="dash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/>
              <p:cNvSpPr txBox="1"/>
              <p:nvPr/>
            </p:nvSpPr>
            <p:spPr>
              <a:xfrm>
                <a:off x="1926469" y="2216484"/>
                <a:ext cx="872355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de-DE" sz="1000" dirty="0" err="1" smtClean="0">
                    <a:solidFill>
                      <a:srgbClr val="7036BE"/>
                    </a:solidFill>
                    <a:latin typeface="Arial" pitchFamily="34" charset="0"/>
                    <a:cs typeface="Arial" pitchFamily="34" charset="0"/>
                  </a:rPr>
                  <a:t>Contribution</a:t>
                </a:r>
                <a:endParaRPr lang="de-DE" sz="1000" dirty="0">
                  <a:solidFill>
                    <a:srgbClr val="7036B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45" name="Group 54"/>
          <p:cNvGrpSpPr/>
          <p:nvPr/>
        </p:nvGrpSpPr>
        <p:grpSpPr>
          <a:xfrm>
            <a:off x="2619519" y="2028403"/>
            <a:ext cx="3247881" cy="1281137"/>
            <a:chOff x="2619519" y="1905431"/>
            <a:chExt cx="3811035" cy="1324327"/>
          </a:xfrm>
        </p:grpSpPr>
        <p:cxnSp>
          <p:nvCxnSpPr>
            <p:cNvPr id="46" name="Straight Arrow Connector 45"/>
            <p:cNvCxnSpPr>
              <a:stCxn id="10" idx="3"/>
            </p:cNvCxnSpPr>
            <p:nvPr/>
          </p:nvCxnSpPr>
          <p:spPr>
            <a:xfrm>
              <a:off x="2619519" y="1905431"/>
              <a:ext cx="3811035" cy="1324327"/>
            </a:xfrm>
            <a:prstGeom prst="straightConnector1">
              <a:avLst/>
            </a:prstGeom>
            <a:ln>
              <a:solidFill>
                <a:srgbClr val="9E948D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3391836" y="2232266"/>
              <a:ext cx="933328" cy="2545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000" smtClean="0">
                  <a:solidFill>
                    <a:srgbClr val="9E948D"/>
                  </a:solidFill>
                  <a:latin typeface="Arial" pitchFamily="34" charset="0"/>
                  <a:cs typeface="Arial" pitchFamily="34" charset="0"/>
                </a:rPr>
                <a:t>Resources</a:t>
              </a:r>
              <a:endParaRPr lang="de-DE" sz="1000" dirty="0">
                <a:solidFill>
                  <a:srgbClr val="9E948D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/>
              <a:t>Homepage: </a:t>
            </a:r>
            <a:r>
              <a:rPr lang="de-DE" sz="2000" smtClean="0">
                <a:hlinkClick r:id="rId2"/>
              </a:rPr>
              <a:t>www.eclipse.org/stardust</a:t>
            </a:r>
            <a:r>
              <a:rPr lang="de-DE" sz="2000" smtClean="0"/>
              <a:t> </a:t>
            </a:r>
            <a:endParaRPr lang="de-DE" sz="2000"/>
          </a:p>
          <a:p>
            <a:r>
              <a:rPr lang="de-DE" sz="2000" smtClean="0"/>
              <a:t>Wiki: </a:t>
            </a:r>
            <a:r>
              <a:rPr lang="de-DE" sz="2000" smtClean="0">
                <a:hlinkClick r:id="rId3"/>
              </a:rPr>
              <a:t>http</a:t>
            </a:r>
            <a:r>
              <a:rPr lang="de-DE" sz="2000">
                <a:hlinkClick r:id="rId3"/>
              </a:rPr>
              <a:t>://wiki.eclipse.org/STP/Stardust</a:t>
            </a:r>
            <a:endParaRPr lang="de-DE" sz="2000"/>
          </a:p>
          <a:p>
            <a:r>
              <a:rPr lang="de-DE" sz="2000"/>
              <a:t>Update </a:t>
            </a:r>
            <a:r>
              <a:rPr lang="de-DE" sz="2000" smtClean="0"/>
              <a:t>Site: </a:t>
            </a:r>
            <a:r>
              <a:rPr lang="de-DE" sz="2000" smtClean="0">
                <a:hlinkClick r:id="rId4"/>
              </a:rPr>
              <a:t>http</a:t>
            </a:r>
            <a:r>
              <a:rPr lang="de-DE" sz="2000">
                <a:hlinkClick r:id="rId4"/>
              </a:rPr>
              <a:t>://download.eclipse.org/stardust/nightly</a:t>
            </a:r>
            <a:endParaRPr lang="de-DE" sz="2000"/>
          </a:p>
          <a:p>
            <a:r>
              <a:rPr lang="de-DE" sz="2000" smtClean="0"/>
              <a:t>Git: </a:t>
            </a:r>
            <a:r>
              <a:rPr lang="de-DE" sz="2000" smtClean="0">
                <a:hlinkClick r:id="rId5"/>
              </a:rPr>
              <a:t>http</a:t>
            </a:r>
            <a:r>
              <a:rPr lang="de-DE" sz="2000">
                <a:hlinkClick r:id="rId5"/>
              </a:rPr>
              <a:t>://git.eclipse.org/c/?q=stardust</a:t>
            </a:r>
            <a:endParaRPr lang="de-DE" sz="2000" smtClean="0"/>
          </a:p>
          <a:p>
            <a:r>
              <a:rPr lang="de-DE" sz="2000" smtClean="0"/>
              <a:t>Forum: </a:t>
            </a:r>
            <a:r>
              <a:rPr lang="de-DE" sz="2000" smtClean="0">
                <a:hlinkClick r:id="rId6"/>
              </a:rPr>
              <a:t>http</a:t>
            </a:r>
            <a:r>
              <a:rPr lang="de-DE" sz="2000">
                <a:hlinkClick r:id="rId6"/>
              </a:rPr>
              <a:t>://www.eclipse.org/forums/index.php?t=thread&amp;frm_id=225</a:t>
            </a:r>
            <a:endParaRPr lang="de-DE" sz="2000" smtClean="0"/>
          </a:p>
          <a:p>
            <a:r>
              <a:rPr lang="de-DE" sz="2000" smtClean="0"/>
              <a:t>Videos (constantly adding): </a:t>
            </a:r>
            <a:r>
              <a:rPr lang="de-DE" sz="2000">
                <a:hlinkClick r:id="rId7"/>
              </a:rPr>
              <a:t>http</a:t>
            </a:r>
            <a:r>
              <a:rPr lang="de-DE" sz="2000">
                <a:hlinkClick r:id="rId7"/>
              </a:rPr>
              <a:t>://</a:t>
            </a:r>
            <a:r>
              <a:rPr lang="de-DE" sz="2000" smtClean="0">
                <a:hlinkClick r:id="rId7"/>
              </a:rPr>
              <a:t>www.eclipse.org/stardust/documentation/training-videos.php</a:t>
            </a:r>
            <a:endParaRPr lang="de-DE" sz="2000" smtClean="0"/>
          </a:p>
          <a:p>
            <a:r>
              <a:rPr lang="de-DE" sz="2000"/>
              <a:t>Facebook: </a:t>
            </a:r>
            <a:r>
              <a:rPr lang="de-DE" sz="2000">
                <a:hlinkClick r:id="rId8"/>
              </a:rPr>
              <a:t>https</a:t>
            </a:r>
            <a:r>
              <a:rPr lang="de-DE" sz="2000">
                <a:hlinkClick r:id="rId8"/>
              </a:rPr>
              <a:t>://</a:t>
            </a:r>
            <a:r>
              <a:rPr lang="de-DE" sz="2000" smtClean="0">
                <a:hlinkClick r:id="rId8"/>
              </a:rPr>
              <a:t>www.facebook.com/eclipsestardust</a:t>
            </a:r>
            <a:r>
              <a:rPr lang="de-DE" sz="2000" smtClean="0"/>
              <a:t> </a:t>
            </a:r>
            <a:endParaRPr lang="de-DE" sz="2000"/>
          </a:p>
          <a:p>
            <a:endParaRPr lang="de-DE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Access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698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Project Activity and Diversity</a:t>
            </a:r>
            <a:endParaRPr lang="de-DE"/>
          </a:p>
        </p:txBody>
      </p:sp>
      <p:grpSp>
        <p:nvGrpSpPr>
          <p:cNvPr id="6" name="Group 5"/>
          <p:cNvGrpSpPr/>
          <p:nvPr/>
        </p:nvGrpSpPr>
        <p:grpSpPr>
          <a:xfrm>
            <a:off x="228600" y="1874695"/>
            <a:ext cx="8686800" cy="1401905"/>
            <a:chOff x="228600" y="1874695"/>
            <a:chExt cx="8686800" cy="140190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74695"/>
              <a:ext cx="3047619" cy="14019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408764" y="1905000"/>
              <a:ext cx="55066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>
                  <a:solidFill>
                    <a:srgbClr val="002060"/>
                  </a:solidFill>
                </a:rPr>
                <a:t>Hundreds of commits/month due to synchronization </a:t>
              </a:r>
            </a:p>
            <a:p>
              <a:r>
                <a:rPr lang="de-DE" smtClean="0">
                  <a:solidFill>
                    <a:srgbClr val="002060"/>
                  </a:solidFill>
                </a:rPr>
                <a:t>with IPP codebase</a:t>
              </a:r>
              <a:endParaRPr lang="de-DE">
                <a:solidFill>
                  <a:srgbClr val="00206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0" y="3276600"/>
            <a:ext cx="7846338" cy="2610794"/>
            <a:chOff x="0" y="3276600"/>
            <a:chExt cx="7846338" cy="261079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76600"/>
              <a:ext cx="3677461" cy="26107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352800" y="3620869"/>
              <a:ext cx="44935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>
                  <a:solidFill>
                    <a:srgbClr val="002060"/>
                  </a:solidFill>
                </a:rPr>
                <a:t>ITPearls joined to help on BPMN2 support</a:t>
              </a:r>
              <a:endParaRPr lang="de-DE">
                <a:solidFill>
                  <a:srgbClr val="002060"/>
                </a:solidFill>
              </a:endParaRPr>
            </a:p>
          </p:txBody>
        </p:sp>
        <p:pic>
          <p:nvPicPr>
            <p:cNvPr id="2053" name="Picture 5" descr="SunGar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5181600"/>
              <a:ext cx="1143000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7" descr="ITpearls A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7525" y="5429249"/>
              <a:ext cx="952500" cy="361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6328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lourbar_Template">
  <a:themeElements>
    <a:clrScheme name="Eclipse">
      <a:dk1>
        <a:srgbClr val="323655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7036BE"/>
      </a:hlink>
      <a:folHlink>
        <a:srgbClr val="7036BE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Colourbar_Template</Template>
  <TotalTime>0</TotalTime>
  <Words>957</Words>
  <Application>Microsoft Office PowerPoint</Application>
  <PresentationFormat>On-screen Show (4:3)</PresentationFormat>
  <Paragraphs>267</Paragraphs>
  <Slides>28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Colourbar_Template</vt:lpstr>
      <vt:lpstr>Stardust – an Eclipse Platform for BPM, SOA and Document Processing </vt:lpstr>
      <vt:lpstr>PowerPoint Presentation</vt:lpstr>
      <vt:lpstr>End User Portal</vt:lpstr>
      <vt:lpstr>PowerPoint Presentation</vt:lpstr>
      <vt:lpstr>Origin</vt:lpstr>
      <vt:lpstr>Approach and Status</vt:lpstr>
      <vt:lpstr>Ecosystem</vt:lpstr>
      <vt:lpstr>Access</vt:lpstr>
      <vt:lpstr>Project Activity and Diversity</vt:lpstr>
      <vt:lpstr>PowerPoint Presentation</vt:lpstr>
      <vt:lpstr>Interactive Workflow</vt:lpstr>
      <vt:lpstr>Document Processing</vt:lpstr>
      <vt:lpstr>Data Extraction and Transformation</vt:lpstr>
      <vt:lpstr>Message Processing and Service Orchestration</vt:lpstr>
      <vt:lpstr>Event Processing and Client Push</vt:lpstr>
      <vt:lpstr>PowerPoint Presentation</vt:lpstr>
      <vt:lpstr>Technologies used</vt:lpstr>
      <vt:lpstr>Overall Architecture</vt:lpstr>
      <vt:lpstr>Process Modeling</vt:lpstr>
      <vt:lpstr>Simulation</vt:lpstr>
      <vt:lpstr>Simulation, Audit Trail Databases and Reporting</vt:lpstr>
      <vt:lpstr>Process-aware Front End</vt:lpstr>
      <vt:lpstr>Reporting Architecture</vt:lpstr>
      <vt:lpstr>PowerPoint Presentation</vt:lpstr>
      <vt:lpstr>Roadmap and Collaboration</vt:lpstr>
      <vt:lpstr>Browser-based BPMN Modeler</vt:lpstr>
      <vt:lpstr>Browser Modeler User Journey</vt:lpstr>
      <vt:lpstr>Demo and Contact</vt:lpstr>
    </vt:vector>
  </TitlesOfParts>
  <Company>SunGard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IPP - Internal Product Overview</dc:title>
  <dc:creator>Marc Gille</dc:creator>
  <cp:lastModifiedBy>marc.gille</cp:lastModifiedBy>
  <cp:revision>1009</cp:revision>
  <dcterms:created xsi:type="dcterms:W3CDTF">2011-11-11T18:16:47Z</dcterms:created>
  <dcterms:modified xsi:type="dcterms:W3CDTF">2012-10-23T08:44:04Z</dcterms:modified>
</cp:coreProperties>
</file>