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2" r:id="rId1"/>
  </p:sldMasterIdLst>
  <p:notesMasterIdLst>
    <p:notesMasterId r:id="rId6"/>
  </p:notesMasterIdLst>
  <p:sldIdLst>
    <p:sldId id="275" r:id="rId2"/>
    <p:sldId id="276" r:id="rId3"/>
    <p:sldId id="277" r:id="rId4"/>
    <p:sldId id="278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E55"/>
    <a:srgbClr val="1E2E53"/>
    <a:srgbClr val="1D2E53"/>
    <a:srgbClr val="DEE3EA"/>
    <a:srgbClr val="BEC6D6"/>
    <a:srgbClr val="9DAAC3"/>
    <a:srgbClr val="8090AF"/>
    <a:srgbClr val="535D71"/>
    <a:srgbClr val="F8F9F7"/>
    <a:srgbClr val="D5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3DC7E-545F-4537-850F-CC5C2B410559}" type="datetimeFigureOut">
              <a:rPr lang="de-DE" smtClean="0"/>
              <a:pPr/>
              <a:t>24.02.2022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Textmasterformat bearbeiten</a:t>
            </a:r>
          </a:p>
          <a:p>
            <a:pPr marL="360000" lvl="1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Zweite Ebene</a:t>
            </a:r>
          </a:p>
          <a:p>
            <a:pPr marL="540000" lvl="2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Dritte Ebene</a:t>
            </a:r>
          </a:p>
          <a:p>
            <a:pPr marL="720000" lvl="3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Vierte Ebene</a:t>
            </a:r>
          </a:p>
          <a:p>
            <a:pPr marL="900000" lvl="4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A725A-9256-4EC5-8CDB-4CC5D97770D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24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600" kern="1200" dirty="0">
        <a:solidFill>
          <a:srgbClr val="343434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A725A-9256-4EC5-8CDB-4CC5D97770DD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812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A725A-9256-4EC5-8CDB-4CC5D97770DD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089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/>
          <p:cNvSpPr>
            <a:spLocks noGrp="1"/>
          </p:cNvSpPr>
          <p:nvPr>
            <p:ph type="pic" sz="quarter" idx="13"/>
          </p:nvPr>
        </p:nvSpPr>
        <p:spPr>
          <a:xfrm>
            <a:off x="0" y="1968796"/>
            <a:ext cx="12192000" cy="4889204"/>
          </a:xfrm>
          <a:custGeom>
            <a:avLst/>
            <a:gdLst>
              <a:gd name="connsiteX0" fmla="*/ 0 w 12192000"/>
              <a:gd name="connsiteY0" fmla="*/ 0 h 4663439"/>
              <a:gd name="connsiteX1" fmla="*/ 12192000 w 12192000"/>
              <a:gd name="connsiteY1" fmla="*/ 0 h 4663439"/>
              <a:gd name="connsiteX2" fmla="*/ 12192000 w 12192000"/>
              <a:gd name="connsiteY2" fmla="*/ 754872 h 4663439"/>
              <a:gd name="connsiteX3" fmla="*/ 3380194 w 12192000"/>
              <a:gd name="connsiteY3" fmla="*/ 4663439 h 4663439"/>
              <a:gd name="connsiteX4" fmla="*/ 0 w 12192000"/>
              <a:gd name="connsiteY4" fmla="*/ 4663439 h 466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4663439">
                <a:moveTo>
                  <a:pt x="0" y="0"/>
                </a:moveTo>
                <a:lnTo>
                  <a:pt x="12192000" y="0"/>
                </a:lnTo>
                <a:lnTo>
                  <a:pt x="12192000" y="754872"/>
                </a:lnTo>
                <a:lnTo>
                  <a:pt x="3380194" y="4663439"/>
                </a:lnTo>
                <a:lnTo>
                  <a:pt x="0" y="466343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540" y="149063"/>
            <a:ext cx="11241093" cy="1194233"/>
          </a:xfrm>
        </p:spPr>
        <p:txBody>
          <a:bodyPr anchor="b"/>
          <a:lstStyle>
            <a:lvl1pPr>
              <a:lnSpc>
                <a:spcPts val="4000"/>
              </a:lnSpc>
              <a:defRPr sz="4000">
                <a:solidFill>
                  <a:srgbClr val="1E2E53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931" y="4752576"/>
            <a:ext cx="5727599" cy="2256675"/>
          </a:xfrm>
          <a:prstGeom prst="rect">
            <a:avLst/>
          </a:prstGeom>
        </p:spPr>
      </p:pic>
      <p:sp>
        <p:nvSpPr>
          <p:cNvPr id="16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72540" y="1434736"/>
            <a:ext cx="11241093" cy="53405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  <a:defRPr sz="2000" b="1" cap="all" baseline="0">
                <a:solidFill>
                  <a:srgbClr val="1D2E5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Ein- oder Zweizeilige Subheadline.</a:t>
            </a:r>
          </a:p>
        </p:txBody>
      </p:sp>
      <p:cxnSp>
        <p:nvCxnSpPr>
          <p:cNvPr id="19" name="Gerader Verbinder 18"/>
          <p:cNvCxnSpPr/>
          <p:nvPr userDrawn="1"/>
        </p:nvCxnSpPr>
        <p:spPr>
          <a:xfrm>
            <a:off x="472540" y="1343296"/>
            <a:ext cx="11241093" cy="0"/>
          </a:xfrm>
          <a:prstGeom prst="line">
            <a:avLst/>
          </a:prstGeom>
          <a:ln w="28575">
            <a:solidFill>
              <a:srgbClr val="1E2E5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713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mbi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5" hasCustomPrompt="1"/>
          </p:nvPr>
        </p:nvSpPr>
        <p:spPr>
          <a:xfrm>
            <a:off x="5" y="1413933"/>
            <a:ext cx="5971819" cy="4715934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6"/>
          </p:nvPr>
        </p:nvSpPr>
        <p:spPr>
          <a:xfrm>
            <a:off x="6204657" y="1413933"/>
            <a:ext cx="5508976" cy="470746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cxnSp>
        <p:nvCxnSpPr>
          <p:cNvPr id="8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0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1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3768" userDrawn="1">
          <p15:clr>
            <a:srgbClr val="FBAE40"/>
          </p15:clr>
        </p15:guide>
        <p15:guide id="10" pos="39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nderfolie ohne Trennli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5014859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6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5070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88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4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seite mit zwei Zeilen Headline au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Headline in CorpoA Regular 30 pt über zwei Zeilen für eine Inhaltsseite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 dirty="0" smtClean="0"/>
              <a:t>Textfolien werden in CorpoS Regular, 20 pt gesetzt.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5"/>
          </p:nvPr>
        </p:nvSpPr>
        <p:spPr>
          <a:xfrm>
            <a:off x="6552020" y="6533974"/>
            <a:ext cx="799956" cy="323841"/>
          </a:xfrm>
          <a:prstGeom prst="rect">
            <a:avLst/>
          </a:prstGeom>
        </p:spPr>
        <p:txBody>
          <a:bodyPr/>
          <a:lstStyle/>
          <a:p>
            <a:fld id="{6EF67B2C-1297-4480-AE3C-F47CB3ED4177}" type="datetime1">
              <a:rPr lang="de-DE" smtClean="0">
                <a:solidFill>
                  <a:prstClr val="black"/>
                </a:solidFill>
              </a:rPr>
              <a:t>24.02.2022</a:t>
            </a:fld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6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/>
          <a:p>
            <a:r>
              <a:rPr lang="de-DE" smtClean="0">
                <a:solidFill>
                  <a:prstClr val="black"/>
                </a:solidFill>
              </a:rPr>
              <a:t>Titel der Präsentation, Abteilung, Datum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BD4307-8E25-4063-B042-91C9BB9E4C20}" type="slidenum">
              <a:rPr lang="de-DE" smtClean="0">
                <a:solidFill>
                  <a:prstClr val="black"/>
                </a:solidFill>
              </a:rPr>
              <a:pPr/>
              <a:t>‹Nr.›</a:t>
            </a:fld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5" name="Textplatzhalter 4"/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418272" y="161180"/>
            <a:ext cx="7416600" cy="228594"/>
          </a:xfrm>
        </p:spPr>
        <p:txBody>
          <a:bodyPr>
            <a:noAutofit/>
          </a:bodyPr>
          <a:lstStyle>
            <a:lvl1pPr marL="0" indent="0">
              <a:buFont typeface="Arial" pitchFamily="34" charset="0"/>
              <a:buNone/>
              <a:defRPr sz="1270"/>
            </a:lvl1pPr>
            <a:lvl2pPr marL="0" indent="0">
              <a:buNone/>
              <a:defRPr sz="1587"/>
            </a:lvl2pPr>
            <a:lvl3pPr marL="0" indent="0">
              <a:buNone/>
              <a:defRPr sz="1587"/>
            </a:lvl3pPr>
            <a:lvl4pPr marL="0" indent="0">
              <a:buNone/>
              <a:defRPr sz="1587"/>
            </a:lvl4pPr>
            <a:lvl5pPr marL="0" indent="0">
              <a:buNone/>
              <a:defRPr sz="1587"/>
            </a:lvl5pPr>
            <a:lvl6pPr marL="0" indent="0">
              <a:buNone/>
              <a:defRPr sz="1587"/>
            </a:lvl6pPr>
            <a:lvl7pPr marL="0" indent="0">
              <a:buNone/>
              <a:defRPr sz="1587"/>
            </a:lvl7pPr>
            <a:lvl8pPr marL="0" indent="0">
              <a:buNone/>
              <a:defRPr sz="1587"/>
            </a:lvl8pPr>
            <a:lvl9pPr marL="0" indent="0">
              <a:buNone/>
              <a:defRPr sz="1587"/>
            </a:lvl9pPr>
          </a:lstStyle>
          <a:p>
            <a:pPr lvl="0"/>
            <a:r>
              <a:rPr lang="de-DE" dirty="0" smtClean="0"/>
              <a:t>Optionale Kapitelüberschrift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785268" y="76198"/>
            <a:ext cx="1988462" cy="323841"/>
          </a:xfrm>
          <a:noFill/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itchFamily="34" charset="0"/>
              <a:buNone/>
              <a:defRPr sz="635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2pPr>
            <a:lvl3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3pPr>
            <a:lvl4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4pPr>
            <a:lvl5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5pPr>
            <a:lvl6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6pPr>
            <a:lvl7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7pPr>
            <a:lvl8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8pPr>
            <a:lvl9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713860" y="76198"/>
            <a:ext cx="1988462" cy="323841"/>
          </a:xfrm>
          <a:noFill/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itchFamily="34" charset="0"/>
              <a:buNone/>
              <a:defRPr sz="635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2pPr>
            <a:lvl3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3pPr>
            <a:lvl4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4pPr>
            <a:lvl5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5pPr>
            <a:lvl6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6pPr>
            <a:lvl7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7pPr>
            <a:lvl8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8pPr>
            <a:lvl9pPr marL="190458" indent="0">
              <a:lnSpc>
                <a:spcPct val="100000"/>
              </a:lnSpc>
              <a:spcAft>
                <a:spcPts val="0"/>
              </a:spcAft>
              <a:buNone/>
              <a:defRPr sz="635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8311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>
              <a:lnSpc>
                <a:spcPts val="2700"/>
              </a:lnSpc>
              <a:defRPr>
                <a:solidFill>
                  <a:srgbClr val="1E2E55"/>
                </a:solidFill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470746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cxnSp>
        <p:nvCxnSpPr>
          <p:cNvPr id="6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6"/>
          </p:nvPr>
        </p:nvSpPr>
        <p:spPr>
          <a:xfrm>
            <a:off x="488948" y="1413933"/>
            <a:ext cx="5486400" cy="470746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sz="quarter" idx="17"/>
          </p:nvPr>
        </p:nvSpPr>
        <p:spPr>
          <a:xfrm>
            <a:off x="6193368" y="1413933"/>
            <a:ext cx="5520267" cy="470746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6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pos="30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mit Sub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88948" y="1413933"/>
            <a:ext cx="5486400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194074" y="1413933"/>
            <a:ext cx="5519561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quarter" idx="18"/>
          </p:nvPr>
        </p:nvSpPr>
        <p:spPr>
          <a:xfrm>
            <a:off x="488948" y="1795463"/>
            <a:ext cx="5486400" cy="432593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9"/>
          </p:nvPr>
        </p:nvSpPr>
        <p:spPr>
          <a:xfrm>
            <a:off x="6193368" y="1795463"/>
            <a:ext cx="5520267" cy="432593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cxnSp>
        <p:nvCxnSpPr>
          <p:cNvPr id="10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2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15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7" userDrawn="1">
          <p15:clr>
            <a:srgbClr val="FBAE40"/>
          </p15:clr>
        </p15:guide>
        <p15:guide id="8" pos="3769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orient="horz" pos="1131" userDrawn="1">
          <p15:clr>
            <a:srgbClr val="FBAE40"/>
          </p15:clr>
        </p15:guide>
        <p15:guide id="11" orient="horz" pos="1094" userDrawn="1">
          <p15:clr>
            <a:srgbClr val="FBAE40"/>
          </p15:clr>
        </p15:guide>
        <p15:guide id="12" pos="30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mit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01" userDrawn="1">
          <p15:clr>
            <a:srgbClr val="FBAE40"/>
          </p15:clr>
        </p15:guide>
        <p15:guide id="6" pos="7384" userDrawn="1">
          <p15:clr>
            <a:srgbClr val="FBAE40"/>
          </p15:clr>
        </p15:guide>
        <p15:guide id="7" orient="horz" pos="4042" userDrawn="1">
          <p15:clr>
            <a:srgbClr val="FBAE40"/>
          </p15:clr>
        </p15:guide>
        <p15:guide id="8" orient="horz" pos="42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ohne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5" y="1413936"/>
            <a:ext cx="12192001" cy="544406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6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pos="301" userDrawn="1">
          <p15:clr>
            <a:srgbClr val="FBAE40"/>
          </p15:clr>
        </p15:guide>
        <p15:guide id="4" pos="738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6"/>
            <a:ext cx="5486400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8" hasCustomPrompt="1"/>
          </p:nvPr>
        </p:nvSpPr>
        <p:spPr>
          <a:xfrm>
            <a:off x="6193368" y="1413936"/>
            <a:ext cx="5520267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0" hasCustomPrompt="1"/>
          </p:nvPr>
        </p:nvSpPr>
        <p:spPr>
          <a:xfrm>
            <a:off x="488948" y="4183352"/>
            <a:ext cx="5486400" cy="1938048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21" hasCustomPrompt="1"/>
          </p:nvPr>
        </p:nvSpPr>
        <p:spPr>
          <a:xfrm>
            <a:off x="6193368" y="4191000"/>
            <a:ext cx="5520267" cy="19304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9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896" userDrawn="1">
          <p15:clr>
            <a:srgbClr val="FBAE40"/>
          </p15:clr>
        </p15:guide>
        <p15:guide id="6" pos="301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orient="horz" pos="4042" userDrawn="1">
          <p15:clr>
            <a:srgbClr val="FBAE40"/>
          </p15:clr>
        </p15:guide>
        <p15:guide id="10" orient="horz" pos="4260" userDrawn="1">
          <p15:clr>
            <a:srgbClr val="FBAE40"/>
          </p15:clr>
        </p15:guide>
        <p15:guide id="11" orient="horz" pos="2636" userDrawn="1">
          <p15:clr>
            <a:srgbClr val="FBAE40"/>
          </p15:clr>
        </p15:guide>
        <p15:guide id="12" orient="horz" pos="253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6"/>
          <p:cNvSpPr>
            <a:spLocks noGrp="1"/>
          </p:cNvSpPr>
          <p:nvPr>
            <p:ph type="pic" sz="quarter" idx="24" hasCustomPrompt="1"/>
          </p:nvPr>
        </p:nvSpPr>
        <p:spPr>
          <a:xfrm>
            <a:off x="488950" y="1413933"/>
            <a:ext cx="3578577" cy="1675640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7" name="Bildplatzhalter 6"/>
          <p:cNvSpPr>
            <a:spLocks noGrp="1"/>
          </p:cNvSpPr>
          <p:nvPr>
            <p:ph type="pic" sz="quarter" idx="25" hasCustomPrompt="1"/>
          </p:nvPr>
        </p:nvSpPr>
        <p:spPr>
          <a:xfrm>
            <a:off x="8134521" y="1413936"/>
            <a:ext cx="3579112" cy="168329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8" name="Bildplatzhalter 6"/>
          <p:cNvSpPr>
            <a:spLocks noGrp="1"/>
          </p:cNvSpPr>
          <p:nvPr>
            <p:ph type="pic" sz="quarter" idx="26" hasCustomPrompt="1"/>
          </p:nvPr>
        </p:nvSpPr>
        <p:spPr>
          <a:xfrm>
            <a:off x="4295424" y="1413933"/>
            <a:ext cx="3584221" cy="1683298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8895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30" hasCustomPrompt="1"/>
          </p:nvPr>
        </p:nvSpPr>
        <p:spPr>
          <a:xfrm>
            <a:off x="430107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31" hasCustomPrompt="1"/>
          </p:nvPr>
        </p:nvSpPr>
        <p:spPr>
          <a:xfrm>
            <a:off x="8135058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1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4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1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01" userDrawn="1">
          <p15:clr>
            <a:srgbClr val="FBAE40"/>
          </p15:clr>
        </p15:guide>
        <p15:guide id="9" pos="5120" userDrawn="1">
          <p15:clr>
            <a:srgbClr val="FBAE40"/>
          </p15:clr>
        </p15:guide>
        <p15:guide id="10" pos="4968" userDrawn="1">
          <p15:clr>
            <a:srgbClr val="FBAE40"/>
          </p15:clr>
        </p15:guide>
        <p15:guide id="11" pos="2704" userDrawn="1">
          <p15:clr>
            <a:srgbClr val="FBAE40"/>
          </p15:clr>
        </p15:guide>
        <p15:guide id="12" pos="256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50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20" hasCustomPrompt="1"/>
          </p:nvPr>
        </p:nvSpPr>
        <p:spPr>
          <a:xfrm>
            <a:off x="3352802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3" name="Bildplatzhalter 6"/>
          <p:cNvSpPr>
            <a:spLocks noGrp="1"/>
          </p:cNvSpPr>
          <p:nvPr>
            <p:ph type="pic" sz="quarter" idx="21" hasCustomPrompt="1"/>
          </p:nvPr>
        </p:nvSpPr>
        <p:spPr>
          <a:xfrm>
            <a:off x="6220182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22" hasCustomPrompt="1"/>
          </p:nvPr>
        </p:nvSpPr>
        <p:spPr>
          <a:xfrm>
            <a:off x="9096213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88948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7" hasCustomPrompt="1"/>
          </p:nvPr>
        </p:nvSpPr>
        <p:spPr>
          <a:xfrm>
            <a:off x="3352803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28" hasCustomPrompt="1"/>
          </p:nvPr>
        </p:nvSpPr>
        <p:spPr>
          <a:xfrm>
            <a:off x="6220180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9094612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2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PROSPECT General Assembly | 10th May 2017</a:t>
            </a:r>
            <a:endParaRPr lang="de-DE" dirty="0"/>
          </a:p>
        </p:txBody>
      </p:sp>
      <p:sp>
        <p:nvSpPr>
          <p:cNvPr id="2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1960" userDrawn="1">
          <p15:clr>
            <a:srgbClr val="FBAE40"/>
          </p15:clr>
        </p15:guide>
        <p15:guide id="10" pos="2112" userDrawn="1">
          <p15:clr>
            <a:srgbClr val="FBAE40"/>
          </p15:clr>
        </p15:guide>
        <p15:guide id="11" pos="3768" userDrawn="1">
          <p15:clr>
            <a:srgbClr val="FBAE40"/>
          </p15:clr>
        </p15:guide>
        <p15:guide id="12" pos="3912" userDrawn="1">
          <p15:clr>
            <a:srgbClr val="FBAE40"/>
          </p15:clr>
        </p15:guide>
        <p15:guide id="13" pos="5564" userDrawn="1">
          <p15:clr>
            <a:srgbClr val="FBAE40"/>
          </p15:clr>
        </p15:guide>
        <p15:guide id="14" pos="57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0586156" y="6425347"/>
            <a:ext cx="1127477" cy="33178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80" name="Rechteck 279"/>
          <p:cNvSpPr/>
          <p:nvPr/>
        </p:nvSpPr>
        <p:spPr>
          <a:xfrm>
            <a:off x="237067" y="177800"/>
            <a:ext cx="240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6" name="Titelplatzhalter 5"/>
          <p:cNvSpPr>
            <a:spLocks noGrp="1"/>
          </p:cNvSpPr>
          <p:nvPr>
            <p:ph type="title"/>
          </p:nvPr>
        </p:nvSpPr>
        <p:spPr>
          <a:xfrm>
            <a:off x="488948" y="347184"/>
            <a:ext cx="11224685" cy="70147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marL="0" lvl="0" indent="0">
              <a:lnSpc>
                <a:spcPts val="2700"/>
              </a:lnSpc>
              <a:spcBef>
                <a:spcPts val="0"/>
              </a:spcBef>
              <a:buFont typeface="Arial" pitchFamily="34" charset="0"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8" name="empower - DO NOT DELETE!!!" hidden="1"/>
          <p:cNvSpPr/>
          <p:nvPr userDrawn="1">
            <p:custDataLst>
              <p:tags r:id="rId16"/>
            </p:custDataLst>
          </p:nvPr>
        </p:nvSpPr>
        <p:spPr>
          <a:xfrm>
            <a:off x="-1693333" y="-1270000"/>
            <a:ext cx="0" cy="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/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49" r:id="rId2"/>
    <p:sldLayoutId id="2147483750" r:id="rId3"/>
    <p:sldLayoutId id="2147483751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65" r:id="rId11"/>
    <p:sldLayoutId id="2147483762" r:id="rId12"/>
    <p:sldLayoutId id="2147483764" r:id="rId13"/>
    <p:sldLayoutId id="2147483767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377" rtl="0" eaLnBrk="1" latinLnBrk="0" hangingPunct="1">
        <a:lnSpc>
          <a:spcPts val="3400"/>
        </a:lnSpc>
        <a:spcBef>
          <a:spcPct val="0"/>
        </a:spcBef>
        <a:buNone/>
        <a:defRPr lang="de-DE" sz="2600" b="1" kern="1200" cap="all" baseline="0" smtClean="0">
          <a:solidFill>
            <a:srgbClr val="92A2B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176213" indent="-176213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9991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987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19982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9978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OpenPASS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2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New </a:t>
            </a:r>
            <a:r>
              <a:rPr lang="de-DE" dirty="0" err="1" smtClean="0"/>
              <a:t>openpass</a:t>
            </a:r>
            <a:r>
              <a:rPr lang="de-DE" dirty="0" smtClean="0"/>
              <a:t> </a:t>
            </a:r>
            <a:r>
              <a:rPr lang="de-DE" dirty="0" err="1" smtClean="0"/>
              <a:t>standard</a:t>
            </a:r>
            <a:r>
              <a:rPr lang="de-DE" dirty="0" smtClean="0"/>
              <a:t> </a:t>
            </a:r>
            <a:r>
              <a:rPr lang="de-DE" dirty="0" err="1" smtClean="0"/>
              <a:t>slides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openPASS</a:t>
            </a:r>
            <a:r>
              <a:rPr lang="de-DE" dirty="0"/>
              <a:t>?</a:t>
            </a:r>
            <a:r>
              <a:rPr lang="de-DE" dirty="0" smtClean="0"/>
              <a:t> </a:t>
            </a:r>
            <a:r>
              <a:rPr lang="de-DE" dirty="0" err="1" smtClean="0"/>
              <a:t>ecosystem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simulator</a:t>
            </a:r>
            <a:r>
              <a:rPr lang="de-DE" dirty="0" smtClean="0"/>
              <a:t> + API + </a:t>
            </a:r>
            <a:r>
              <a:rPr lang="de-DE" dirty="0" err="1" smtClean="0"/>
              <a:t>scenario</a:t>
            </a:r>
            <a:r>
              <a:rPr lang="de-DE" dirty="0" smtClean="0"/>
              <a:t> </a:t>
            </a:r>
            <a:r>
              <a:rPr lang="de-DE" dirty="0" err="1" smtClean="0"/>
              <a:t>engines</a:t>
            </a:r>
            <a:r>
              <a:rPr lang="de-DE" smtClean="0"/>
              <a:t>;</a:t>
            </a:r>
            <a:endParaRPr lang="de-DE" dirty="0"/>
          </a:p>
          <a:p>
            <a:pPr marL="0" indent="0">
              <a:buNone/>
            </a:pPr>
            <a:r>
              <a:rPr lang="de-DE" dirty="0" err="1" smtClean="0"/>
              <a:t>Supporting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harmonizing</a:t>
            </a:r>
            <a:r>
              <a:rPr lang="de-DE" dirty="0" smtClean="0"/>
              <a:t> </a:t>
            </a:r>
            <a:r>
              <a:rPr lang="de-DE" dirty="0" err="1" smtClean="0"/>
              <a:t>virtual</a:t>
            </a:r>
            <a:r>
              <a:rPr lang="de-DE" dirty="0" smtClean="0"/>
              <a:t> </a:t>
            </a:r>
            <a:r>
              <a:rPr lang="de-DE" dirty="0" err="1" smtClean="0"/>
              <a:t>assessment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providing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</a:t>
            </a:r>
            <a:r>
              <a:rPr lang="de-DE" dirty="0" err="1" smtClean="0"/>
              <a:t>interfaces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open </a:t>
            </a:r>
            <a:r>
              <a:rPr lang="de-DE" dirty="0" err="1" smtClean="0"/>
              <a:t>componentes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r>
              <a:rPr lang="de-DE" dirty="0" err="1" smtClean="0"/>
              <a:t>slide</a:t>
            </a:r>
            <a:r>
              <a:rPr lang="de-DE" dirty="0" smtClean="0"/>
              <a:t> „Vision“:</a:t>
            </a:r>
          </a:p>
          <a:p>
            <a:pPr lvl="1"/>
            <a:r>
              <a:rPr lang="de-DE" dirty="0" err="1" smtClean="0"/>
              <a:t>Current</a:t>
            </a:r>
            <a:r>
              <a:rPr lang="de-DE" dirty="0" smtClean="0"/>
              <a:t>: h</a:t>
            </a:r>
            <a:r>
              <a:rPr lang="en-US" dirty="0" err="1" smtClean="0"/>
              <a:t>igh</a:t>
            </a:r>
            <a:r>
              <a:rPr lang="en-US" dirty="0" smtClean="0"/>
              <a:t> </a:t>
            </a:r>
            <a:r>
              <a:rPr lang="en-US" dirty="0"/>
              <a:t>level of transparency </a:t>
            </a:r>
            <a:r>
              <a:rPr lang="en-US" dirty="0" smtClean="0"/>
              <a:t>through </a:t>
            </a:r>
            <a:r>
              <a:rPr lang="en-US" dirty="0"/>
              <a:t>publicly available open source </a:t>
            </a:r>
            <a:r>
              <a:rPr lang="en-US" dirty="0" smtClean="0"/>
              <a:t>platform, modularity, flexibility, stochastic variation, harmonization </a:t>
            </a:r>
            <a:r>
              <a:rPr lang="en-US" dirty="0" smtClean="0">
                <a:sym typeface="Wingdings" panose="05000000000000000000" pitchFamily="2" charset="2"/>
              </a:rPr>
              <a:t> acceptance for simulation environment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New: </a:t>
            </a:r>
            <a:r>
              <a:rPr lang="en-US" dirty="0" err="1" smtClean="0">
                <a:sym typeface="Wingdings" panose="05000000000000000000" pitchFamily="2" charset="2"/>
              </a:rPr>
              <a:t>openPASS</a:t>
            </a:r>
            <a:r>
              <a:rPr lang="en-US" dirty="0" smtClean="0">
                <a:sym typeface="Wingdings" panose="05000000000000000000" pitchFamily="2" charset="2"/>
              </a:rPr>
              <a:t> is an ecosystem for APIs, software components and models around the modular simulation platform; reference implementation of </a:t>
            </a:r>
            <a:r>
              <a:rPr lang="en-US" dirty="0" err="1" smtClean="0">
                <a:sym typeface="Wingdings" panose="05000000000000000000" pitchFamily="2" charset="2"/>
              </a:rPr>
              <a:t>MantleAPI</a:t>
            </a:r>
            <a:r>
              <a:rPr lang="en-US" dirty="0" smtClean="0">
                <a:sym typeface="Wingdings" panose="05000000000000000000" pitchFamily="2" charset="2"/>
              </a:rPr>
              <a:t> and open standards such as OSC 1.0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slide “Platform idea”:</a:t>
            </a:r>
            <a:endParaRPr lang="de-DE" dirty="0" smtClean="0">
              <a:sym typeface="Wingdings" panose="05000000000000000000" pitchFamily="2" charset="2"/>
            </a:endParaRPr>
          </a:p>
          <a:p>
            <a:pPr lvl="1"/>
            <a:r>
              <a:rPr lang="de-DE" dirty="0" err="1" smtClean="0">
                <a:sym typeface="Wingdings" panose="05000000000000000000" pitchFamily="2" charset="2"/>
              </a:rPr>
              <a:t>Current</a:t>
            </a:r>
            <a:r>
              <a:rPr lang="de-DE" dirty="0" smtClean="0">
                <a:sym typeface="Wingdings" panose="05000000000000000000" pitchFamily="2" charset="2"/>
              </a:rPr>
              <a:t>: Vision </a:t>
            </a:r>
            <a:r>
              <a:rPr lang="de-DE" dirty="0" err="1" smtClean="0">
                <a:sym typeface="Wingdings" panose="05000000000000000000" pitchFamily="2" charset="2"/>
              </a:rPr>
              <a:t>of</a:t>
            </a:r>
            <a:r>
              <a:rPr lang="de-DE" dirty="0" smtClean="0">
                <a:sym typeface="Wingdings" panose="05000000000000000000" pitchFamily="2" charset="2"/>
              </a:rPr>
              <a:t> modular </a:t>
            </a:r>
            <a:r>
              <a:rPr lang="de-DE" dirty="0" err="1" smtClean="0">
                <a:sym typeface="Wingdings" panose="05000000000000000000" pitchFamily="2" charset="2"/>
              </a:rPr>
              <a:t>framework</a:t>
            </a:r>
            <a:r>
              <a:rPr lang="de-DE" dirty="0" smtClean="0">
                <a:sym typeface="Wingdings" panose="05000000000000000000" pitchFamily="2" charset="2"/>
              </a:rPr>
              <a:t>: e.g. </a:t>
            </a:r>
            <a:r>
              <a:rPr lang="de-DE" dirty="0" err="1" smtClean="0">
                <a:sym typeface="Wingdings" panose="05000000000000000000" pitchFamily="2" charset="2"/>
              </a:rPr>
              <a:t>develop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against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AgentInterface</a:t>
            </a:r>
            <a:r>
              <a:rPr lang="de-DE" dirty="0" smtClean="0">
                <a:sym typeface="Wingdings" panose="05000000000000000000" pitchFamily="2" charset="2"/>
              </a:rPr>
              <a:t>, </a:t>
            </a:r>
            <a:r>
              <a:rPr lang="de-DE" dirty="0" err="1" smtClean="0">
                <a:sym typeface="Wingdings" panose="05000000000000000000" pitchFamily="2" charset="2"/>
              </a:rPr>
              <a:t>simulation</a:t>
            </a:r>
            <a:r>
              <a:rPr lang="de-DE" dirty="0" smtClean="0">
                <a:sym typeface="Wingdings" panose="05000000000000000000" pitchFamily="2" charset="2"/>
              </a:rPr>
              <a:t> in multiple </a:t>
            </a:r>
            <a:r>
              <a:rPr lang="de-DE" dirty="0" err="1" smtClean="0">
                <a:sym typeface="Wingdings" panose="05000000000000000000" pitchFamily="2" charset="2"/>
              </a:rPr>
              <a:t>use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cases</a:t>
            </a:r>
            <a:endParaRPr lang="de-DE" dirty="0" smtClean="0">
              <a:sym typeface="Wingdings" panose="05000000000000000000" pitchFamily="2" charset="2"/>
            </a:endParaRPr>
          </a:p>
          <a:p>
            <a:pPr lvl="1"/>
            <a:endParaRPr lang="de-DE" dirty="0" smtClean="0">
              <a:sym typeface="Wingdings" panose="05000000000000000000" pitchFamily="2" charset="2"/>
            </a:endParaRPr>
          </a:p>
          <a:p>
            <a:r>
              <a:rPr lang="de-DE" dirty="0" err="1" smtClean="0">
                <a:sym typeface="Wingdings" panose="05000000000000000000" pitchFamily="2" charset="2"/>
              </a:rPr>
              <a:t>Example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for</a:t>
            </a:r>
            <a:r>
              <a:rPr lang="de-DE" dirty="0" smtClean="0">
                <a:sym typeface="Wingdings" panose="05000000000000000000" pitchFamily="2" charset="2"/>
              </a:rPr>
              <a:t> API </a:t>
            </a:r>
            <a:r>
              <a:rPr lang="de-DE" dirty="0" err="1" smtClean="0">
                <a:sym typeface="Wingdings" panose="05000000000000000000" pitchFamily="2" charset="2"/>
              </a:rPr>
              <a:t>use</a:t>
            </a:r>
            <a:r>
              <a:rPr lang="de-DE" dirty="0" smtClean="0">
                <a:sym typeface="Wingdings" panose="05000000000000000000" pitchFamily="2" charset="2"/>
              </a:rPr>
              <a:t> / </a:t>
            </a:r>
            <a:r>
              <a:rPr lang="de-DE" dirty="0" err="1" smtClean="0">
                <a:sym typeface="Wingdings" panose="05000000000000000000" pitchFamily="2" charset="2"/>
              </a:rPr>
              <a:t>benefits</a:t>
            </a:r>
            <a:r>
              <a:rPr lang="de-DE" dirty="0" smtClean="0">
                <a:sym typeface="Wingdings" panose="05000000000000000000" pitchFamily="2" charset="2"/>
              </a:rPr>
              <a:t>: multiple </a:t>
            </a:r>
            <a:r>
              <a:rPr lang="de-DE" dirty="0" err="1" smtClean="0">
                <a:sym typeface="Wingdings" panose="05000000000000000000" pitchFamily="2" charset="2"/>
              </a:rPr>
              <a:t>scenario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engines</a:t>
            </a:r>
            <a:r>
              <a:rPr lang="de-DE" dirty="0" smtClean="0">
                <a:sym typeface="Wingdings" panose="05000000000000000000" pitchFamily="2" charset="2"/>
              </a:rPr>
              <a:t>, multiple </a:t>
            </a:r>
            <a:r>
              <a:rPr lang="de-DE" dirty="0" err="1" smtClean="0">
                <a:sym typeface="Wingdings" panose="05000000000000000000" pitchFamily="2" charset="2"/>
              </a:rPr>
              <a:t>simulation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cores</a:t>
            </a:r>
            <a:endParaRPr lang="de-DE" dirty="0" smtClean="0">
              <a:sym typeface="Wingdings" panose="05000000000000000000" pitchFamily="2" charset="2"/>
            </a:endParaRPr>
          </a:p>
          <a:p>
            <a:r>
              <a:rPr lang="de-DE" dirty="0" smtClean="0">
                <a:sym typeface="Wingdings" panose="05000000000000000000" pitchFamily="2" charset="2"/>
              </a:rPr>
              <a:t>Re-</a:t>
            </a:r>
            <a:r>
              <a:rPr lang="de-DE" dirty="0" err="1" smtClean="0">
                <a:sym typeface="Wingdings" panose="05000000000000000000" pitchFamily="2" charset="2"/>
              </a:rPr>
              <a:t>use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existing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slides</a:t>
            </a:r>
            <a:r>
              <a:rPr lang="de-DE" dirty="0" smtClean="0">
                <a:sym typeface="Wingdings" panose="05000000000000000000" pitchFamily="2" charset="2"/>
              </a:rPr>
              <a:t>; </a:t>
            </a:r>
            <a:r>
              <a:rPr lang="de-DE" dirty="0" err="1" smtClean="0">
                <a:sym typeface="Wingdings" panose="05000000000000000000" pitchFamily="2" charset="2"/>
              </a:rPr>
              <a:t>add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slide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with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use</a:t>
            </a:r>
            <a:r>
              <a:rPr lang="de-DE" dirty="0" smtClean="0">
                <a:sym typeface="Wingdings" panose="05000000000000000000" pitchFamily="2" charset="2"/>
              </a:rPr>
              <a:t> in </a:t>
            </a:r>
            <a:r>
              <a:rPr lang="de-DE" dirty="0" err="1" smtClean="0">
                <a:sym typeface="Wingdings" panose="05000000000000000000" pitchFamily="2" charset="2"/>
              </a:rPr>
              <a:t>research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projects</a:t>
            </a:r>
            <a:r>
              <a:rPr lang="de-DE" dirty="0" smtClean="0">
                <a:sym typeface="Wingdings" panose="05000000000000000000" pitchFamily="2" charset="2"/>
              </a:rPr>
              <a:t> / </a:t>
            </a:r>
            <a:r>
              <a:rPr lang="de-DE" dirty="0" err="1" smtClean="0">
                <a:sym typeface="Wingdings" panose="05000000000000000000" pitchFamily="2" charset="2"/>
              </a:rPr>
              <a:t>interaction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with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other</a:t>
            </a:r>
            <a:r>
              <a:rPr lang="de-DE" dirty="0" smtClean="0">
                <a:sym typeface="Wingdings" panose="05000000000000000000" pitchFamily="2" charset="2"/>
              </a:rPr>
              <a:t> FOSS </a:t>
            </a:r>
            <a:r>
              <a:rPr lang="de-DE" dirty="0" err="1" smtClean="0">
                <a:sym typeface="Wingdings" panose="05000000000000000000" pitchFamily="2" charset="2"/>
              </a:rPr>
              <a:t>projects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807A42-CF27-4B84-8583-18EBE418342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5318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Vision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dirty="0" err="1"/>
              <a:t>openPASS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807A42-CF27-4B84-8583-18EBE418342E}" type="slidenum">
              <a:rPr lang="de-DE" smtClean="0">
                <a:latin typeface="Ariel"/>
              </a:rPr>
              <a:pPr/>
              <a:t>3</a:t>
            </a:fld>
            <a:endParaRPr lang="de-DE" dirty="0">
              <a:latin typeface="Ariel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88949" y="5319999"/>
            <a:ext cx="11224684" cy="900000"/>
          </a:xfrm>
          <a:prstGeom prst="roundRect">
            <a:avLst/>
          </a:prstGeom>
          <a:solidFill>
            <a:srgbClr val="1E2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no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Harmonized and flexible platform for effectiveness assessment of</a:t>
            </a:r>
          </a:p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advanced driver assistance systems and automated driving</a:t>
            </a:r>
            <a:endParaRPr lang="en-SG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bgerundetes Rechteck 1">
            <a:extLst>
              <a:ext uri="{FF2B5EF4-FFF2-40B4-BE49-F238E27FC236}">
                <a16:creationId xmlns:a16="http://schemas.microsoft.com/office/drawing/2014/main" id="{3A99152A-06A7-45CD-86D6-E280AB434A2D}"/>
              </a:ext>
            </a:extLst>
          </p:cNvPr>
          <p:cNvSpPr/>
          <p:nvPr/>
        </p:nvSpPr>
        <p:spPr>
          <a:xfrm>
            <a:off x="488949" y="1343473"/>
            <a:ext cx="5490000" cy="90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noAutofit/>
          </a:bodyPr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openPASS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(open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latform for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ssessment of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afety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ystems)</a:t>
            </a:r>
          </a:p>
        </p:txBody>
      </p:sp>
      <p:sp>
        <p:nvSpPr>
          <p:cNvPr id="27" name="Abgerundetes Rechteck 1">
            <a:extLst>
              <a:ext uri="{FF2B5EF4-FFF2-40B4-BE49-F238E27FC236}">
                <a16:creationId xmlns:a16="http://schemas.microsoft.com/office/drawing/2014/main" id="{3A99152A-06A7-45CD-86D6-E280AB434A2D}"/>
              </a:ext>
            </a:extLst>
          </p:cNvPr>
          <p:cNvSpPr/>
          <p:nvPr/>
        </p:nvSpPr>
        <p:spPr>
          <a:xfrm>
            <a:off x="6223633" y="1343473"/>
            <a:ext cx="5490000" cy="90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level of transparency and acceptance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 publicly available open source platform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488949" y="2747310"/>
            <a:ext cx="11224684" cy="2068852"/>
            <a:chOff x="488949" y="2747310"/>
            <a:chExt cx="11224684" cy="2068852"/>
          </a:xfrm>
        </p:grpSpPr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0E5AE6E1-FB0D-460A-BF72-4D7DE06B555E}"/>
                </a:ext>
              </a:extLst>
            </p:cNvPr>
            <p:cNvSpPr txBox="1"/>
            <p:nvPr/>
          </p:nvSpPr>
          <p:spPr>
            <a:xfrm>
              <a:off x="488949" y="4141962"/>
              <a:ext cx="3060000" cy="674200"/>
            </a:xfrm>
            <a:prstGeom prst="rect">
              <a:avLst/>
            </a:prstGeom>
            <a:noFill/>
          </p:spPr>
          <p:txBody>
            <a:bodyPr vert="horz" wrap="square" tIns="90000" bIns="90000" rtlCol="0">
              <a:spAutoFit/>
            </a:bodyPr>
            <a:lstStyle/>
            <a:p>
              <a:pPr algn="ctr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Traffic simulation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of highway,</a:t>
              </a:r>
            </a:p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rural and urban scenarios</a:t>
              </a:r>
              <a:endParaRPr lang="de-DE" sz="1600" b="0" i="0" u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9BC001AE-C368-4011-A90D-69E6C591ADE8}"/>
                </a:ext>
              </a:extLst>
            </p:cNvPr>
            <p:cNvSpPr txBox="1"/>
            <p:nvPr/>
          </p:nvSpPr>
          <p:spPr>
            <a:xfrm>
              <a:off x="3210510" y="2747310"/>
              <a:ext cx="3060000" cy="674200"/>
            </a:xfrm>
            <a:prstGeom prst="rect">
              <a:avLst/>
            </a:prstGeom>
            <a:noFill/>
          </p:spPr>
          <p:txBody>
            <a:bodyPr vert="horz" wrap="square" tIns="90000" bIns="90000" rtlCol="0">
              <a:spAutoFit/>
            </a:bodyPr>
            <a:lstStyle>
              <a:defPPr>
                <a:defRPr lang="de-DE"/>
              </a:defPPr>
              <a:lvl1pPr algn="ctr">
                <a:defRPr sz="1600" b="1">
                  <a:latin typeface="Ariel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latin typeface="Arial" panose="020B0604020202020204" pitchFamily="34" charset="0"/>
                </a:rPr>
                <a:t>Stochastic variation</a:t>
              </a:r>
              <a:endParaRPr lang="en-US" b="0" dirty="0">
                <a:latin typeface="Arial" panose="020B0604020202020204" pitchFamily="34" charset="0"/>
              </a:endParaRPr>
            </a:p>
            <a:p>
              <a:r>
                <a:rPr lang="en-US" b="0" dirty="0">
                  <a:latin typeface="Arial" panose="020B0604020202020204" pitchFamily="34" charset="0"/>
                </a:rPr>
                <a:t>of scenarios</a:t>
              </a:r>
              <a:endParaRPr lang="de-DE" b="0" dirty="0">
                <a:latin typeface="Arial" panose="020B0604020202020204" pitchFamily="34" charset="0"/>
              </a:endParaRPr>
            </a:p>
          </p:txBody>
        </p:sp>
        <p:pic>
          <p:nvPicPr>
            <p:cNvPr id="23" name="Picture 12" descr="http://intranet/uploads/images/1474457947090123300029/sd-shutterstock-165303917.jpg">
              <a:extLst>
                <a:ext uri="{FF2B5EF4-FFF2-40B4-BE49-F238E27FC236}">
                  <a16:creationId xmlns:a16="http://schemas.microsoft.com/office/drawing/2014/main" id="{6DBE52A0-E715-4EB7-9718-9C7679ACA33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562089" y="2747310"/>
              <a:ext cx="1799965" cy="12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3F64FB33-9E6E-49CA-81CA-B33642E87FAD}"/>
                </a:ext>
              </a:extLst>
            </p:cNvPr>
            <p:cNvSpPr txBox="1"/>
            <p:nvPr/>
          </p:nvSpPr>
          <p:spPr>
            <a:xfrm>
              <a:off x="5932071" y="4141962"/>
              <a:ext cx="3060000" cy="674200"/>
            </a:xfrm>
            <a:prstGeom prst="rect">
              <a:avLst/>
            </a:prstGeom>
            <a:noFill/>
          </p:spPr>
          <p:txBody>
            <a:bodyPr vert="horz" wrap="square" tIns="90000" bIns="90000" rtlCol="0">
              <a:spAutoFit/>
            </a:bodyPr>
            <a:lstStyle>
              <a:defPPr>
                <a:defRPr lang="de-DE"/>
              </a:defPPr>
              <a:lvl1pPr algn="ctr">
                <a:defRPr sz="1600" b="1">
                  <a:latin typeface="Ariel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latin typeface="Arial" panose="020B0604020202020204" pitchFamily="34" charset="0"/>
                </a:rPr>
                <a:t>Standardized interfaces</a:t>
              </a:r>
              <a:endParaRPr lang="en-US" b="0" dirty="0">
                <a:latin typeface="Arial" panose="020B0604020202020204" pitchFamily="34" charset="0"/>
              </a:endParaRPr>
            </a:p>
            <a:p>
              <a:r>
                <a:rPr lang="en-US" b="0" dirty="0">
                  <a:latin typeface="Arial" panose="020B0604020202020204" pitchFamily="34" charset="0"/>
                </a:rPr>
                <a:t>for model integration</a:t>
              </a:r>
            </a:p>
          </p:txBody>
        </p:sp>
        <p:pic>
          <p:nvPicPr>
            <p:cNvPr id="25" name="Picture 2" descr="Kreis, Wiederholen Sie Die, Zyklus, Neu Laden">
              <a:extLst>
                <a:ext uri="{FF2B5EF4-FFF2-40B4-BE49-F238E27FC236}">
                  <a16:creationId xmlns:a16="http://schemas.microsoft.com/office/drawing/2014/main" id="{8E24BCE5-9678-4B34-991C-081B44E11F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51883" y="3556162"/>
              <a:ext cx="1263500" cy="12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A13A2391-4E49-43C2-937F-E518C96E847B}"/>
                </a:ext>
              </a:extLst>
            </p:cNvPr>
            <p:cNvSpPr txBox="1"/>
            <p:nvPr/>
          </p:nvSpPr>
          <p:spPr>
            <a:xfrm>
              <a:off x="8653633" y="2747310"/>
              <a:ext cx="3060000" cy="674200"/>
            </a:xfrm>
            <a:prstGeom prst="rect">
              <a:avLst/>
            </a:prstGeom>
            <a:noFill/>
          </p:spPr>
          <p:txBody>
            <a:bodyPr vert="horz" wrap="square" tIns="90000" bIns="90000" rtlCol="0">
              <a:spAutoFit/>
            </a:bodyPr>
            <a:lstStyle>
              <a:defPPr>
                <a:defRPr lang="de-DE"/>
              </a:defPPr>
              <a:lvl1pPr algn="ctr">
                <a:defRPr sz="1600" b="1">
                  <a:latin typeface="Ariel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latin typeface="Arial" panose="020B0604020202020204" pitchFamily="34" charset="0"/>
                </a:rPr>
                <a:t>Reproducibility</a:t>
              </a:r>
              <a:r>
                <a:rPr lang="en-US" b="0" dirty="0">
                  <a:latin typeface="Arial" panose="020B0604020202020204" pitchFamily="34" charset="0"/>
                </a:rPr>
                <a:t> through</a:t>
              </a:r>
            </a:p>
            <a:p>
              <a:r>
                <a:rPr lang="en-US" b="0" dirty="0">
                  <a:latin typeface="Arial" panose="020B0604020202020204" pitchFamily="34" charset="0"/>
                </a:rPr>
                <a:t>deterministic simulation</a:t>
              </a:r>
            </a:p>
          </p:txBody>
        </p:sp>
        <p:pic>
          <p:nvPicPr>
            <p:cNvPr id="1028" name="Picture 4" descr="Kostenloses Stock Foto zu architektur, asiatisch, auto, autobahn">
              <a:extLst>
                <a:ext uri="{FF2B5EF4-FFF2-40B4-BE49-F238E27FC236}">
                  <a16:creationId xmlns:a16="http://schemas.microsoft.com/office/drawing/2014/main" id="{665B12E1-0C9D-4266-9B56-61631E258616}"/>
                </a:ext>
              </a:extLst>
            </p:cNvPr>
            <p:cNvPicPr>
              <a:picLocks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118965" y="2747310"/>
              <a:ext cx="1799965" cy="12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Grafik 16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46501" y="3556162"/>
              <a:ext cx="1184553" cy="12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3215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2900746" y="3011610"/>
            <a:ext cx="5625254" cy="2880000"/>
          </a:xfrm>
          <a:prstGeom prst="roundRect">
            <a:avLst>
              <a:gd name="adj" fmla="val 5091"/>
            </a:avLst>
          </a:prstGeom>
          <a:solidFill>
            <a:srgbClr val="CCD2DD"/>
          </a:solidFill>
          <a:ln w="25400" cap="flat" cmpd="sng" algn="ctr">
            <a:noFill/>
            <a:prstDash val="solid"/>
          </a:ln>
          <a:effectLst/>
        </p:spPr>
        <p:txBody>
          <a:bodyPr rtlCol="0" anchor="t" anchorCtr="0"/>
          <a:lstStyle/>
          <a:p>
            <a:pPr algn="ctr"/>
            <a:endParaRPr lang="de-DE" b="1" kern="0" dirty="0" err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Abgerundetes Rechteck 66"/>
          <p:cNvSpPr/>
          <p:nvPr/>
        </p:nvSpPr>
        <p:spPr>
          <a:xfrm>
            <a:off x="4818001" y="3012889"/>
            <a:ext cx="3584440" cy="205944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de-DE" sz="1600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1" name="Abgerundetes Rechteck 100"/>
          <p:cNvSpPr/>
          <p:nvPr/>
        </p:nvSpPr>
        <p:spPr>
          <a:xfrm>
            <a:off x="488950" y="3010056"/>
            <a:ext cx="2232000" cy="2880000"/>
          </a:xfrm>
          <a:prstGeom prst="roundRect">
            <a:avLst>
              <a:gd name="adj" fmla="val 6505"/>
            </a:avLst>
          </a:prstGeom>
          <a:solidFill>
            <a:srgbClr val="E8E8E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Scenario 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formats</a:t>
            </a: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8949" y="347184"/>
            <a:ext cx="9733224" cy="701474"/>
          </a:xfrm>
        </p:spPr>
        <p:txBody>
          <a:bodyPr/>
          <a:lstStyle/>
          <a:p>
            <a:r>
              <a:rPr lang="en-US" dirty="0" err="1" smtClean="0"/>
              <a:t>Openpass</a:t>
            </a:r>
            <a:r>
              <a:rPr lang="en-US" dirty="0" smtClean="0"/>
              <a:t> Platform – Focus on XOSC, API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807A42-CF27-4B84-8583-18EBE418342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3666000" y="988945"/>
            <a:ext cx="4860000" cy="1332000"/>
          </a:xfrm>
          <a:prstGeom prst="roundRect">
            <a:avLst/>
          </a:prstGeom>
          <a:solidFill>
            <a:srgbClr val="E8E8E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 Components *</a:t>
            </a:r>
          </a:p>
        </p:txBody>
      </p:sp>
      <p:grpSp>
        <p:nvGrpSpPr>
          <p:cNvPr id="50" name="Gruppieren 49"/>
          <p:cNvGrpSpPr/>
          <p:nvPr/>
        </p:nvGrpSpPr>
        <p:grpSpPr>
          <a:xfrm>
            <a:off x="6498000" y="1687708"/>
            <a:ext cx="432000" cy="432079"/>
            <a:chOff x="7555587" y="1256832"/>
            <a:chExt cx="432000" cy="432079"/>
          </a:xfrm>
        </p:grpSpPr>
        <p:sp>
          <p:nvSpPr>
            <p:cNvPr id="31" name="Rechteck 30"/>
            <p:cNvSpPr/>
            <p:nvPr/>
          </p:nvSpPr>
          <p:spPr>
            <a:xfrm rot="10800000">
              <a:off x="7555587" y="1256832"/>
              <a:ext cx="432000" cy="432079"/>
            </a:xfrm>
            <a:prstGeom prst="rect">
              <a:avLst/>
            </a:prstGeom>
            <a:solidFill>
              <a:srgbClr val="E4E8EE"/>
            </a:solidFill>
            <a:ln w="25400" cap="flat" cmpd="sng" algn="ctr">
              <a:solidFill>
                <a:srgbClr val="E4E8EE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1" i="0" u="none" strike="noStrike" kern="0" cap="none" spc="0" normalizeH="0" baseline="0" noProof="0" dirty="0">
                <a:ln w="22225">
                  <a:solidFill>
                    <a:srgbClr val="92A2BD"/>
                  </a:solidFill>
                  <a:prstDash val="solid"/>
                </a:ln>
                <a:solidFill>
                  <a:srgbClr val="92A2BD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2" name="Picture 14" descr="Bildergebnis fÃ¼r sensor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7606849" y="1308133"/>
              <a:ext cx="329476" cy="329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" name="Rechteck 32"/>
          <p:cNvSpPr/>
          <p:nvPr/>
        </p:nvSpPr>
        <p:spPr>
          <a:xfrm>
            <a:off x="6393916" y="1387028"/>
            <a:ext cx="640166" cy="288147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/>
          <a:p>
            <a:pPr algn="ctr"/>
            <a:r>
              <a:rPr lang="de-DE" sz="1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</a:t>
            </a:r>
            <a:endParaRPr lang="en-US" sz="14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uppieren 51"/>
          <p:cNvGrpSpPr/>
          <p:nvPr/>
        </p:nvGrpSpPr>
        <p:grpSpPr>
          <a:xfrm>
            <a:off x="7734000" y="1687708"/>
            <a:ext cx="432000" cy="432079"/>
            <a:chOff x="7551821" y="5365065"/>
            <a:chExt cx="432000" cy="432079"/>
          </a:xfrm>
        </p:grpSpPr>
        <p:sp>
          <p:nvSpPr>
            <p:cNvPr id="25" name="Rechteck 24"/>
            <p:cNvSpPr/>
            <p:nvPr/>
          </p:nvSpPr>
          <p:spPr>
            <a:xfrm>
              <a:off x="7551821" y="5365065"/>
              <a:ext cx="432000" cy="432079"/>
            </a:xfrm>
            <a:prstGeom prst="rect">
              <a:avLst/>
            </a:prstGeom>
            <a:solidFill>
              <a:srgbClr val="E4E8EE"/>
            </a:solidFill>
            <a:ln w="25400" cap="flat" cmpd="sng" algn="ctr">
              <a:solidFill>
                <a:srgbClr val="E4E8EE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1" i="0" u="none" strike="noStrike" kern="0" cap="none" spc="0" normalizeH="0" baseline="0" noProof="0" dirty="0">
                <a:ln w="22225">
                  <a:solidFill>
                    <a:srgbClr val="92A2BD"/>
                  </a:solidFill>
                  <a:prstDash val="solid"/>
                </a:ln>
                <a:solidFill>
                  <a:srgbClr val="92A2BD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9" name="Picture 8" descr="Bildergebnis fÃ¼r sensor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2108" y="5385391"/>
              <a:ext cx="391427" cy="3914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Rechteck 34"/>
          <p:cNvSpPr/>
          <p:nvPr/>
        </p:nvSpPr>
        <p:spPr>
          <a:xfrm>
            <a:off x="7570606" y="1387028"/>
            <a:ext cx="758788" cy="288147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/>
          <a:p>
            <a:pPr algn="ctr"/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" name="Gruppieren 50"/>
          <p:cNvGrpSpPr/>
          <p:nvPr/>
        </p:nvGrpSpPr>
        <p:grpSpPr>
          <a:xfrm>
            <a:off x="5262000" y="1687708"/>
            <a:ext cx="432000" cy="432079"/>
            <a:chOff x="4921614" y="5365064"/>
            <a:chExt cx="432000" cy="432079"/>
          </a:xfrm>
        </p:grpSpPr>
        <p:sp>
          <p:nvSpPr>
            <p:cNvPr id="26" name="Rechteck 25"/>
            <p:cNvSpPr/>
            <p:nvPr/>
          </p:nvSpPr>
          <p:spPr>
            <a:xfrm>
              <a:off x="4921614" y="5365064"/>
              <a:ext cx="432000" cy="432079"/>
            </a:xfrm>
            <a:prstGeom prst="rect">
              <a:avLst/>
            </a:prstGeom>
            <a:solidFill>
              <a:srgbClr val="E4E8EE"/>
            </a:solidFill>
            <a:ln w="25400" cap="flat" cmpd="sng" algn="ctr">
              <a:solidFill>
                <a:srgbClr val="E4E8EE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1" i="0" u="none" strike="noStrike" kern="0" cap="none" spc="0" normalizeH="0" baseline="0" noProof="0" dirty="0">
                <a:ln w="22225">
                  <a:solidFill>
                    <a:srgbClr val="92A2BD"/>
                  </a:solidFill>
                  <a:prstDash val="solid"/>
                </a:ln>
                <a:solidFill>
                  <a:srgbClr val="92A2BD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7" name="Picture 2" descr="Bildergebnis fÃ¼r vehicle icon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9259" t="20673" r="23052" b="24386"/>
            <a:stretch/>
          </p:blipFill>
          <p:spPr bwMode="auto">
            <a:xfrm>
              <a:off x="4945590" y="5398223"/>
              <a:ext cx="384048" cy="365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6" name="Rechteck 35"/>
          <p:cNvSpPr/>
          <p:nvPr/>
        </p:nvSpPr>
        <p:spPr>
          <a:xfrm>
            <a:off x="5147497" y="1387028"/>
            <a:ext cx="661005" cy="288147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/>
          <a:p>
            <a:pPr algn="ctr"/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Vehicle</a:t>
            </a:r>
          </a:p>
        </p:txBody>
      </p:sp>
      <p:grpSp>
        <p:nvGrpSpPr>
          <p:cNvPr id="49" name="Gruppieren 48"/>
          <p:cNvGrpSpPr/>
          <p:nvPr/>
        </p:nvGrpSpPr>
        <p:grpSpPr>
          <a:xfrm>
            <a:off x="4026000" y="1687708"/>
            <a:ext cx="432000" cy="432079"/>
            <a:chOff x="4933189" y="1261046"/>
            <a:chExt cx="432000" cy="432079"/>
          </a:xfrm>
        </p:grpSpPr>
        <p:sp>
          <p:nvSpPr>
            <p:cNvPr id="24" name="Rechteck 23"/>
            <p:cNvSpPr/>
            <p:nvPr/>
          </p:nvSpPr>
          <p:spPr>
            <a:xfrm>
              <a:off x="4933189" y="1261046"/>
              <a:ext cx="432000" cy="432079"/>
            </a:xfrm>
            <a:prstGeom prst="rect">
              <a:avLst/>
            </a:prstGeom>
            <a:solidFill>
              <a:srgbClr val="E4E8EE"/>
            </a:solidFill>
            <a:ln w="25400" cap="flat" cmpd="sng" algn="ctr">
              <a:solidFill>
                <a:srgbClr val="E4E8EE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1" i="0" u="none" strike="noStrike" kern="0" cap="none" spc="0" normalizeH="0" baseline="0" noProof="0" dirty="0">
                <a:ln w="22225">
                  <a:solidFill>
                    <a:srgbClr val="92A2BD"/>
                  </a:solidFill>
                  <a:prstDash val="solid"/>
                </a:ln>
                <a:solidFill>
                  <a:srgbClr val="92A2BD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8" name="Picture 6" descr="Bildergebnis fÃ¼r driver ic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8112" y="1326008"/>
              <a:ext cx="302154" cy="3021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Rechteck 36"/>
          <p:cNvSpPr/>
          <p:nvPr/>
        </p:nvSpPr>
        <p:spPr>
          <a:xfrm>
            <a:off x="3966800" y="1387028"/>
            <a:ext cx="550398" cy="288147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/>
          <a:p>
            <a:pPr algn="ctr"/>
            <a:r>
              <a:rPr lang="de-DE" sz="1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Driver</a:t>
            </a:r>
            <a:endParaRPr lang="en-US" sz="14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Grafik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33155" y="3168864"/>
            <a:ext cx="2125690" cy="718011"/>
          </a:xfrm>
          <a:prstGeom prst="rect">
            <a:avLst/>
          </a:prstGeom>
          <a:noFill/>
        </p:spPr>
      </p:pic>
      <p:grpSp>
        <p:nvGrpSpPr>
          <p:cNvPr id="71" name="Gruppieren 70"/>
          <p:cNvGrpSpPr/>
          <p:nvPr/>
        </p:nvGrpSpPr>
        <p:grpSpPr>
          <a:xfrm>
            <a:off x="5000453" y="3648962"/>
            <a:ext cx="3300702" cy="1543305"/>
            <a:chOff x="4492909" y="3152044"/>
            <a:chExt cx="4140000" cy="1742810"/>
          </a:xfrm>
        </p:grpSpPr>
        <p:sp>
          <p:nvSpPr>
            <p:cNvPr id="41" name="Rectangle 55"/>
            <p:cNvSpPr/>
            <p:nvPr/>
          </p:nvSpPr>
          <p:spPr bwMode="gray">
            <a:xfrm>
              <a:off x="4492909" y="3483449"/>
              <a:ext cx="4140000" cy="1080000"/>
            </a:xfrm>
            <a:prstGeom prst="roundRect">
              <a:avLst/>
            </a:prstGeom>
            <a:solidFill>
              <a:srgbClr val="1E2E55"/>
            </a:solidFill>
            <a:ln w="25400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" name="Gruppieren 54"/>
            <p:cNvGrpSpPr/>
            <p:nvPr/>
          </p:nvGrpSpPr>
          <p:grpSpPr>
            <a:xfrm>
              <a:off x="4788685" y="3152044"/>
              <a:ext cx="3818778" cy="1742810"/>
              <a:chOff x="5760000" y="3152044"/>
              <a:chExt cx="3818778" cy="1742810"/>
            </a:xfrm>
          </p:grpSpPr>
          <p:pic>
            <p:nvPicPr>
              <p:cNvPr id="44" name="Grafik 2" descr="Traffic Icon  "/>
              <p:cNvPicPr>
                <a:picLocks noChangeAspect="1" noChangeArrowheads="1"/>
              </p:cNvPicPr>
              <p:nvPr/>
            </p:nvPicPr>
            <p:blipFill>
              <a:blip r:embed="rId7">
                <a:duotone>
                  <a:prstClr val="black"/>
                  <a:schemeClr val="bg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0000" y="3152044"/>
                <a:ext cx="1742810" cy="17428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Textfeld 45"/>
              <p:cNvSpPr txBox="1"/>
              <p:nvPr/>
            </p:nvSpPr>
            <p:spPr>
              <a:xfrm>
                <a:off x="7508447" y="3700284"/>
                <a:ext cx="20703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b="1" kern="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SIMULA-TION </a:t>
                </a:r>
                <a:r>
                  <a:rPr lang="de-DE" b="1" kern="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CORE</a:t>
                </a:r>
                <a:endParaRPr lang="de-DE" kern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cxnSp>
        <p:nvCxnSpPr>
          <p:cNvPr id="79" name="Gerade Verbindung mit Pfeil 78"/>
          <p:cNvCxnSpPr/>
          <p:nvPr/>
        </p:nvCxnSpPr>
        <p:spPr>
          <a:xfrm>
            <a:off x="6714000" y="2326056"/>
            <a:ext cx="0" cy="68400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oval" w="med" len="med"/>
            <a:tailEnd type="oval" w="med" len="med"/>
          </a:ln>
          <a:effectLst/>
        </p:spPr>
      </p:cxnSp>
      <p:cxnSp>
        <p:nvCxnSpPr>
          <p:cNvPr id="94" name="Gerade Verbindung mit Pfeil 93"/>
          <p:cNvCxnSpPr/>
          <p:nvPr/>
        </p:nvCxnSpPr>
        <p:spPr>
          <a:xfrm>
            <a:off x="7949999" y="2326056"/>
            <a:ext cx="0" cy="68400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oval" w="med" len="med"/>
            <a:tailEnd type="oval" w="med" len="med"/>
          </a:ln>
          <a:effectLst/>
        </p:spPr>
      </p:cxnSp>
      <p:cxnSp>
        <p:nvCxnSpPr>
          <p:cNvPr id="95" name="Gerade Verbindung mit Pfeil 94"/>
          <p:cNvCxnSpPr/>
          <p:nvPr/>
        </p:nvCxnSpPr>
        <p:spPr>
          <a:xfrm>
            <a:off x="5478000" y="2326056"/>
            <a:ext cx="0" cy="68400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oval" w="med" len="med"/>
            <a:tailEnd type="oval" w="med" len="med"/>
          </a:ln>
          <a:effectLst/>
        </p:spPr>
      </p:cxnSp>
      <p:cxnSp>
        <p:nvCxnSpPr>
          <p:cNvPr id="97" name="Gerade Verbindung mit Pfeil 96"/>
          <p:cNvCxnSpPr/>
          <p:nvPr/>
        </p:nvCxnSpPr>
        <p:spPr>
          <a:xfrm>
            <a:off x="4242000" y="2326056"/>
            <a:ext cx="0" cy="68400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oval" w="med" len="med"/>
            <a:tailEnd type="oval" w="med" len="med"/>
          </a:ln>
          <a:effectLst/>
        </p:spPr>
      </p:cxnSp>
      <p:sp>
        <p:nvSpPr>
          <p:cNvPr id="82" name="Abgerundetes Rechteck 81"/>
          <p:cNvSpPr/>
          <p:nvPr/>
        </p:nvSpPr>
        <p:spPr>
          <a:xfrm>
            <a:off x="3666000" y="2488377"/>
            <a:ext cx="4860000" cy="36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Standardized</a:t>
            </a:r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</a:rPr>
              <a:t> Interfaces</a:t>
            </a:r>
          </a:p>
        </p:txBody>
      </p:sp>
      <p:cxnSp>
        <p:nvCxnSpPr>
          <p:cNvPr id="98" name="Gerade Verbindung mit Pfeil 97"/>
          <p:cNvCxnSpPr>
            <a:cxnSpLocks/>
            <a:endCxn id="143" idx="3"/>
          </p:cNvCxnSpPr>
          <p:nvPr/>
        </p:nvCxnSpPr>
        <p:spPr>
          <a:xfrm flipH="1">
            <a:off x="1670026" y="3973441"/>
            <a:ext cx="1230720" cy="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triangle" w="med" len="med"/>
            <a:tailEnd type="none" w="med" len="med"/>
          </a:ln>
          <a:effectLst/>
        </p:spPr>
      </p:cxnSp>
      <p:sp>
        <p:nvSpPr>
          <p:cNvPr id="99" name="Abgerundetes Rechteck 98"/>
          <p:cNvSpPr/>
          <p:nvPr/>
        </p:nvSpPr>
        <p:spPr>
          <a:xfrm rot="16200000">
            <a:off x="2261807" y="4247405"/>
            <a:ext cx="2880000" cy="405301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Mantle API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47" name="Rechteck 146"/>
          <p:cNvSpPr/>
          <p:nvPr/>
        </p:nvSpPr>
        <p:spPr>
          <a:xfrm>
            <a:off x="590026" y="5255631"/>
            <a:ext cx="1080000" cy="540000"/>
          </a:xfrm>
          <a:prstGeom prst="rect">
            <a:avLst/>
          </a:prstGeom>
          <a:solidFill>
            <a:srgbClr val="3F7BFD"/>
          </a:solidFill>
          <a:ln w="25400" cap="flat" cmpd="sng" algn="ctr">
            <a:solidFill>
              <a:srgbClr val="A7AAAF"/>
            </a:solidFill>
            <a:prstDash val="solid"/>
          </a:ln>
          <a:effectLst/>
        </p:spPr>
        <p:txBody>
          <a:bodyPr lIns="36000" tIns="36000" rIns="36000" bIns="36000" rtlCol="0" anchor="ctr"/>
          <a:lstStyle/>
          <a:p>
            <a:pPr algn="ctr"/>
            <a:r>
              <a:rPr lang="en-US" sz="14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language</a:t>
            </a:r>
            <a:endParaRPr lang="en-US" sz="14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Rechteck 145"/>
          <p:cNvSpPr/>
          <p:nvPr/>
        </p:nvSpPr>
        <p:spPr>
          <a:xfrm>
            <a:off x="590026" y="4364888"/>
            <a:ext cx="1080000" cy="540000"/>
          </a:xfrm>
          <a:prstGeom prst="rect">
            <a:avLst/>
          </a:prstGeom>
          <a:solidFill>
            <a:srgbClr val="E2E6EC"/>
          </a:solidFill>
          <a:ln w="25400" cap="flat" cmpd="sng" algn="ctr">
            <a:solidFill>
              <a:srgbClr val="A7AAAF"/>
            </a:solidFill>
            <a:prstDash val="dash"/>
          </a:ln>
          <a:effectLst/>
        </p:spPr>
        <p:txBody>
          <a:bodyPr lIns="36000" tIns="36000" rIns="36000" bIns="36000" rtlCol="0" anchor="ctr"/>
          <a:lstStyle/>
          <a:p>
            <a:pPr algn="ctr"/>
            <a:r>
              <a:rPr lang="en-US" sz="1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XOSC 2.0</a:t>
            </a: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Rechteck 142"/>
          <p:cNvSpPr/>
          <p:nvPr/>
        </p:nvSpPr>
        <p:spPr>
          <a:xfrm>
            <a:off x="590026" y="3703441"/>
            <a:ext cx="1080000" cy="540000"/>
          </a:xfrm>
          <a:prstGeom prst="rect">
            <a:avLst/>
          </a:prstGeom>
          <a:solidFill>
            <a:srgbClr val="E2E6EC"/>
          </a:solidFill>
          <a:ln w="25400" cap="flat" cmpd="sng" algn="ctr">
            <a:solidFill>
              <a:srgbClr val="A7AAAF"/>
            </a:solidFill>
            <a:prstDash val="solid"/>
          </a:ln>
          <a:effectLst/>
        </p:spPr>
        <p:txBody>
          <a:bodyPr lIns="36000" tIns="36000" rIns="36000" bIns="36000" rtlCol="0" anchor="ctr"/>
          <a:lstStyle/>
          <a:p>
            <a:pPr algn="ctr"/>
            <a:r>
              <a:rPr lang="en-US" sz="1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XOSC 1.0</a:t>
            </a: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Fußzeilenplatzhalter 3">
            <a:extLst>
              <a:ext uri="{FF2B5EF4-FFF2-40B4-BE49-F238E27FC236}">
                <a16:creationId xmlns:a16="http://schemas.microsoft.com/office/drawing/2014/main" id="{A2B280EF-E38C-49A2-BB2E-D0A920EF20B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488949" y="6425350"/>
            <a:ext cx="9851675" cy="331787"/>
          </a:xfrm>
        </p:spPr>
        <p:txBody>
          <a:bodyPr/>
          <a:lstStyle/>
          <a:p>
            <a:r>
              <a:rPr lang="en-US" dirty="0" err="1" smtClean="0"/>
              <a:t>openPASS</a:t>
            </a:r>
            <a:endParaRPr lang="de-DE" dirty="0"/>
          </a:p>
        </p:txBody>
      </p: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3D82FD4E-FF8F-4183-9E14-CF630C4A4DED}"/>
              </a:ext>
            </a:extLst>
          </p:cNvPr>
          <p:cNvCxnSpPr>
            <a:cxnSpLocks/>
            <a:stCxn id="61" idx="1"/>
          </p:cNvCxnSpPr>
          <p:nvPr/>
        </p:nvCxnSpPr>
        <p:spPr>
          <a:xfrm flipH="1">
            <a:off x="8509633" y="5585478"/>
            <a:ext cx="972000" cy="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triangle" w="med" len="med"/>
            <a:tailEnd type="none" w="med" len="med"/>
          </a:ln>
          <a:effectLst/>
        </p:spPr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FACBD547-9C07-4B64-B97F-E3031F3F8F24}"/>
              </a:ext>
            </a:extLst>
          </p:cNvPr>
          <p:cNvCxnSpPr>
            <a:cxnSpLocks/>
            <a:stCxn id="58" idx="1"/>
          </p:cNvCxnSpPr>
          <p:nvPr/>
        </p:nvCxnSpPr>
        <p:spPr>
          <a:xfrm flipH="1">
            <a:off x="8509633" y="3321711"/>
            <a:ext cx="972000" cy="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triangle" w="med" len="med"/>
            <a:tailEnd type="none" w="med" len="med"/>
          </a:ln>
          <a:effectLst/>
        </p:spPr>
      </p:cxnSp>
      <p:sp>
        <p:nvSpPr>
          <p:cNvPr id="58" name="Rectangle 56">
            <a:extLst>
              <a:ext uri="{FF2B5EF4-FFF2-40B4-BE49-F238E27FC236}">
                <a16:creationId xmlns:a16="http://schemas.microsoft.com/office/drawing/2014/main" id="{BAF4E5F8-4830-4D5E-95B1-90BC4BCE4B89}"/>
              </a:ext>
            </a:extLst>
          </p:cNvPr>
          <p:cNvSpPr/>
          <p:nvPr/>
        </p:nvSpPr>
        <p:spPr bwMode="gray">
          <a:xfrm>
            <a:off x="9481633" y="3015711"/>
            <a:ext cx="2232000" cy="612000"/>
          </a:xfrm>
          <a:prstGeom prst="roundRect">
            <a:avLst/>
          </a:prstGeom>
          <a:solidFill>
            <a:srgbClr val="AAA38E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rtlCol="0" anchor="ctr"/>
          <a:lstStyle/>
          <a:p>
            <a:pPr lvl="0" algn="ctr">
              <a:defRPr/>
            </a:pPr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Safety Performance</a:t>
            </a:r>
          </a:p>
          <a:p>
            <a:pPr lvl="0" algn="ctr">
              <a:defRPr/>
            </a:pPr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</a:p>
        </p:txBody>
      </p:sp>
      <p:sp>
        <p:nvSpPr>
          <p:cNvPr id="59" name="Rectangle 56">
            <a:extLst>
              <a:ext uri="{FF2B5EF4-FFF2-40B4-BE49-F238E27FC236}">
                <a16:creationId xmlns:a16="http://schemas.microsoft.com/office/drawing/2014/main" id="{4D51E880-69F6-4AC3-A607-AE167DF9C51D}"/>
              </a:ext>
            </a:extLst>
          </p:cNvPr>
          <p:cNvSpPr/>
          <p:nvPr/>
        </p:nvSpPr>
        <p:spPr bwMode="gray">
          <a:xfrm>
            <a:off x="9481633" y="3770300"/>
            <a:ext cx="2232000" cy="612000"/>
          </a:xfrm>
          <a:prstGeom prst="roundRect">
            <a:avLst/>
          </a:prstGeom>
          <a:solidFill>
            <a:srgbClr val="AAA38E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rtlCol="0" anchor="ctr"/>
          <a:lstStyle/>
          <a:p>
            <a:pPr algn="ctr"/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Virtual</a:t>
            </a:r>
          </a:p>
          <a:p>
            <a:pPr algn="ctr"/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Testing / Homologation</a:t>
            </a:r>
          </a:p>
        </p:txBody>
      </p:sp>
      <p:sp>
        <p:nvSpPr>
          <p:cNvPr id="60" name="Rectangle 56">
            <a:extLst>
              <a:ext uri="{FF2B5EF4-FFF2-40B4-BE49-F238E27FC236}">
                <a16:creationId xmlns:a16="http://schemas.microsoft.com/office/drawing/2014/main" id="{B6E059AA-EA51-4293-9D4F-713FC8457D43}"/>
              </a:ext>
            </a:extLst>
          </p:cNvPr>
          <p:cNvSpPr/>
          <p:nvPr/>
        </p:nvSpPr>
        <p:spPr bwMode="gray">
          <a:xfrm>
            <a:off x="9481633" y="4524889"/>
            <a:ext cx="2232000" cy="612000"/>
          </a:xfrm>
          <a:prstGeom prst="roundRect">
            <a:avLst/>
          </a:prstGeom>
          <a:solidFill>
            <a:srgbClr val="AAA38E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rtlCol="0" anchor="ctr"/>
          <a:lstStyle/>
          <a:p>
            <a:pPr lvl="0" algn="ctr">
              <a:defRPr/>
            </a:pPr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Functional</a:t>
            </a:r>
          </a:p>
          <a:p>
            <a:pPr lvl="0" algn="ctr">
              <a:defRPr/>
            </a:pPr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</p:txBody>
      </p:sp>
      <p:sp>
        <p:nvSpPr>
          <p:cNvPr id="61" name="Rectangle 56">
            <a:extLst>
              <a:ext uri="{FF2B5EF4-FFF2-40B4-BE49-F238E27FC236}">
                <a16:creationId xmlns:a16="http://schemas.microsoft.com/office/drawing/2014/main" id="{0D810BD6-B567-4161-AE5C-86094A30068D}"/>
              </a:ext>
            </a:extLst>
          </p:cNvPr>
          <p:cNvSpPr/>
          <p:nvPr/>
        </p:nvSpPr>
        <p:spPr bwMode="gray">
          <a:xfrm>
            <a:off x="9481633" y="5279478"/>
            <a:ext cx="2232000" cy="612000"/>
          </a:xfrm>
          <a:prstGeom prst="roundRect">
            <a:avLst/>
          </a:prstGeom>
          <a:solidFill>
            <a:srgbClr val="AAA38E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rtlCol="0" anchor="ctr"/>
          <a:lstStyle/>
          <a:p>
            <a:pPr algn="ctr">
              <a:defRPr/>
            </a:pPr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Accident</a:t>
            </a:r>
          </a:p>
          <a:p>
            <a:pPr algn="ctr">
              <a:defRPr/>
            </a:pPr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</a:p>
        </p:txBody>
      </p:sp>
      <p:cxnSp>
        <p:nvCxnSpPr>
          <p:cNvPr id="62" name="Gerade Verbindung mit Pfeil 61">
            <a:extLst>
              <a:ext uri="{FF2B5EF4-FFF2-40B4-BE49-F238E27FC236}">
                <a16:creationId xmlns:a16="http://schemas.microsoft.com/office/drawing/2014/main" id="{8A686ECD-2437-48EF-96D0-6F2F8F2741D0}"/>
              </a:ext>
            </a:extLst>
          </p:cNvPr>
          <p:cNvCxnSpPr>
            <a:cxnSpLocks/>
            <a:stCxn id="60" idx="1"/>
          </p:cNvCxnSpPr>
          <p:nvPr/>
        </p:nvCxnSpPr>
        <p:spPr>
          <a:xfrm flipH="1">
            <a:off x="8509633" y="4830889"/>
            <a:ext cx="972000" cy="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triangle" w="med" len="med"/>
            <a:tailEnd type="none" w="med" len="med"/>
          </a:ln>
          <a:effectLst/>
        </p:spPr>
      </p:cxnSp>
      <p:cxnSp>
        <p:nvCxnSpPr>
          <p:cNvPr id="63" name="Gerade Verbindung mit Pfeil 62">
            <a:extLst>
              <a:ext uri="{FF2B5EF4-FFF2-40B4-BE49-F238E27FC236}">
                <a16:creationId xmlns:a16="http://schemas.microsoft.com/office/drawing/2014/main" id="{3E972C2C-9759-4F52-A774-EB9D4CE42B12}"/>
              </a:ext>
            </a:extLst>
          </p:cNvPr>
          <p:cNvCxnSpPr>
            <a:cxnSpLocks/>
            <a:stCxn id="59" idx="1"/>
          </p:cNvCxnSpPr>
          <p:nvPr/>
        </p:nvCxnSpPr>
        <p:spPr>
          <a:xfrm flipH="1">
            <a:off x="8509633" y="4076300"/>
            <a:ext cx="972000" cy="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triangle" w="med" len="med"/>
            <a:tailEnd type="none" w="med" len="med"/>
          </a:ln>
          <a:effectLst/>
        </p:spPr>
      </p:cxnSp>
      <p:sp>
        <p:nvSpPr>
          <p:cNvPr id="65" name="Abgerundetes Rechteck 64"/>
          <p:cNvSpPr/>
          <p:nvPr/>
        </p:nvSpPr>
        <p:spPr>
          <a:xfrm rot="16200000">
            <a:off x="2465794" y="3446227"/>
            <a:ext cx="1366384" cy="51614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XOSC1.0 Engine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4" name="Abgerundetes Rechteck 63"/>
          <p:cNvSpPr/>
          <p:nvPr/>
        </p:nvSpPr>
        <p:spPr>
          <a:xfrm>
            <a:off x="590026" y="1151874"/>
            <a:ext cx="1931030" cy="831135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de-DE" sz="16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API, </a:t>
            </a:r>
            <a:r>
              <a:rPr lang="de-DE" sz="16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engines</a:t>
            </a:r>
            <a:r>
              <a:rPr lang="de-DE" sz="1600" i="1" dirty="0" smtClean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  </a:t>
            </a:r>
            <a:r>
              <a:rPr lang="de-DE" sz="1600" i="1" dirty="0" err="1" smtClean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new</a:t>
            </a:r>
            <a:r>
              <a:rPr lang="de-DE" sz="1600" i="1" dirty="0" smtClean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1600" i="1" smtClean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repos</a:t>
            </a:r>
            <a:endParaRPr lang="de-DE" sz="1600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962179" y="6098723"/>
            <a:ext cx="1928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Scenario formats</a:t>
            </a:r>
            <a:endParaRPr lang="de-DE" dirty="0"/>
          </a:p>
        </p:txBody>
      </p:sp>
      <p:sp>
        <p:nvSpPr>
          <p:cNvPr id="12" name="Geschweifte Klammer rechts 11"/>
          <p:cNvSpPr/>
          <p:nvPr/>
        </p:nvSpPr>
        <p:spPr>
          <a:xfrm rot="5400000">
            <a:off x="1815079" y="4613553"/>
            <a:ext cx="265852" cy="2918111"/>
          </a:xfrm>
          <a:prstGeom prst="rightBrac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hteck 67"/>
          <p:cNvSpPr/>
          <p:nvPr/>
        </p:nvSpPr>
        <p:spPr>
          <a:xfrm>
            <a:off x="4842295" y="6173673"/>
            <a:ext cx="1159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Simulator</a:t>
            </a:r>
            <a:endParaRPr lang="de-DE" dirty="0"/>
          </a:p>
        </p:txBody>
      </p:sp>
      <p:sp>
        <p:nvSpPr>
          <p:cNvPr id="69" name="Geschweifte Klammer rechts 68"/>
          <p:cNvSpPr/>
          <p:nvPr/>
        </p:nvSpPr>
        <p:spPr>
          <a:xfrm rot="5400000">
            <a:off x="5269890" y="4622080"/>
            <a:ext cx="265852" cy="2918111"/>
          </a:xfrm>
          <a:prstGeom prst="rightBrac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3376921" y="5956363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API</a:t>
            </a:r>
          </a:p>
        </p:txBody>
      </p:sp>
      <p:sp>
        <p:nvSpPr>
          <p:cNvPr id="70" name="Abgerundetes Rechteck 69"/>
          <p:cNvSpPr/>
          <p:nvPr/>
        </p:nvSpPr>
        <p:spPr>
          <a:xfrm rot="16200000">
            <a:off x="2465795" y="4965270"/>
            <a:ext cx="1366384" cy="516147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other</a:t>
            </a:r>
            <a:r>
              <a:rPr lang="de-DE" sz="1600" dirty="0" smtClean="0">
                <a:solidFill>
                  <a:schemeClr val="bg1"/>
                </a:solidFill>
                <a:latin typeface="Arial" panose="020B0604020202020204" pitchFamily="34" charset="0"/>
              </a:rPr>
              <a:t> Engine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cxnSp>
        <p:nvCxnSpPr>
          <p:cNvPr id="72" name="Gerade Verbindung mit Pfeil 71"/>
          <p:cNvCxnSpPr>
            <a:cxnSpLocks/>
          </p:cNvCxnSpPr>
          <p:nvPr/>
        </p:nvCxnSpPr>
        <p:spPr>
          <a:xfrm flipH="1">
            <a:off x="1670026" y="5562400"/>
            <a:ext cx="1230720" cy="0"/>
          </a:xfrm>
          <a:prstGeom prst="straightConnector1">
            <a:avLst/>
          </a:prstGeom>
          <a:noFill/>
          <a:ln w="44450" cap="flat" cmpd="sng" algn="ctr">
            <a:solidFill>
              <a:schemeClr val="tx1"/>
            </a:solidFill>
            <a:prstDash val="solid"/>
            <a:headEnd type="triangle" w="med" len="med"/>
            <a:tailEnd type="none" w="med" len="med"/>
          </a:ln>
          <a:effectLst/>
        </p:spPr>
      </p:cxnSp>
      <p:sp>
        <p:nvSpPr>
          <p:cNvPr id="73" name="Abgerundetes Rechteck 72"/>
          <p:cNvSpPr/>
          <p:nvPr/>
        </p:nvSpPr>
        <p:spPr>
          <a:xfrm>
            <a:off x="603442" y="2238459"/>
            <a:ext cx="1917613" cy="60991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i="1" dirty="0">
                <a:solidFill>
                  <a:schemeClr val="bg1"/>
                </a:solidFill>
                <a:latin typeface="Arial" panose="020B0604020202020204" pitchFamily="34" charset="0"/>
              </a:rPr>
              <a:t>i</a:t>
            </a:r>
            <a:r>
              <a:rPr lang="de-DE" sz="1600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nternal / </a:t>
            </a:r>
            <a:r>
              <a:rPr lang="de-DE" sz="1600" i="1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proprietary</a:t>
            </a:r>
            <a:endParaRPr lang="de-DE" sz="1600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4" name="Abgerundetes Rechteck 73"/>
          <p:cNvSpPr/>
          <p:nvPr/>
        </p:nvSpPr>
        <p:spPr>
          <a:xfrm>
            <a:off x="4796386" y="5239132"/>
            <a:ext cx="3606055" cy="60991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i="1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ThirdParty</a:t>
            </a:r>
            <a:r>
              <a:rPr lang="de-DE" sz="1600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 / </a:t>
            </a:r>
            <a:r>
              <a:rPr lang="de-DE" sz="1600" i="1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proprietary</a:t>
            </a:r>
            <a:r>
              <a:rPr lang="de-DE" sz="1600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de-DE" sz="1600" i="1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simulation</a:t>
            </a:r>
            <a:r>
              <a:rPr lang="de-DE" sz="1600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sz="1600" i="1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tools</a:t>
            </a:r>
            <a:endParaRPr lang="de-DE" sz="1600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94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PRESI_FIRST_SLIDENUMBER" val="1"/>
  <p:tag name="MIO_FALLBACK_LAYOUT" val="14"/>
  <p:tag name="MIO_SHOW_DATE" val="False"/>
  <p:tag name="MIO_SHOW_FOOTER" val="True"/>
  <p:tag name="MIO_SHOW_PAGENUMBER" val="True"/>
  <p:tag name="MIO_AVOID_BLANK_LAYOUT" val="True"/>
  <p:tag name="MIO_NUMBER_OF_VALID_LAYOUTS" val="15"/>
  <p:tag name="MIO_MST_COLOR_1" val="0,0,0,Dunkel 1"/>
  <p:tag name="MIO_MST_COLOR_2" val="255,255,255,Hell 1"/>
  <p:tag name="MIO_MST_COLOR_3" val="64,64,64,Dunkel 2"/>
  <p:tag name="MIO_MST_COLOR_4" val="146,162,189,Hell 2"/>
  <p:tag name="MIO_MST_COLOR_5" val="102,113,132,Akzent 1"/>
  <p:tag name="MIO_MST_COLOR_6" val="146,162,189,Akzent 2"/>
  <p:tag name="MIO_MST_COLOR_7" val="173,185,206,Akzent 3"/>
  <p:tag name="MIO_MST_COLOR_8" val="201,209,222,Akzent 4"/>
  <p:tag name="MIO_MST_COLOR_9" val="228,232,238,Akzent 5"/>
  <p:tag name="MIO_MST_COLOR_10" val="221,218,210,Akzent 6"/>
  <p:tag name="MIO_MST_COLOR_11" val="0,0,0,"/>
  <p:tag name="MIO_MST_COLOR_12" val="0,0,0,"/>
  <p:tag name="MIO_HDS" val="True"/>
  <p:tag name="MIO_EK" val="1989"/>
  <p:tag name="MIO_UPDATE" val="True"/>
  <p:tag name="MIO_VERSION" val="23.10.2015 16:52:00"/>
  <p:tag name="MIO_DBID" val="917DD09C-76C3-4640-8E0D-382111CB3B69"/>
  <p:tag name="MIO_LASTDOWNLOADED" val="30.10.2015 14:18:05"/>
  <p:tag name="MIO_OBJECTNAME" val="BMW Group 4:3"/>
  <p:tag name="MIO_LASTEDITORNAME" val="empower enterprise"/>
</p:tagLst>
</file>

<file path=ppt/theme/theme1.xml><?xml version="1.0" encoding="utf-8"?>
<a:theme xmlns:a="http://schemas.openxmlformats.org/drawingml/2006/main" name="BMW Group 16:9">
  <a:themeElements>
    <a:clrScheme name="Warmes Blau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MW GROUP">
      <a:majorFont>
        <a:latin typeface="BMW Group Condensed"/>
        <a:ea typeface=""/>
        <a:cs typeface=""/>
      </a:majorFont>
      <a:minorFont>
        <a:latin typeface="BMW Group Condense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CCCC"/>
        </a:solidFill>
        <a:ln>
          <a:noFill/>
        </a:ln>
      </a:spPr>
      <a:bodyPr rtlCol="0" anchor="t"/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err="1" smtClean="0">
            <a:solidFill>
              <a:srgbClr val="666666"/>
            </a:solidFill>
            <a:latin typeface="BMW Group Condensed" panose="020B0606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92A2BD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smtClean="0">
            <a:solidFill>
              <a:srgbClr val="000000"/>
            </a:solidFill>
            <a:latin typeface="BMW Group Condensed" panose="020B0606020202020204" pitchFamily="34" charset="0"/>
          </a:defRPr>
        </a:defPPr>
      </a:lstStyle>
    </a:txDef>
  </a:objectDefaults>
  <a:extraClrSchemeLst/>
  <a:custClrLst>
    <a:custClr name="Grundfarbe Schwarz">
      <a:srgbClr val="000000"/>
    </a:custClr>
    <a:custClr name="Grundfarbe Graubraun 1">
      <a:srgbClr val="555147"/>
    </a:custClr>
    <a:custClr name="Grundfarbe Blau 1">
      <a:srgbClr val="667084"/>
    </a:custClr>
    <a:custClr name="Grundfarbe Gruen 1">
      <a:srgbClr val="747400"/>
    </a:custClr>
    <a:custClr name="Grundfarbe Gelb 1">
      <a:srgbClr val="BE9809"/>
    </a:custClr>
    <a:custClr name="Akzentfarbe Orange 1">
      <a:srgbClr val="FE6700"/>
    </a:custClr>
    <a:custClr name="Akzentfarbe Braun 1">
      <a:srgbClr val="5B4334"/>
    </a:custClr>
    <a:custClr name="Akzentfarbe Rot 1">
      <a:srgbClr val="7C0A0E"/>
    </a:custClr>
    <a:custClr name="Zusatzfarbe Blau 1">
      <a:srgbClr val="3F7BFD"/>
    </a:custClr>
    <a:custClr name="Zusatzfarbe Gruen 1">
      <a:srgbClr val="3D6A3C"/>
    </a:custClr>
    <a:custClr name="Grundfarbe Grau 1">
      <a:srgbClr val="404040"/>
    </a:custClr>
    <a:custClr name="Grundfarbe Graubraun 2">
      <a:srgbClr val="7F7A6A"/>
    </a:custClr>
    <a:custClr name="Grundfarbe Blau 2">
      <a:srgbClr val="92A2BD"/>
    </a:custClr>
    <a:custClr name="Grundfarbe Gruen 2">
      <a:srgbClr val="959500"/>
    </a:custClr>
    <a:custClr name="Grundfarbe Gelb 2">
      <a:srgbClr val="FECB00"/>
    </a:custClr>
    <a:custClr name="Akzentfarbe Orange 2">
      <a:srgbClr val="FE8533"/>
    </a:custClr>
    <a:custClr name="Akzentfarbe Braun 2">
      <a:srgbClr val="9C5C48"/>
    </a:custClr>
    <a:custClr name="Akzentfarbe Rot 2">
      <a:srgbClr val="B20F14"/>
    </a:custClr>
    <a:custClr name="Zusatzfarbe Blau 2">
      <a:srgbClr val="6595FD"/>
    </a:custClr>
    <a:custClr name="Zusatzfarbe Gruen 2">
      <a:srgbClr val="648863"/>
    </a:custClr>
    <a:custClr name="Grundfarbe Grau 2">
      <a:srgbClr val="666666"/>
    </a:custClr>
    <a:custClr name="Grundfarbe Graubraun 3">
      <a:srgbClr val="AAA38E"/>
    </a:custClr>
    <a:custClr name="Grundfarbe Blau 3">
      <a:srgbClr val="ADB9CE"/>
    </a:custClr>
    <a:custClr name="Grundfarbe Gruen 3">
      <a:srgbClr val="B0B040"/>
    </a:custClr>
    <a:custClr name="Grundfarbe Gelb 3">
      <a:srgbClr val="FEE372"/>
    </a:custClr>
    <a:custClr name="Akzentfarbe Orange 3">
      <a:srgbClr val="FEA466"/>
    </a:custClr>
    <a:custClr name="Akzentfarbe Braun 3">
      <a:srgbClr val="976F57"/>
    </a:custClr>
    <a:custClr name="Akzentfarbe Rot 3">
      <a:srgbClr val="D16F72"/>
    </a:custClr>
    <a:custClr name="Zusatzfarbe Blau 3">
      <a:srgbClr val="8CB0FE"/>
    </a:custClr>
    <a:custClr name="Zusatzfarbe Gruen 3">
      <a:srgbClr val="8BA68A"/>
    </a:custClr>
    <a:custClr name="Grundfarbe Grau 3">
      <a:srgbClr val="999999"/>
    </a:custClr>
    <a:custClr name="Grundfarbe Graubraun 4">
      <a:srgbClr val="BFBAAA"/>
    </a:custClr>
    <a:custClr name="Grundfarbe Blau 4">
      <a:srgbClr val="C9D1DE"/>
    </a:custClr>
    <a:custClr name="Grundfarbe Gruen 4">
      <a:srgbClr val="CFCF8C"/>
    </a:custClr>
    <a:custClr name="Grundfarbe Gelb 4">
      <a:srgbClr val="FFEA99"/>
    </a:custClr>
    <a:custClr name="Akzentfarbe Orange 4">
      <a:srgbClr val="FFC299"/>
    </a:custClr>
    <a:custClr name="Akzentfarbe Braun 4">
      <a:srgbClr val="B19395"/>
    </a:custClr>
    <a:custClr name="Akzentfarbe Rot 4">
      <a:srgbClr val="DF9A9C"/>
    </a:custClr>
    <a:custClr name="Zusatzfarbe Blau 4">
      <a:srgbClr val="B2CAFE"/>
    </a:custClr>
    <a:custClr name="Zusatzfarbe Gruen 4">
      <a:srgbClr val="B1C3B1"/>
    </a:custClr>
    <a:custClr name="Grundfarbe Grau 4">
      <a:srgbClr val="CCCCCC"/>
    </a:custClr>
    <a:custClr name="Grundfarbe Graubraun 5">
      <a:srgbClr val="DDDAD2"/>
    </a:custClr>
    <a:custClr name="Grundfarbe Blau 5">
      <a:srgbClr val="E4E8EE"/>
    </a:custClr>
    <a:custClr name="Grundfarbe Gruen 5">
      <a:srgbClr val="EAEACC"/>
    </a:custClr>
    <a:custClr name="Grundfarbe Gelb 5">
      <a:srgbClr val="FFF5CC"/>
    </a:custClr>
    <a:custClr name="Akzentfarbe Orange 5">
      <a:srgbClr val="FFE1CC"/>
    </a:custClr>
    <a:custClr name="Akzentfarbe Braun 5">
      <a:srgbClr val="C8B3A6"/>
    </a:custClr>
    <a:custClr name="Akzentfarbe Rot 5">
      <a:srgbClr val="EABEBF"/>
    </a:custClr>
    <a:custClr name="Zusatzfarbe Blau 5">
      <a:srgbClr val="D9E5FF"/>
    </a:custClr>
    <a:custClr name="Zusatzfarbe Gruen 5">
      <a:srgbClr val="D8E1D8"/>
    </a:custClr>
  </a:custClrLst>
  <a:extLst>
    <a:ext uri="{05A4C25C-085E-4340-85A3-A5531E510DB2}">
      <thm15:themeFamily xmlns:thm15="http://schemas.microsoft.com/office/thememl/2012/main" name="BMWGroup_BMW+MINI_D_16zu9.pptx" id="{2D0F0DBE-D624-4F30-BB2F-A3692BE3DB81}" vid="{32D902AF-D842-41C2-B25B-4CF6293FFDA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nutzerdefiniert 4">
      <a:majorFont>
        <a:latin typeface="BMW Group"/>
        <a:ea typeface=""/>
        <a:cs typeface=""/>
      </a:majorFont>
      <a:minorFont>
        <a:latin typeface="BMW Group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BMWGroup_BMW+MINI_D_16zu9</Template>
  <TotalTime>0</TotalTime>
  <Words>275</Words>
  <Application>Microsoft Office PowerPoint</Application>
  <PresentationFormat>Breitbild</PresentationFormat>
  <Paragraphs>66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2" baseType="lpstr">
      <vt:lpstr>Arial</vt:lpstr>
      <vt:lpstr>Ariel</vt:lpstr>
      <vt:lpstr>BMW Group</vt:lpstr>
      <vt:lpstr>BMW Group Condensed</vt:lpstr>
      <vt:lpstr>BMW Type Global Pro Regular</vt:lpstr>
      <vt:lpstr>Symbol</vt:lpstr>
      <vt:lpstr>Wingdings</vt:lpstr>
      <vt:lpstr>BMW Group 16:9</vt:lpstr>
      <vt:lpstr>OpenPASS</vt:lpstr>
      <vt:lpstr>New openpass standard slides</vt:lpstr>
      <vt:lpstr>Vision</vt:lpstr>
      <vt:lpstr>Openpass Platform – Focus on XOSC, API</vt:lpstr>
    </vt:vector>
  </TitlesOfParts>
  <Company>BMW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Fahrenkrog Felix, EG-342</dc:creator>
  <cp:lastModifiedBy>Dobberstein, Jan (059)</cp:lastModifiedBy>
  <cp:revision>40</cp:revision>
  <dcterms:created xsi:type="dcterms:W3CDTF">2017-05-03T05:43:33Z</dcterms:created>
  <dcterms:modified xsi:type="dcterms:W3CDTF">2022-02-24T06:44:33Z</dcterms:modified>
</cp:coreProperties>
</file>