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98" r:id="rId2"/>
    <p:sldMasterId id="2147483699" r:id="rId3"/>
  </p:sldMasterIdLst>
  <p:notesMasterIdLst>
    <p:notesMasterId r:id="rId8"/>
  </p:notesMasterIdLst>
  <p:sldIdLst>
    <p:sldId id="256" r:id="rId4"/>
    <p:sldId id="262" r:id="rId5"/>
    <p:sldId id="276" r:id="rId6"/>
    <p:sldId id="275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Light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9247B-B329-4165-8560-7773DC7EEE9C}">
  <a:tblStyle styleId="{0DB9247B-B329-4165-8560-7773DC7EEE9C}" styleName="Table_0">
    <a:wholeTbl>
      <a:tcTxStyle>
        <a:font>
          <a:latin typeface="Arial"/>
          <a:ea typeface="Arial"/>
          <a:cs typeface="Arial"/>
        </a:font>
        <a:schemeClr val="tx1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5AD6058-E97F-4ED5-A232-9C55460992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21461-3B57-4733-843D-FBDC22AB2B3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27" autoAdjust="0"/>
  </p:normalViewPr>
  <p:slideViewPr>
    <p:cSldViewPr snapToGrid="0">
      <p:cViewPr varScale="1">
        <p:scale>
          <a:sx n="134" d="100"/>
          <a:sy n="134" d="100"/>
        </p:scale>
        <p:origin x="87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388fb79b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388fb79b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4b8135b09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4b8135b09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4b8135b09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4b8135b09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0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4b8135b09_1_1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a4b8135b09_1_1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2">
  <p:cSld name="blank">
    <p:bg>
      <p:bgPr>
        <a:solidFill>
          <a:srgbClr val="42424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">
  <p:cSld name="Body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3">
  <p:cSld name="Body3_1_2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22">
          <p15:clr>
            <a:srgbClr val="F9AD4C"/>
          </p15:clr>
        </p15:guide>
        <p15:guide id="2" orient="horz" pos="2952">
          <p15:clr>
            <a:srgbClr val="F9AD4C"/>
          </p15:clr>
        </p15:guide>
        <p15:guide id="3" orient="horz" pos="3133">
          <p15:clr>
            <a:srgbClr val="F9AD4C"/>
          </p15:clr>
        </p15:guide>
        <p15:guide id="4" pos="5641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2">
  <p:cSld name="blank">
    <p:bg>
      <p:bgPr>
        <a:solidFill>
          <a:srgbClr val="42424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-448079" y="443535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lide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 t="7997" b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r="63753"/>
          <a:stretch/>
        </p:blipFill>
        <p:spPr>
          <a:xfrm>
            <a:off x="-69350" y="-35250"/>
            <a:ext cx="3331256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">
  <p:cSld name="Body3_1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2">
  <p:cSld name="Body3_1_2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308975" y="910800"/>
            <a:ext cx="53871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3400" y="4551000"/>
            <a:ext cx="1346799" cy="5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2"/>
          </p:nvPr>
        </p:nvSpPr>
        <p:spPr>
          <a:xfrm>
            <a:off x="6081450" y="910800"/>
            <a:ext cx="27750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1">
  <p:cSld name="Body3_1_1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794989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2795000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4">
  <p:cSld name="Body4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58220"/>
              </a:buClr>
              <a:buSzPts val="1210"/>
              <a:buFont typeface="Roboto"/>
              <a:buNone/>
              <a:defRPr sz="11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900"/>
              <a:buFont typeface="Roboto"/>
              <a:buNone/>
              <a:defRPr sz="9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750"/>
              <a:buFont typeface="Roboto"/>
              <a:buNone/>
              <a:defRPr sz="7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675"/>
              <a:buFont typeface="Roboto"/>
              <a:buNone/>
              <a:defRPr sz="675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">
  <p:cSld name="Body5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157022" y="229102"/>
            <a:ext cx="83328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38145" y="967891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Calibri"/>
              <a:buNone/>
              <a:defRPr sz="1400" b="0" i="0">
                <a:solidFill>
                  <a:srgbClr val="F794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338143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Roboto"/>
              <a:buChar char="&gt;"/>
              <a:defRPr sz="1400" i="0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Roboto"/>
              <a:buChar char="•"/>
              <a:defRPr sz="105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3139170" y="1381704"/>
            <a:ext cx="2532000" cy="3034200"/>
          </a:xfrm>
          <a:prstGeom prst="rect">
            <a:avLst/>
          </a:prstGeom>
          <a:solidFill>
            <a:srgbClr val="FFFFFF">
              <a:alpha val="9346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sz="1400" b="0" i="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3139173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sz="1400" i="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5"/>
          </p:nvPr>
        </p:nvSpPr>
        <p:spPr>
          <a:xfrm>
            <a:off x="5940198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sz="1400" b="0" i="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6"/>
          </p:nvPr>
        </p:nvSpPr>
        <p:spPr>
          <a:xfrm>
            <a:off x="5940201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sz="1400" i="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2">
            <a:alphaModFix/>
          </a:blip>
          <a:srcRect t="7955" b="7947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2">
  <p:cSld name="Body5_2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476250" y="590550"/>
            <a:ext cx="8154300" cy="3825300"/>
          </a:xfrm>
          <a:prstGeom prst="rect">
            <a:avLst/>
          </a:prstGeom>
          <a:solidFill>
            <a:srgbClr val="F79422">
              <a:alpha val="8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76250" y="590651"/>
            <a:ext cx="26955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365750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62300" y="590550"/>
            <a:ext cx="54684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20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2021, ECLIPSE FOUNDATION, INC. | MADE AVAILABLE UNDER THE ECLIPSE PUBLIC LICENSE 2.0 (EPL-2.0)</a:t>
            </a:r>
            <a:endParaRPr sz="600" b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1" name="Google Shape;141;p27"/>
          <p:cNvCxnSpPr/>
          <p:nvPr/>
        </p:nvCxnSpPr>
        <p:spPr>
          <a:xfrm rot="10800000">
            <a:off x="3162300" y="1025050"/>
            <a:ext cx="0" cy="3390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27"/>
          <p:cNvPicPr preferRelativeResize="0"/>
          <p:nvPr/>
        </p:nvPicPr>
        <p:blipFill rotWithShape="1">
          <a:blip r:embed="rId2">
            <a:alphaModFix/>
          </a:blip>
          <a:srcRect t="7955" b="7947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1">
  <p:cSld name="Body5_1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lang="en" sz="600" b="0" i="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ECLIPSE FOUNDATION, INC. | MADE AVAILABLE UNDER THE ECLIPSE PUBLIC LICENSE 2.0 (EPL-2.0)</a:t>
            </a:r>
            <a:endParaRPr sz="600" b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370925" y="12357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-39562" y="-19575"/>
            <a:ext cx="2260500" cy="5182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2">
            <a:alphaModFix/>
          </a:blip>
          <a:srcRect t="17532" b="17532"/>
          <a:stretch/>
        </p:blipFill>
        <p:spPr>
          <a:xfrm>
            <a:off x="83813" y="4636894"/>
            <a:ext cx="1165277" cy="395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31"/>
          <p:cNvCxnSpPr/>
          <p:nvPr/>
        </p:nvCxnSpPr>
        <p:spPr>
          <a:xfrm>
            <a:off x="2818070" y="994077"/>
            <a:ext cx="226500" cy="0"/>
          </a:xfrm>
          <a:prstGeom prst="straightConnector1">
            <a:avLst/>
          </a:prstGeom>
          <a:noFill/>
          <a:ln w="63500" cap="flat" cmpd="sng">
            <a:solidFill>
              <a:srgbClr val="F6941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2755025" y="472965"/>
            <a:ext cx="57603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1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2755025" y="1247775"/>
            <a:ext cx="5760300" cy="3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8672156" y="4469025"/>
            <a:ext cx="3399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">
  <p:cSld name="Body3_2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225484" y="72855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3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693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232763" y="1474625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562563"/>
              </a:buClr>
              <a:buSzPts val="1100"/>
              <a:buFont typeface="Roboto"/>
              <a:buChar char="&gt;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562563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3D3C3B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3D3C3B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»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2021, ECLIPSE FOUNDATION, INC. | THIS WORK IS LICENSED UNDER A CREATIVE COMMONS ATTRIBUTION 4.0 INTERNATIONAL LICENSE (CC BY 4.0)</a:t>
            </a: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br>
              <a:rPr lang="en" sz="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33"/>
          <p:cNvPicPr preferRelativeResize="0"/>
          <p:nvPr/>
        </p:nvPicPr>
        <p:blipFill rotWithShape="1">
          <a:blip r:embed="rId2">
            <a:alphaModFix/>
          </a:blip>
          <a:srcRect t="69821" r="14052" b="-3536"/>
          <a:stretch/>
        </p:blipFill>
        <p:spPr>
          <a:xfrm>
            <a:off x="7338200" y="0"/>
            <a:ext cx="1805800" cy="7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>
            <a:spLocks noGrp="1"/>
          </p:cNvSpPr>
          <p:nvPr>
            <p:ph type="sldNum" idx="12"/>
          </p:nvPr>
        </p:nvSpPr>
        <p:spPr>
          <a:xfrm>
            <a:off x="8743950" y="4867525"/>
            <a:ext cx="32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2">
  <p:cSld name="blank">
    <p:bg>
      <p:bgPr>
        <a:solidFill>
          <a:srgbClr val="42424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lide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7"/>
          <p:cNvPicPr preferRelativeResize="0"/>
          <p:nvPr/>
        </p:nvPicPr>
        <p:blipFill rotWithShape="1">
          <a:blip r:embed="rId2">
            <a:alphaModFix/>
          </a:blip>
          <a:srcRect t="7997" b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7"/>
          <p:cNvPicPr preferRelativeResize="0"/>
          <p:nvPr/>
        </p:nvPicPr>
        <p:blipFill rotWithShape="1">
          <a:blip r:embed="rId3">
            <a:alphaModFix/>
          </a:blip>
          <a:srcRect r="63753"/>
          <a:stretch/>
        </p:blipFill>
        <p:spPr>
          <a:xfrm>
            <a:off x="-69350" y="-35250"/>
            <a:ext cx="3331256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" name="Google Shape;190;p3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">
  <p:cSld name="Body3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">
  <p:cSld name="Body3_1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Google Shape;200;p39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2">
  <p:cSld name="Body3_1_2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1"/>
          </p:nvPr>
        </p:nvSpPr>
        <p:spPr>
          <a:xfrm>
            <a:off x="308975" y="910800"/>
            <a:ext cx="53871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" name="Google Shape;206;p40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3400" y="4551000"/>
            <a:ext cx="1346799" cy="5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40"/>
          <p:cNvSpPr txBox="1">
            <a:spLocks noGrp="1"/>
          </p:cNvSpPr>
          <p:nvPr>
            <p:ph type="subTitle" idx="2"/>
          </p:nvPr>
        </p:nvSpPr>
        <p:spPr>
          <a:xfrm>
            <a:off x="6081450" y="910800"/>
            <a:ext cx="27750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1">
  <p:cSld name="Body3_1_1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2794989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1"/>
          </p:nvPr>
        </p:nvSpPr>
        <p:spPr>
          <a:xfrm>
            <a:off x="2795000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41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4">
  <p:cSld name="Body4"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Google Shape;217;p42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1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58220"/>
              </a:buClr>
              <a:buSzPts val="1210"/>
              <a:buFont typeface="Roboto"/>
              <a:buNone/>
              <a:defRPr sz="11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900"/>
              <a:buFont typeface="Roboto"/>
              <a:buNone/>
              <a:defRPr sz="9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750"/>
              <a:buFont typeface="Roboto"/>
              <a:buNone/>
              <a:defRPr sz="7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675"/>
              <a:buFont typeface="Roboto"/>
              <a:buNone/>
              <a:defRPr sz="675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sz="675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4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">
  <p:cSld name="Body5"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>
            <a:spLocks noGrp="1"/>
          </p:cNvSpPr>
          <p:nvPr>
            <p:ph type="title"/>
          </p:nvPr>
        </p:nvSpPr>
        <p:spPr>
          <a:xfrm>
            <a:off x="157022" y="229102"/>
            <a:ext cx="83328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body" idx="1"/>
          </p:nvPr>
        </p:nvSpPr>
        <p:spPr>
          <a:xfrm>
            <a:off x="338145" y="967891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Calibri"/>
              <a:buNone/>
              <a:defRPr sz="1400" b="0" i="0">
                <a:solidFill>
                  <a:srgbClr val="F794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2"/>
          </p:nvPr>
        </p:nvSpPr>
        <p:spPr>
          <a:xfrm>
            <a:off x="338143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Roboto"/>
              <a:buChar char="&gt;"/>
              <a:defRPr sz="1400" i="0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Roboto"/>
              <a:buChar char="•"/>
              <a:defRPr sz="105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Roboto"/>
              <a:buChar char="•"/>
              <a:defRPr sz="900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3"/>
          </p:nvPr>
        </p:nvSpPr>
        <p:spPr>
          <a:xfrm>
            <a:off x="3139170" y="1381704"/>
            <a:ext cx="2532000" cy="3034200"/>
          </a:xfrm>
          <a:prstGeom prst="rect">
            <a:avLst/>
          </a:prstGeom>
          <a:solidFill>
            <a:srgbClr val="FFFFFF">
              <a:alpha val="9346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sz="1400" b="0" i="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4"/>
          </p:nvPr>
        </p:nvSpPr>
        <p:spPr>
          <a:xfrm>
            <a:off x="3139173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sz="1400" i="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5"/>
          </p:nvPr>
        </p:nvSpPr>
        <p:spPr>
          <a:xfrm>
            <a:off x="5940198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spcFirstLastPara="1" wrap="square" lIns="91425" tIns="72000" rIns="91425" bIns="46800" anchor="ctr" anchorCtr="0">
            <a:noAutofit/>
          </a:bodyPr>
          <a:lstStyle>
            <a:lvl1pPr marL="457200" marR="0" lvl="0" indent="-326390" algn="l" rtl="0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sz="1400" b="0" i="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527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6"/>
          </p:nvPr>
        </p:nvSpPr>
        <p:spPr>
          <a:xfrm>
            <a:off x="5940201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sz="1400" i="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4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 rotWithShape="1">
          <a:blip r:embed="rId2">
            <a:alphaModFix/>
          </a:blip>
          <a:srcRect t="7955" b="7947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2">
  <p:cSld name="Body5_2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/>
          <p:nvPr/>
        </p:nvSpPr>
        <p:spPr>
          <a:xfrm>
            <a:off x="476250" y="590550"/>
            <a:ext cx="8154300" cy="3825300"/>
          </a:xfrm>
          <a:prstGeom prst="rect">
            <a:avLst/>
          </a:prstGeom>
          <a:solidFill>
            <a:srgbClr val="F79422">
              <a:alpha val="8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476250" y="590651"/>
            <a:ext cx="26955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365750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162300" y="590550"/>
            <a:ext cx="54684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20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4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2021,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5" name="Google Shape;235;p44"/>
          <p:cNvCxnSpPr/>
          <p:nvPr/>
        </p:nvCxnSpPr>
        <p:spPr>
          <a:xfrm rot="10800000">
            <a:off x="3162300" y="1025050"/>
            <a:ext cx="0" cy="3390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44"/>
          <p:cNvPicPr preferRelativeResize="0"/>
          <p:nvPr/>
        </p:nvPicPr>
        <p:blipFill rotWithShape="1">
          <a:blip r:embed="rId2">
            <a:alphaModFix/>
          </a:blip>
          <a:srcRect t="7955" b="7947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2 1">
  <p:cSld name="Body5_2_1"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4362450" y="2714625"/>
            <a:ext cx="42681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4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0" name="Google Shape;240;p45"/>
          <p:cNvCxnSpPr/>
          <p:nvPr/>
        </p:nvCxnSpPr>
        <p:spPr>
          <a:xfrm>
            <a:off x="942975" y="2244250"/>
            <a:ext cx="590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45"/>
          <p:cNvSpPr txBox="1">
            <a:spLocks noGrp="1"/>
          </p:cNvSpPr>
          <p:nvPr>
            <p:ph type="body" idx="2"/>
          </p:nvPr>
        </p:nvSpPr>
        <p:spPr>
          <a:xfrm>
            <a:off x="5353050" y="609600"/>
            <a:ext cx="32775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title"/>
          </p:nvPr>
        </p:nvSpPr>
        <p:spPr>
          <a:xfrm>
            <a:off x="308975" y="609600"/>
            <a:ext cx="31392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2 1 1">
  <p:cSld name="Body5_2_1_1"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46"/>
          <p:cNvSpPr txBox="1">
            <a:spLocks noGrp="1"/>
          </p:cNvSpPr>
          <p:nvPr>
            <p:ph type="body" idx="1"/>
          </p:nvPr>
        </p:nvSpPr>
        <p:spPr>
          <a:xfrm>
            <a:off x="1142850" y="1514700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308975" y="609600"/>
            <a:ext cx="80922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body" idx="2"/>
          </p:nvPr>
        </p:nvSpPr>
        <p:spPr>
          <a:xfrm>
            <a:off x="1142850" y="2991075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body" idx="3"/>
          </p:nvPr>
        </p:nvSpPr>
        <p:spPr>
          <a:xfrm>
            <a:off x="5467200" y="1514700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" name="Google Shape;249;p46"/>
          <p:cNvSpPr txBox="1">
            <a:spLocks noGrp="1"/>
          </p:cNvSpPr>
          <p:nvPr>
            <p:ph type="body" idx="4"/>
          </p:nvPr>
        </p:nvSpPr>
        <p:spPr>
          <a:xfrm>
            <a:off x="5467200" y="2991075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2 1 1 1">
  <p:cSld name="Body5_2_1_1_1"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body" idx="1"/>
          </p:nvPr>
        </p:nvSpPr>
        <p:spPr>
          <a:xfrm>
            <a:off x="287725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body" idx="2"/>
          </p:nvPr>
        </p:nvSpPr>
        <p:spPr>
          <a:xfrm>
            <a:off x="33410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body" idx="3"/>
          </p:nvPr>
        </p:nvSpPr>
        <p:spPr>
          <a:xfrm>
            <a:off x="5445525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" name="Google Shape;254;p4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47"/>
          <p:cNvSpPr txBox="1">
            <a:spLocks noGrp="1"/>
          </p:cNvSpPr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5 1">
  <p:cSld name="Body5_1">
    <p:bg>
      <p:bgPr>
        <a:solidFill>
          <a:schemeClr val="dk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49"/>
          <p:cNvSpPr txBox="1">
            <a:spLocks noGrp="1"/>
          </p:cNvSpPr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body" idx="1"/>
          </p:nvPr>
        </p:nvSpPr>
        <p:spPr>
          <a:xfrm>
            <a:off x="370925" y="12357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50"/>
          <p:cNvSpPr txBox="1">
            <a:spLocks noGrp="1"/>
          </p:cNvSpPr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5" name="Google Shape;265;p50"/>
          <p:cNvSpPr txBox="1">
            <a:spLocks noGrp="1"/>
          </p:cNvSpPr>
          <p:nvPr>
            <p:ph type="body" idx="1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3 1 3">
  <p:cSld name="Body3_1_2_1"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8" name="Google Shape;268;p51"/>
          <p:cNvSpPr txBox="1">
            <a:spLocks noGrp="1"/>
          </p:cNvSpPr>
          <p:nvPr>
            <p:ph type="body" idx="1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sz="1800" i="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sz="15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4325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sz="135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sz="12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51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1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2020, ECLIPSE FOUNDATION, INC.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22">
          <p15:clr>
            <a:srgbClr val="F9AD4C"/>
          </p15:clr>
        </p15:guide>
        <p15:guide id="2" orient="horz" pos="2952">
          <p15:clr>
            <a:srgbClr val="F9AD4C"/>
          </p15:clr>
        </p15:guide>
        <p15:guide id="3" orient="horz" pos="3133">
          <p15:clr>
            <a:srgbClr val="F9AD4C"/>
          </p15:clr>
        </p15:guide>
        <p15:guide id="4" pos="5641">
          <p15:clr>
            <a:srgbClr val="F9AD4C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">
  <p:cSld name="Body3_2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title"/>
          </p:nvPr>
        </p:nvSpPr>
        <p:spPr>
          <a:xfrm>
            <a:off x="225484" y="72855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32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693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563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625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" name="Google Shape;274;p52"/>
          <p:cNvSpPr txBox="1">
            <a:spLocks noGrp="1"/>
          </p:cNvSpPr>
          <p:nvPr>
            <p:ph type="body" idx="1"/>
          </p:nvPr>
        </p:nvSpPr>
        <p:spPr>
          <a:xfrm>
            <a:off x="232763" y="1474625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562563"/>
              </a:buClr>
              <a:buSzPts val="1100"/>
              <a:buFont typeface="Roboto"/>
              <a:buChar char="&gt;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562563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3D3C3B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3D3C3B"/>
              </a:buClr>
              <a:buSzPts val="1100"/>
              <a:buFont typeface="Roboto"/>
              <a:buChar char="•"/>
              <a:defRPr sz="1100" i="0" u="none" strike="noStrike" cap="non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»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Roboto"/>
              <a:buChar char="•"/>
              <a:def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52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2"/>
          <p:cNvSpPr txBox="1"/>
          <p:nvPr/>
        </p:nvSpPr>
        <p:spPr>
          <a:xfrm>
            <a:off x="28800" y="4867525"/>
            <a:ext cx="90864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2020, ECLIPSE FOUNDATION, INC. | THIS WORK IS LICENSED UNDER A CREATIVE COMMONS ATTRIBUTION 4.0 INTERNATIONAL LICENSE (CC BY 4.0)</a:t>
            </a: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br>
              <a:rPr lang="en" sz="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 b="0" i="0" u="none" strike="noStrike" cap="none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Google Shape;277;p52"/>
          <p:cNvPicPr preferRelativeResize="0"/>
          <p:nvPr/>
        </p:nvPicPr>
        <p:blipFill rotWithShape="1">
          <a:blip r:embed="rId2">
            <a:alphaModFix/>
          </a:blip>
          <a:srcRect t="69821" r="14052" b="-3536"/>
          <a:stretch/>
        </p:blipFill>
        <p:spPr>
          <a:xfrm>
            <a:off x="7338200" y="0"/>
            <a:ext cx="1805800" cy="7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2"/>
          <p:cNvSpPr txBox="1">
            <a:spLocks noGrp="1"/>
          </p:cNvSpPr>
          <p:nvPr>
            <p:ph type="sldNum" idx="12"/>
          </p:nvPr>
        </p:nvSpPr>
        <p:spPr>
          <a:xfrm>
            <a:off x="8743950" y="4867525"/>
            <a:ext cx="32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‹Nr.›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3"/>
          <p:cNvPicPr preferRelativeResize="0"/>
          <p:nvPr/>
        </p:nvPicPr>
        <p:blipFill rotWithShape="1">
          <a:blip r:embed="rId3">
            <a:alphaModFix/>
          </a:blip>
          <a:srcRect t="7997" b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3"/>
          <p:cNvPicPr preferRelativeResize="0"/>
          <p:nvPr/>
        </p:nvPicPr>
        <p:blipFill rotWithShape="1">
          <a:blip r:embed="rId4">
            <a:alphaModFix/>
          </a:blip>
          <a:srcRect r="64539"/>
          <a:stretch/>
        </p:blipFill>
        <p:spPr>
          <a:xfrm>
            <a:off x="-69350" y="-35250"/>
            <a:ext cx="3259047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409574" y="3181350"/>
            <a:ext cx="7655719" cy="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openPASS Working Group  Program Plan</a:t>
            </a:r>
            <a:endParaRPr dirty="0"/>
          </a:p>
        </p:txBody>
      </p:sp>
      <p:sp>
        <p:nvSpPr>
          <p:cNvPr id="286" name="Google Shape;286;p53"/>
          <p:cNvSpPr txBox="1">
            <a:spLocks noGrp="1"/>
          </p:cNvSpPr>
          <p:nvPr>
            <p:ph type="subTitle" idx="1"/>
          </p:nvPr>
        </p:nvSpPr>
        <p:spPr>
          <a:xfrm>
            <a:off x="495950" y="3963333"/>
            <a:ext cx="59532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sp>
        <p:nvSpPr>
          <p:cNvPr id="287" name="Google Shape;287;p53"/>
          <p:cNvSpPr txBox="1"/>
          <p:nvPr/>
        </p:nvSpPr>
        <p:spPr>
          <a:xfrm>
            <a:off x="-4" y="481255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en" sz="600" i="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8" name="Google Shape;28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065" y="412975"/>
            <a:ext cx="1828786" cy="9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>
            <a:spLocks noGrp="1"/>
          </p:cNvSpPr>
          <p:nvPr>
            <p:ph type="title"/>
          </p:nvPr>
        </p:nvSpPr>
        <p:spPr>
          <a:xfrm>
            <a:off x="232777" y="229100"/>
            <a:ext cx="6783900" cy="489600"/>
          </a:xfrm>
          <a:prstGeom prst="rect">
            <a:avLst/>
          </a:prstGeom>
          <a:noFill/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 Objectives (1/2)</a:t>
            </a:r>
            <a:endParaRPr dirty="0"/>
          </a:p>
        </p:txBody>
      </p:sp>
      <p:sp>
        <p:nvSpPr>
          <p:cNvPr id="332" name="Google Shape;332;p59"/>
          <p:cNvSpPr txBox="1">
            <a:spLocks noGrp="1"/>
          </p:cNvSpPr>
          <p:nvPr>
            <p:ph type="body" idx="1"/>
          </p:nvPr>
        </p:nvSpPr>
        <p:spPr>
          <a:xfrm>
            <a:off x="296950" y="828676"/>
            <a:ext cx="8673300" cy="38576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7980" algn="l" rtl="0">
              <a:spcBef>
                <a:spcPts val="360"/>
              </a:spcBef>
              <a:spcAft>
                <a:spcPts val="0"/>
              </a:spcAft>
              <a:buSzPts val="1880"/>
              <a:buAutoNum type="arabicPeriod"/>
            </a:pPr>
            <a:r>
              <a:rPr lang="en" sz="1600" dirty="0"/>
              <a:t>Enhance </a:t>
            </a:r>
            <a:r>
              <a:rPr lang="en" sz="1600" b="1" dirty="0"/>
              <a:t>usability</a:t>
            </a:r>
            <a:r>
              <a:rPr lang="en" sz="1600" dirty="0"/>
              <a:t> of openPASS</a:t>
            </a:r>
            <a:endParaRPr lang="en-US" sz="1600" dirty="0">
              <a:effectLst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Further improve documentation based on new v0.8 Sphinx </a:t>
            </a:r>
            <a:r>
              <a:rPr lang="en-US" sz="1400" dirty="0" err="1">
                <a:solidFill>
                  <a:schemeClr val="tx1"/>
                </a:solidFill>
              </a:rPr>
              <a:t>docu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Improve information overview: website, GitLab, </a:t>
            </a:r>
            <a:r>
              <a:rPr lang="en-US" sz="1400" dirty="0" err="1">
                <a:solidFill>
                  <a:schemeClr val="tx1"/>
                </a:solidFill>
              </a:rPr>
              <a:t>docu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Fix issues / 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Demo videos </a:t>
            </a:r>
            <a:r>
              <a:rPr lang="en-US" sz="1400" dirty="0"/>
              <a:t>(how to use GUI, E2E framework, </a:t>
            </a:r>
            <a:r>
              <a:rPr lang="en-US" sz="1400" dirty="0" err="1"/>
              <a:t>xmls</a:t>
            </a:r>
            <a:r>
              <a:rPr lang="en-US" sz="1400" dirty="0"/>
              <a:t>…)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/>
              <a:t>(…)</a:t>
            </a:r>
          </a:p>
          <a:p>
            <a:pPr marL="457200" lvl="0" indent="-347980" algn="l" rtl="0">
              <a:spcBef>
                <a:spcPts val="1000"/>
              </a:spcBef>
              <a:spcAft>
                <a:spcPts val="0"/>
              </a:spcAft>
              <a:buSzPts val="1880"/>
              <a:buAutoNum type="arabicPeriod"/>
            </a:pPr>
            <a:r>
              <a:rPr lang="en" sz="1600" dirty="0"/>
              <a:t>Identify </a:t>
            </a:r>
            <a:r>
              <a:rPr lang="en" sz="1600" b="1" dirty="0"/>
              <a:t>collaboration opportunities </a:t>
            </a:r>
            <a:r>
              <a:rPr lang="en" sz="1600" dirty="0"/>
              <a:t>across projects to advance technical initiatives</a:t>
            </a:r>
            <a:endParaRPr lang="en-US" sz="1600" dirty="0">
              <a:effectLst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 use of openPASS in R&amp;D projects on website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to papers, studies, presentations..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tbd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publish openPASS exemplary study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(…)</a:t>
            </a:r>
            <a:endParaRPr lang="en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>
            <a:spLocks noGrp="1"/>
          </p:cNvSpPr>
          <p:nvPr>
            <p:ph type="title"/>
          </p:nvPr>
        </p:nvSpPr>
        <p:spPr>
          <a:xfrm>
            <a:off x="232777" y="229100"/>
            <a:ext cx="6783900" cy="489600"/>
          </a:xfrm>
          <a:prstGeom prst="rect">
            <a:avLst/>
          </a:prstGeom>
          <a:noFill/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 Objectives (2/2)</a:t>
            </a:r>
            <a:endParaRPr dirty="0"/>
          </a:p>
        </p:txBody>
      </p:sp>
      <p:sp>
        <p:nvSpPr>
          <p:cNvPr id="332" name="Google Shape;332;p59"/>
          <p:cNvSpPr txBox="1">
            <a:spLocks noGrp="1"/>
          </p:cNvSpPr>
          <p:nvPr>
            <p:ph type="body" idx="1"/>
          </p:nvPr>
        </p:nvSpPr>
        <p:spPr>
          <a:xfrm>
            <a:off x="296950" y="828676"/>
            <a:ext cx="8673300" cy="38576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7980" algn="l" rtl="0">
              <a:spcBef>
                <a:spcPts val="1000"/>
              </a:spcBef>
              <a:spcAft>
                <a:spcPts val="0"/>
              </a:spcAft>
              <a:buSzPts val="1880"/>
              <a:buFont typeface="+mj-lt"/>
              <a:buAutoNum type="arabicPeriod" startAt="3"/>
            </a:pPr>
            <a:r>
              <a:rPr lang="en" sz="1600" dirty="0"/>
              <a:t>Establish a </a:t>
            </a:r>
            <a:r>
              <a:rPr lang="en" sz="1600" b="1" dirty="0"/>
              <a:t>high quality </a:t>
            </a:r>
            <a:r>
              <a:rPr lang="en" sz="1600" dirty="0"/>
              <a:t>simulation platform towards release V1.0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 CI and E2E testing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 structure with more submodules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Exemplary driver with more capabilities (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tbd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(…)</a:t>
            </a:r>
            <a:endParaRPr lang="en-US" sz="1400" b="1" dirty="0"/>
          </a:p>
          <a:p>
            <a:pPr indent="-347980">
              <a:spcBef>
                <a:spcPts val="1000"/>
              </a:spcBef>
              <a:buSzPts val="1880"/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1600" b="1" dirty="0"/>
              <a:t>Integration</a:t>
            </a:r>
            <a:r>
              <a:rPr lang="en-US" sz="1600" dirty="0"/>
              <a:t> </a:t>
            </a:r>
            <a:r>
              <a:rPr lang="en-US" sz="1600" b="1" dirty="0"/>
              <a:t>Scenario API (Mantle) </a:t>
            </a:r>
            <a:r>
              <a:rPr lang="en-US" sz="1600" dirty="0"/>
              <a:t>in openPASS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Launch first demo with OSC1.0 and openPASS core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Highlight different solutions using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MantleAPI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Interact with ASAM / ASAM bodies about next steps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Promote use of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MantleAPI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and further openPASS components</a:t>
            </a:r>
          </a:p>
          <a:p>
            <a:pPr marL="742950" lvl="1" indent="-285750">
              <a:buFont typeface="Roboto" panose="02000000000000000000" pitchFamily="2" charset="0"/>
              <a:buChar char="&gt;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(…)</a:t>
            </a:r>
          </a:p>
          <a:p>
            <a:pPr marL="457200" lvl="0" indent="-347980" algn="l" rtl="0">
              <a:spcBef>
                <a:spcPts val="1000"/>
              </a:spcBef>
              <a:spcAft>
                <a:spcPts val="1000"/>
              </a:spcAft>
              <a:buSzPts val="1880"/>
              <a:buAutoNum type="arabicPeriod" startAt="3"/>
            </a:pPr>
            <a:endParaRPr lang="en" sz="1200" b="1" dirty="0"/>
          </a:p>
        </p:txBody>
      </p:sp>
    </p:spTree>
    <p:extLst>
      <p:ext uri="{BB962C8B-B14F-4D97-AF65-F5344CB8AC3E}">
        <p14:creationId xmlns:p14="http://schemas.microsoft.com/office/powerpoint/2010/main" val="272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>
            <a:spLocks noGrp="1"/>
          </p:cNvSpPr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72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 flipH="1"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2"/>
          <p:cNvPicPr preferRelativeResize="0"/>
          <p:nvPr/>
        </p:nvPicPr>
        <p:blipFill rotWithShape="1">
          <a:blip r:embed="rId4">
            <a:alphaModFix/>
          </a:blip>
          <a:srcRect t="7955" b="7947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7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21,</a:t>
            </a:r>
            <a:r>
              <a:rPr lang="en" sz="600" i="0" u="none" strike="noStrike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 ECLIPSE FOUNDATION, INC. | MADE AVAILABLE UNDER THE ECLIPSE PUBLIC LICENSE 2.0 (EPL-2.0)</a:t>
            </a:r>
            <a:endParaRPr sz="60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72"/>
          <p:cNvSpPr txBox="1"/>
          <p:nvPr/>
        </p:nvSpPr>
        <p:spPr>
          <a:xfrm>
            <a:off x="8835175" y="4867525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fld>
            <a:endParaRPr sz="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3" name="Google Shape;413;p72"/>
          <p:cNvSpPr txBox="1"/>
          <p:nvPr/>
        </p:nvSpPr>
        <p:spPr>
          <a:xfrm>
            <a:off x="693000" y="1971300"/>
            <a:ext cx="77580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3600" b="1">
              <a:solidFill>
                <a:srgbClr val="F794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Foundation_Master_Template">
  <a:themeElements>
    <a:clrScheme name="Allstream">
      <a:dk1>
        <a:srgbClr val="212121"/>
      </a:dk1>
      <a:lt1>
        <a:srgbClr val="FFFFFF"/>
      </a:lt1>
      <a:dk2>
        <a:srgbClr val="E17000"/>
      </a:dk2>
      <a:lt2>
        <a:srgbClr val="000000"/>
      </a:lt2>
      <a:accent1>
        <a:srgbClr val="7F7F7F"/>
      </a:accent1>
      <a:accent2>
        <a:srgbClr val="E17000"/>
      </a:accent2>
      <a:accent3>
        <a:srgbClr val="404040"/>
      </a:accent3>
      <a:accent4>
        <a:srgbClr val="6AADE4"/>
      </a:accent4>
      <a:accent5>
        <a:srgbClr val="999999"/>
      </a:accent5>
      <a:accent6>
        <a:srgbClr val="E17000"/>
      </a:accent6>
      <a:hlink>
        <a:srgbClr val="19598D"/>
      </a:hlink>
      <a:folHlink>
        <a:srgbClr val="1959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lipseFoundation_Master_Template">
  <a:themeElements>
    <a:clrScheme name="Allstream">
      <a:dk1>
        <a:srgbClr val="212121"/>
      </a:dk1>
      <a:lt1>
        <a:srgbClr val="FFFFFF"/>
      </a:lt1>
      <a:dk2>
        <a:srgbClr val="E17000"/>
      </a:dk2>
      <a:lt2>
        <a:srgbClr val="000000"/>
      </a:lt2>
      <a:accent1>
        <a:srgbClr val="7F7F7F"/>
      </a:accent1>
      <a:accent2>
        <a:srgbClr val="E17000"/>
      </a:accent2>
      <a:accent3>
        <a:srgbClr val="404040"/>
      </a:accent3>
      <a:accent4>
        <a:srgbClr val="6AADE4"/>
      </a:accent4>
      <a:accent5>
        <a:srgbClr val="999999"/>
      </a:accent5>
      <a:accent6>
        <a:srgbClr val="E17000"/>
      </a:accent6>
      <a:hlink>
        <a:srgbClr val="19598D"/>
      </a:hlink>
      <a:folHlink>
        <a:srgbClr val="1959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Bildschirmpräsentation (16:9)</PresentationFormat>
  <Paragraphs>32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6" baseType="lpstr">
      <vt:lpstr>Calibri</vt:lpstr>
      <vt:lpstr>Roboto Light</vt:lpstr>
      <vt:lpstr>Helvetica Neue</vt:lpstr>
      <vt:lpstr>Helvetica Neue Light</vt:lpstr>
      <vt:lpstr>Roboto</vt:lpstr>
      <vt:lpstr>Arial</vt:lpstr>
      <vt:lpstr>Open Sans</vt:lpstr>
      <vt:lpstr>Montserrat</vt:lpstr>
      <vt:lpstr>Times New Roman</vt:lpstr>
      <vt:lpstr>Simple Light</vt:lpstr>
      <vt:lpstr>EclipseFoundation_Master_Template</vt:lpstr>
      <vt:lpstr>EclipseFoundation_Master_Template</vt:lpstr>
      <vt:lpstr>openPASS Working Group  Program Plan</vt:lpstr>
      <vt:lpstr>Program Objectives (1/2)</vt:lpstr>
      <vt:lpstr>Program Objectives (2/2)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openPASS Working Group  Program Plan</dc:title>
  <cp:lastModifiedBy>Duong Quang, Tuan</cp:lastModifiedBy>
  <cp:revision>11</cp:revision>
  <dcterms:modified xsi:type="dcterms:W3CDTF">2021-10-25T12:32:09Z</dcterms:modified>
</cp:coreProperties>
</file>