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2" r:id="rId1"/>
  </p:sldMasterIdLst>
  <p:notesMasterIdLst>
    <p:notesMasterId r:id="rId11"/>
  </p:notesMasterIdLst>
  <p:sldIdLst>
    <p:sldId id="275" r:id="rId2"/>
    <p:sldId id="350" r:id="rId3"/>
    <p:sldId id="356" r:id="rId4"/>
    <p:sldId id="360" r:id="rId5"/>
    <p:sldId id="361" r:id="rId6"/>
    <p:sldId id="262" r:id="rId7"/>
    <p:sldId id="276" r:id="rId8"/>
    <p:sldId id="368" r:id="rId9"/>
    <p:sldId id="3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63AA"/>
    <a:srgbClr val="1E2E55"/>
    <a:srgbClr val="1E2E53"/>
    <a:srgbClr val="1D2E53"/>
    <a:srgbClr val="DEE3EA"/>
    <a:srgbClr val="BEC6D6"/>
    <a:srgbClr val="9DAAC3"/>
    <a:srgbClr val="8090AF"/>
    <a:srgbClr val="535D71"/>
    <a:srgbClr val="F8F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57" autoAdjust="0"/>
  </p:normalViewPr>
  <p:slideViewPr>
    <p:cSldViewPr snapToGrid="0" showGuides="1">
      <p:cViewPr varScale="1">
        <p:scale>
          <a:sx n="63" d="100"/>
          <a:sy n="63" d="100"/>
        </p:scale>
        <p:origin x="732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3DC7E-545F-4537-850F-CC5C2B410559}" type="datetimeFigureOut">
              <a:rPr lang="de-DE" smtClean="0"/>
              <a:pPr/>
              <a:t>06.10.2022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Textmasterformat bearbeiten</a:t>
            </a:r>
          </a:p>
          <a:p>
            <a:pPr marL="360000" lvl="1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Zweite Ebene</a:t>
            </a:r>
          </a:p>
          <a:p>
            <a:pPr marL="540000" lvl="2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Dritte Ebene</a:t>
            </a:r>
          </a:p>
          <a:p>
            <a:pPr marL="720000" lvl="3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Vierte Ebene</a:t>
            </a:r>
          </a:p>
          <a:p>
            <a:pPr marL="900000" lvl="4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A725A-9256-4EC5-8CDB-4CC5D97770D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24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de-DE" sz="1800" kern="1200" dirty="0" smtClean="0">
        <a:solidFill>
          <a:srgbClr val="343434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800" kern="1200" dirty="0" smtClean="0">
        <a:solidFill>
          <a:srgbClr val="343434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600" kern="1200" dirty="0" smtClean="0">
        <a:solidFill>
          <a:srgbClr val="343434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600" kern="1200" dirty="0" smtClean="0">
        <a:solidFill>
          <a:srgbClr val="343434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600" kern="1200" dirty="0">
        <a:solidFill>
          <a:srgbClr val="343434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A725A-9256-4EC5-8CDB-4CC5D97770D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812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A725A-9256-4EC5-8CDB-4CC5D97770D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89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A725A-9256-4EC5-8CDB-4CC5D97770D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672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A725A-9256-4EC5-8CDB-4CC5D97770D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8516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a4b8135b09_1_6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a4b8135b09_1_6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a4b8135b09_1_6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a4b8135b09_1_6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6032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A725A-9256-4EC5-8CDB-4CC5D97770DD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36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0" y="1968796"/>
            <a:ext cx="12192000" cy="4889204"/>
          </a:xfrm>
          <a:custGeom>
            <a:avLst/>
            <a:gdLst>
              <a:gd name="connsiteX0" fmla="*/ 0 w 12192000"/>
              <a:gd name="connsiteY0" fmla="*/ 0 h 4663439"/>
              <a:gd name="connsiteX1" fmla="*/ 12192000 w 12192000"/>
              <a:gd name="connsiteY1" fmla="*/ 0 h 4663439"/>
              <a:gd name="connsiteX2" fmla="*/ 12192000 w 12192000"/>
              <a:gd name="connsiteY2" fmla="*/ 754872 h 4663439"/>
              <a:gd name="connsiteX3" fmla="*/ 3380194 w 12192000"/>
              <a:gd name="connsiteY3" fmla="*/ 4663439 h 4663439"/>
              <a:gd name="connsiteX4" fmla="*/ 0 w 12192000"/>
              <a:gd name="connsiteY4" fmla="*/ 4663439 h 466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4663439">
                <a:moveTo>
                  <a:pt x="0" y="0"/>
                </a:moveTo>
                <a:lnTo>
                  <a:pt x="12192000" y="0"/>
                </a:lnTo>
                <a:lnTo>
                  <a:pt x="12192000" y="754872"/>
                </a:lnTo>
                <a:lnTo>
                  <a:pt x="3380194" y="4663439"/>
                </a:lnTo>
                <a:lnTo>
                  <a:pt x="0" y="466343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540" y="149063"/>
            <a:ext cx="11241093" cy="1194233"/>
          </a:xfrm>
        </p:spPr>
        <p:txBody>
          <a:bodyPr anchor="b"/>
          <a:lstStyle>
            <a:lvl1pPr>
              <a:lnSpc>
                <a:spcPts val="4000"/>
              </a:lnSpc>
              <a:defRPr sz="4000">
                <a:solidFill>
                  <a:srgbClr val="1E2E53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pic>
        <p:nvPicPr>
          <p:cNvPr id="5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931" y="4752576"/>
            <a:ext cx="5727599" cy="2256675"/>
          </a:xfrm>
          <a:prstGeom prst="rect">
            <a:avLst/>
          </a:prstGeom>
        </p:spPr>
      </p:pic>
      <p:sp>
        <p:nvSpPr>
          <p:cNvPr id="16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72540" y="1434736"/>
            <a:ext cx="11241093" cy="534059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  <a:defRPr sz="2000" b="1" cap="all" baseline="0">
                <a:solidFill>
                  <a:srgbClr val="1D2E5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Ein- oder Zweizeilige Subheadline.</a:t>
            </a:r>
          </a:p>
        </p:txBody>
      </p:sp>
      <p:cxnSp>
        <p:nvCxnSpPr>
          <p:cNvPr id="19" name="Gerader Verbinder 18"/>
          <p:cNvCxnSpPr/>
          <p:nvPr userDrawn="1"/>
        </p:nvCxnSpPr>
        <p:spPr>
          <a:xfrm>
            <a:off x="472540" y="1343296"/>
            <a:ext cx="11241093" cy="0"/>
          </a:xfrm>
          <a:prstGeom prst="line">
            <a:avLst/>
          </a:prstGeom>
          <a:ln w="28575">
            <a:solidFill>
              <a:srgbClr val="1E2E5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71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mbi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5" y="1413933"/>
            <a:ext cx="5971819" cy="4715934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6"/>
          </p:nvPr>
        </p:nvSpPr>
        <p:spPr>
          <a:xfrm>
            <a:off x="6204657" y="1413933"/>
            <a:ext cx="5508976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cxnSp>
        <p:nvCxnSpPr>
          <p:cNvPr id="8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0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1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01" userDrawn="1">
          <p15:clr>
            <a:srgbClr val="FBAE40"/>
          </p15:clr>
        </p15:guide>
        <p15:guide id="8" pos="7384" userDrawn="1">
          <p15:clr>
            <a:srgbClr val="FBAE40"/>
          </p15:clr>
        </p15:guide>
        <p15:guide id="9" pos="3768" userDrawn="1">
          <p15:clr>
            <a:srgbClr val="FBAE40"/>
          </p15:clr>
        </p15:guide>
        <p15:guide id="10" pos="390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nderfolie ohne Trennli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/>
          <p:cNvSpPr>
            <a:spLocks noGrp="1"/>
          </p:cNvSpPr>
          <p:nvPr>
            <p:ph sz="quarter" idx="12"/>
          </p:nvPr>
        </p:nvSpPr>
        <p:spPr>
          <a:xfrm>
            <a:off x="488948" y="1413933"/>
            <a:ext cx="11224685" cy="501485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5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6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50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1" userDrawn="1">
          <p15:clr>
            <a:srgbClr val="FBAE40"/>
          </p15:clr>
        </p15:guide>
        <p15:guide id="2" pos="7384" userDrawn="1">
          <p15:clr>
            <a:srgbClr val="FBAE40"/>
          </p15:clr>
        </p15:guide>
        <p15:guide id="3" orient="horz" pos="216" userDrawn="1">
          <p15:clr>
            <a:srgbClr val="FBAE40"/>
          </p15:clr>
        </p15:guide>
        <p15:guide id="4" orient="horz" pos="663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3858" userDrawn="1">
          <p15:clr>
            <a:srgbClr val="FBAE40"/>
          </p15:clr>
        </p15:guide>
        <p15:guide id="7" orient="horz" pos="4260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5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7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216" userDrawn="1">
          <p15:clr>
            <a:srgbClr val="FBAE40"/>
          </p15:clr>
        </p15:guide>
        <p15:guide id="3" orient="horz" pos="888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01" userDrawn="1">
          <p15:clr>
            <a:srgbClr val="FBAE40"/>
          </p15:clr>
        </p15:guide>
        <p15:guide id="8" pos="738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4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Custom Layout 2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377" y="0"/>
            <a:ext cx="12189452" cy="685799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9"/>
          <p:cNvSpPr txBox="1"/>
          <p:nvPr/>
        </p:nvSpPr>
        <p:spPr>
          <a:xfrm>
            <a:off x="-597439" y="5913800"/>
            <a:ext cx="12192000" cy="3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0000" tIns="120000" rIns="121900" bIns="1200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i="0" u="none" strike="noStrike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COPYRIGHT (C) </a:t>
            </a:r>
            <a:r>
              <a:rPr lang="en" sz="8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2021</a:t>
            </a:r>
            <a:r>
              <a:rPr lang="en" sz="800" i="0" u="none" strike="noStrike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, ECLIPSE FOUNDATION, INC. | MADE AVAILABLE UNDER THE ECLIPSE PUBLIC LICENSE 2.0 (EPL-2.0)</a:t>
            </a:r>
            <a:endParaRPr sz="8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sz="8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8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411969" y="305467"/>
            <a:ext cx="904520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0000" rIns="91425" bIns="900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79422"/>
              </a:buClr>
              <a:buSzPts val="2400"/>
              <a:buFont typeface="Roboto"/>
              <a:buNone/>
              <a:defRPr sz="3200" b="1" i="0" u="none" strike="noStrike" cap="none">
                <a:solidFill>
                  <a:srgbClr val="F794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Roboto"/>
              <a:buNone/>
              <a:defRPr sz="3200" b="1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411967" y="1214400"/>
            <a:ext cx="10173200" cy="44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marR="0" lvl="0" indent="-472428" algn="l" rtl="0">
              <a:spcBef>
                <a:spcPts val="480"/>
              </a:spcBef>
              <a:spcAft>
                <a:spcPts val="0"/>
              </a:spcAft>
              <a:buClr>
                <a:srgbClr val="F8A15A"/>
              </a:buClr>
              <a:buSzPts val="1980"/>
              <a:buFont typeface="Roboto"/>
              <a:buChar char="&gt;"/>
              <a:defRPr sz="2400" i="0">
                <a:solidFill>
                  <a:srgbClr val="3D3C3B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1219170" marR="0" lvl="1" indent="-431789" algn="l" rtl="0">
              <a:spcBef>
                <a:spcPts val="600"/>
              </a:spcBef>
              <a:spcAft>
                <a:spcPts val="0"/>
              </a:spcAft>
              <a:buClr>
                <a:srgbClr val="F8A15A"/>
              </a:buClr>
              <a:buSzPts val="1500"/>
              <a:buFont typeface="Roboto"/>
              <a:buChar char="•"/>
              <a:defRPr sz="2000" i="0" u="none" strike="noStrike" cap="none">
                <a:solidFill>
                  <a:srgbClr val="3D3C3B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828754" marR="0" lvl="2" indent="-419090" algn="l" rtl="0">
              <a:spcBef>
                <a:spcPts val="600"/>
              </a:spcBef>
              <a:spcAft>
                <a:spcPts val="0"/>
              </a:spcAft>
              <a:buClr>
                <a:srgbClr val="3D3C3B"/>
              </a:buClr>
              <a:buSzPts val="1350"/>
              <a:buFont typeface="Roboto"/>
              <a:buChar char="•"/>
              <a:defRPr sz="1800" i="0" u="none" strike="noStrike" cap="none">
                <a:solidFill>
                  <a:srgbClr val="3D3C3B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438339" marR="0" lvl="3" indent="-406390" algn="l" rtl="0">
              <a:spcBef>
                <a:spcPts val="600"/>
              </a:spcBef>
              <a:spcAft>
                <a:spcPts val="0"/>
              </a:spcAft>
              <a:buClr>
                <a:srgbClr val="3D3C3B"/>
              </a:buClr>
              <a:buSzPts val="1200"/>
              <a:buFont typeface="Roboto"/>
              <a:buChar char="•"/>
              <a:defRPr sz="1600" i="0" u="none" strike="noStrike" cap="none">
                <a:solidFill>
                  <a:srgbClr val="3D3C3B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3047924" marR="0" lvl="4" indent="-431789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Char char="»"/>
              <a:defRPr sz="200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3657509" marR="0" lvl="5" indent="-431789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Char char="•"/>
              <a:defRPr sz="200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4267093" marR="0" lvl="6" indent="-431789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Char char="•"/>
              <a:defRPr sz="200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4876678" marR="0" lvl="7" indent="-431789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Char char="•"/>
              <a:defRPr sz="200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5486263" marR="0" lvl="8" indent="-431789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Char char="•"/>
              <a:defRPr sz="200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90" name="Google Shape;90;p19"/>
          <p:cNvSpPr txBox="1"/>
          <p:nvPr/>
        </p:nvSpPr>
        <p:spPr>
          <a:xfrm>
            <a:off x="0" y="6490000"/>
            <a:ext cx="411600" cy="3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67">
                <a:solidFill>
                  <a:srgbClr val="3D3C3B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‹Nr.›</a:t>
            </a:fld>
            <a:endParaRPr sz="1067">
              <a:solidFill>
                <a:srgbClr val="3D3C3B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323371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>
              <a:lnSpc>
                <a:spcPts val="2700"/>
              </a:lnSpc>
              <a:defRPr>
                <a:solidFill>
                  <a:srgbClr val="1E2E55"/>
                </a:solidFill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2"/>
          </p:nvPr>
        </p:nvSpPr>
        <p:spPr>
          <a:xfrm>
            <a:off x="488948" y="1413933"/>
            <a:ext cx="11224685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6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8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01" userDrawn="1">
          <p15:clr>
            <a:srgbClr val="FBAE40"/>
          </p15:clr>
        </p15:guide>
        <p15:guide id="2" pos="7384" userDrawn="1">
          <p15:clr>
            <a:srgbClr val="FBAE40"/>
          </p15:clr>
        </p15:guide>
        <p15:guide id="3" orient="horz" pos="216" userDrawn="1">
          <p15:clr>
            <a:srgbClr val="FBAE40"/>
          </p15:clr>
        </p15:guide>
        <p15:guide id="4" orient="horz" pos="663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3858" userDrawn="1">
          <p15:clr>
            <a:srgbClr val="FBAE40"/>
          </p15:clr>
        </p15:guide>
        <p15:guide id="7" orient="horz" pos="4260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11"/>
          <p:cNvSpPr>
            <a:spLocks noGrp="1"/>
          </p:cNvSpPr>
          <p:nvPr>
            <p:ph sz="quarter" idx="16"/>
          </p:nvPr>
        </p:nvSpPr>
        <p:spPr>
          <a:xfrm>
            <a:off x="488948" y="1413933"/>
            <a:ext cx="5486400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7"/>
          </p:nvPr>
        </p:nvSpPr>
        <p:spPr>
          <a:xfrm>
            <a:off x="6193368" y="1413933"/>
            <a:ext cx="5520267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7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9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0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896" userDrawn="1">
          <p15:clr>
            <a:srgbClr val="FBAE40"/>
          </p15:clr>
        </p15:guide>
        <p15:guide id="8" pos="3768" userDrawn="1">
          <p15:clr>
            <a:srgbClr val="FBAE40"/>
          </p15:clr>
        </p15:guide>
        <p15:guide id="9" pos="7384" userDrawn="1">
          <p15:clr>
            <a:srgbClr val="FBAE40"/>
          </p15:clr>
        </p15:guide>
        <p15:guide id="10" pos="30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mit Sub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488948" y="1413933"/>
            <a:ext cx="5486400" cy="322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6194074" y="1413933"/>
            <a:ext cx="5519561" cy="322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8"/>
          </p:nvPr>
        </p:nvSpPr>
        <p:spPr>
          <a:xfrm>
            <a:off x="488948" y="1795463"/>
            <a:ext cx="5486400" cy="432593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9"/>
          </p:nvPr>
        </p:nvSpPr>
        <p:spPr>
          <a:xfrm>
            <a:off x="6193368" y="1795463"/>
            <a:ext cx="5520267" cy="432593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0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2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15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897" userDrawn="1">
          <p15:clr>
            <a:srgbClr val="FBAE40"/>
          </p15:clr>
        </p15:guide>
        <p15:guide id="8" pos="3769" userDrawn="1">
          <p15:clr>
            <a:srgbClr val="FBAE40"/>
          </p15:clr>
        </p15:guide>
        <p15:guide id="9" pos="7384" userDrawn="1">
          <p15:clr>
            <a:srgbClr val="FBAE40"/>
          </p15:clr>
        </p15:guide>
        <p15:guide id="10" orient="horz" pos="1131" userDrawn="1">
          <p15:clr>
            <a:srgbClr val="FBAE40"/>
          </p15:clr>
        </p15:guide>
        <p15:guide id="11" orient="horz" pos="1094" userDrawn="1">
          <p15:clr>
            <a:srgbClr val="FBAE40"/>
          </p15:clr>
        </p15:guide>
        <p15:guide id="12" pos="30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mit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488948" y="1413933"/>
            <a:ext cx="11224685" cy="47074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85723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cxnSp>
        <p:nvCxnSpPr>
          <p:cNvPr id="7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9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0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216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pos="301" userDrawn="1">
          <p15:clr>
            <a:srgbClr val="FBAE40"/>
          </p15:clr>
        </p15:guide>
        <p15:guide id="6" pos="7384" userDrawn="1">
          <p15:clr>
            <a:srgbClr val="FBAE40"/>
          </p15:clr>
        </p15:guide>
        <p15:guide id="7" orient="horz" pos="4042" userDrawn="1">
          <p15:clr>
            <a:srgbClr val="FBAE40"/>
          </p15:clr>
        </p15:guide>
        <p15:guide id="8" orient="horz" pos="42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ohne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5" y="1413936"/>
            <a:ext cx="12192001" cy="544406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85723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6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216" userDrawn="1">
          <p15:clr>
            <a:srgbClr val="FBAE40"/>
          </p15:clr>
        </p15:guide>
        <p15:guide id="3" pos="301" userDrawn="1">
          <p15:clr>
            <a:srgbClr val="FBAE40"/>
          </p15:clr>
        </p15:guide>
        <p15:guide id="4" pos="738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488948" y="1413936"/>
            <a:ext cx="5486400" cy="26061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8" hasCustomPrompt="1"/>
          </p:nvPr>
        </p:nvSpPr>
        <p:spPr>
          <a:xfrm>
            <a:off x="6193368" y="1413936"/>
            <a:ext cx="5520267" cy="26061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88948" y="4183352"/>
            <a:ext cx="5486400" cy="1938048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21" hasCustomPrompt="1"/>
          </p:nvPr>
        </p:nvSpPr>
        <p:spPr>
          <a:xfrm>
            <a:off x="6193368" y="4191000"/>
            <a:ext cx="5520267" cy="19304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9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3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pos="3896" userDrawn="1">
          <p15:clr>
            <a:srgbClr val="FBAE40"/>
          </p15:clr>
        </p15:guide>
        <p15:guide id="6" pos="301" userDrawn="1">
          <p15:clr>
            <a:srgbClr val="FBAE40"/>
          </p15:clr>
        </p15:guide>
        <p15:guide id="7" pos="7384" userDrawn="1">
          <p15:clr>
            <a:srgbClr val="FBAE40"/>
          </p15:clr>
        </p15:guide>
        <p15:guide id="8" pos="3768" userDrawn="1">
          <p15:clr>
            <a:srgbClr val="FBAE40"/>
          </p15:clr>
        </p15:guide>
        <p15:guide id="9" orient="horz" pos="4042" userDrawn="1">
          <p15:clr>
            <a:srgbClr val="FBAE40"/>
          </p15:clr>
        </p15:guide>
        <p15:guide id="10" orient="horz" pos="4260" userDrawn="1">
          <p15:clr>
            <a:srgbClr val="FBAE40"/>
          </p15:clr>
        </p15:guide>
        <p15:guide id="11" orient="horz" pos="2636" userDrawn="1">
          <p15:clr>
            <a:srgbClr val="FBAE40"/>
          </p15:clr>
        </p15:guide>
        <p15:guide id="12" orient="horz" pos="25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6"/>
          <p:cNvSpPr>
            <a:spLocks noGrp="1"/>
          </p:cNvSpPr>
          <p:nvPr>
            <p:ph type="pic" sz="quarter" idx="24" hasCustomPrompt="1"/>
          </p:nvPr>
        </p:nvSpPr>
        <p:spPr>
          <a:xfrm>
            <a:off x="488950" y="1413933"/>
            <a:ext cx="3578577" cy="1675640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7" name="Bildplatzhalter 6"/>
          <p:cNvSpPr>
            <a:spLocks noGrp="1"/>
          </p:cNvSpPr>
          <p:nvPr>
            <p:ph type="pic" sz="quarter" idx="25" hasCustomPrompt="1"/>
          </p:nvPr>
        </p:nvSpPr>
        <p:spPr>
          <a:xfrm>
            <a:off x="8134521" y="1413936"/>
            <a:ext cx="3579112" cy="168329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8" name="Bildplatzhalter 6"/>
          <p:cNvSpPr>
            <a:spLocks noGrp="1"/>
          </p:cNvSpPr>
          <p:nvPr>
            <p:ph type="pic" sz="quarter" idx="26" hasCustomPrompt="1"/>
          </p:nvPr>
        </p:nvSpPr>
        <p:spPr>
          <a:xfrm>
            <a:off x="4295424" y="1413933"/>
            <a:ext cx="3584221" cy="1683298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9" hasCustomPrompt="1"/>
          </p:nvPr>
        </p:nvSpPr>
        <p:spPr>
          <a:xfrm>
            <a:off x="488950" y="3259666"/>
            <a:ext cx="3578577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30" hasCustomPrompt="1"/>
          </p:nvPr>
        </p:nvSpPr>
        <p:spPr>
          <a:xfrm>
            <a:off x="4301070" y="3259666"/>
            <a:ext cx="3578577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31" hasCustomPrompt="1"/>
          </p:nvPr>
        </p:nvSpPr>
        <p:spPr>
          <a:xfrm>
            <a:off x="8135058" y="3259666"/>
            <a:ext cx="3578577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11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3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4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19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7384" userDrawn="1">
          <p15:clr>
            <a:srgbClr val="FBAE40"/>
          </p15:clr>
        </p15:guide>
        <p15:guide id="8" pos="301" userDrawn="1">
          <p15:clr>
            <a:srgbClr val="FBAE40"/>
          </p15:clr>
        </p15:guide>
        <p15:guide id="9" pos="5120" userDrawn="1">
          <p15:clr>
            <a:srgbClr val="FBAE40"/>
          </p15:clr>
        </p15:guide>
        <p15:guide id="10" pos="4968" userDrawn="1">
          <p15:clr>
            <a:srgbClr val="FBAE40"/>
          </p15:clr>
        </p15:guide>
        <p15:guide id="11" pos="2704" userDrawn="1">
          <p15:clr>
            <a:srgbClr val="FBAE40"/>
          </p15:clr>
        </p15:guide>
        <p15:guide id="12" pos="256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488950" y="1413936"/>
            <a:ext cx="2619020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20" hasCustomPrompt="1"/>
          </p:nvPr>
        </p:nvSpPr>
        <p:spPr>
          <a:xfrm>
            <a:off x="3352802" y="1413936"/>
            <a:ext cx="2617423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21" hasCustomPrompt="1"/>
          </p:nvPr>
        </p:nvSpPr>
        <p:spPr>
          <a:xfrm>
            <a:off x="6220182" y="1413936"/>
            <a:ext cx="2619020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4" name="Bildplatzhalter 6"/>
          <p:cNvSpPr>
            <a:spLocks noGrp="1"/>
          </p:cNvSpPr>
          <p:nvPr>
            <p:ph type="pic" sz="quarter" idx="22" hasCustomPrompt="1"/>
          </p:nvPr>
        </p:nvSpPr>
        <p:spPr>
          <a:xfrm>
            <a:off x="9096213" y="1413936"/>
            <a:ext cx="2617423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 Symbol einfügen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6" hasCustomPrompt="1"/>
          </p:nvPr>
        </p:nvSpPr>
        <p:spPr>
          <a:xfrm>
            <a:off x="488948" y="2895604"/>
            <a:ext cx="2619021" cy="3225799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7" hasCustomPrompt="1"/>
          </p:nvPr>
        </p:nvSpPr>
        <p:spPr>
          <a:xfrm>
            <a:off x="3352803" y="2895604"/>
            <a:ext cx="2619021" cy="3225799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220180" y="2887134"/>
            <a:ext cx="2619021" cy="3234266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29" hasCustomPrompt="1"/>
          </p:nvPr>
        </p:nvSpPr>
        <p:spPr>
          <a:xfrm>
            <a:off x="9094612" y="2887134"/>
            <a:ext cx="2619021" cy="3234266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15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337566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7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21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  <a:endParaRPr lang="de-DE" dirty="0"/>
          </a:p>
        </p:txBody>
      </p:sp>
      <p:sp>
        <p:nvSpPr>
          <p:cNvPr id="22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01" userDrawn="1">
          <p15:clr>
            <a:srgbClr val="FBAE40"/>
          </p15:clr>
        </p15:guide>
        <p15:guide id="8" pos="7384" userDrawn="1">
          <p15:clr>
            <a:srgbClr val="FBAE40"/>
          </p15:clr>
        </p15:guide>
        <p15:guide id="9" pos="1960" userDrawn="1">
          <p15:clr>
            <a:srgbClr val="FBAE40"/>
          </p15:clr>
        </p15:guide>
        <p15:guide id="10" pos="2112" userDrawn="1">
          <p15:clr>
            <a:srgbClr val="FBAE40"/>
          </p15:clr>
        </p15:guide>
        <p15:guide id="11" pos="3768" userDrawn="1">
          <p15:clr>
            <a:srgbClr val="FBAE40"/>
          </p15:clr>
        </p15:guide>
        <p15:guide id="12" pos="3912" userDrawn="1">
          <p15:clr>
            <a:srgbClr val="FBAE40"/>
          </p15:clr>
        </p15:guide>
        <p15:guide id="13" pos="5564" userDrawn="1">
          <p15:clr>
            <a:srgbClr val="FBAE40"/>
          </p15:clr>
        </p15:guide>
        <p15:guide id="14" pos="57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88949" y="6425350"/>
            <a:ext cx="9851675" cy="3317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COPYRIGHT © 2022, Members of the openPASS WG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0586156" y="6425347"/>
            <a:ext cx="1127477" cy="3317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80" name="Rechteck 279"/>
          <p:cNvSpPr/>
          <p:nvPr/>
        </p:nvSpPr>
        <p:spPr>
          <a:xfrm>
            <a:off x="237067" y="177800"/>
            <a:ext cx="240000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sz="1800" dirty="0"/>
          </a:p>
        </p:txBody>
      </p:sp>
      <p:sp>
        <p:nvSpPr>
          <p:cNvPr id="6" name="Titelplatzhalter 5"/>
          <p:cNvSpPr>
            <a:spLocks noGrp="1"/>
          </p:cNvSpPr>
          <p:nvPr>
            <p:ph type="title"/>
          </p:nvPr>
        </p:nvSpPr>
        <p:spPr>
          <a:xfrm>
            <a:off x="488948" y="347184"/>
            <a:ext cx="11224685" cy="70147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marL="0" lvl="0" indent="0">
              <a:lnSpc>
                <a:spcPts val="2700"/>
              </a:lnSpc>
              <a:spcBef>
                <a:spcPts val="0"/>
              </a:spcBef>
              <a:buFont typeface="Arial" pitchFamily="34" charset="0"/>
            </a:pPr>
            <a:r>
              <a:rPr lang="de-DE" dirty="0"/>
              <a:t>Titelmasterformat durch Klicken bearbeiten</a:t>
            </a:r>
          </a:p>
        </p:txBody>
      </p:sp>
      <p:sp>
        <p:nvSpPr>
          <p:cNvPr id="8" name="empower - DO NOT DELETE!!!" hidden="1"/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sz="1800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488948" y="1413933"/>
            <a:ext cx="11224685" cy="47074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49" r:id="rId2"/>
    <p:sldLayoutId id="2147483750" r:id="rId3"/>
    <p:sldLayoutId id="2147483751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65" r:id="rId11"/>
    <p:sldLayoutId id="2147483762" r:id="rId12"/>
    <p:sldLayoutId id="2147483764" r:id="rId13"/>
    <p:sldLayoutId id="2147483767" r:id="rId14"/>
  </p:sldLayoutIdLst>
  <p:hf hdr="0" dt="0"/>
  <p:txStyles>
    <p:titleStyle>
      <a:lvl1pPr algn="l" defTabSz="914377" rtl="0" eaLnBrk="1" latinLnBrk="0" hangingPunct="1">
        <a:lnSpc>
          <a:spcPts val="3400"/>
        </a:lnSpc>
        <a:spcBef>
          <a:spcPct val="0"/>
        </a:spcBef>
        <a:buNone/>
        <a:defRPr lang="de-DE" sz="2600" b="1" kern="1200" cap="all" baseline="0" smtClean="0">
          <a:solidFill>
            <a:srgbClr val="92A2B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</p:titleStyle>
    <p:bodyStyle>
      <a:lvl1pPr marL="176213" indent="-176213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9991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9987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19982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99978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OpenPASS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Umstrukturierung</a:t>
            </a:r>
            <a:r>
              <a:rPr lang="en-US" dirty="0"/>
              <a:t> webpage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01C1A771-6811-4C5D-8419-011FAA8EEF2B}"/>
              </a:ext>
            </a:extLst>
          </p:cNvPr>
          <p:cNvSpPr txBox="1">
            <a:spLocks/>
          </p:cNvSpPr>
          <p:nvPr/>
        </p:nvSpPr>
        <p:spPr>
          <a:xfrm>
            <a:off x="488948" y="1413933"/>
            <a:ext cx="11224685" cy="4707467"/>
          </a:xfrm>
          <a:prstGeom prst="rect">
            <a:avLst/>
          </a:prstGeom>
        </p:spPr>
        <p:txBody>
          <a:bodyPr/>
          <a:lstStyle>
            <a:lvl1pPr marL="176213" indent="-176213" algn="l" defTabSz="914377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lang="de-DE" sz="18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59991" indent="-179996" algn="l" defTabSz="914377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lang="de-DE" sz="18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39987" indent="-179996" algn="l" defTabSz="914377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lang="de-DE" sz="18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19982" indent="-179996" algn="l" defTabSz="914377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lang="de-DE" sz="18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899978" indent="-179996" algn="l" defTabSz="914377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lang="de-DE" sz="18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D29D547-FB44-4FBC-8BFE-E82F2A244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54"/>
            <a:ext cx="12192000" cy="685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2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OpenPASS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472540" y="1434736"/>
            <a:ext cx="11241093" cy="922384"/>
          </a:xfrm>
        </p:spPr>
        <p:txBody>
          <a:bodyPr/>
          <a:lstStyle/>
          <a:p>
            <a:r>
              <a:rPr lang="en-US" dirty="0"/>
              <a:t>SC-Meeting</a:t>
            </a:r>
          </a:p>
          <a:p>
            <a:r>
              <a:rPr lang="en-US" dirty="0"/>
              <a:t>06</a:t>
            </a:r>
            <a:r>
              <a:rPr lang="en-US" baseline="30000" dirty="0"/>
              <a:t>tH</a:t>
            </a:r>
            <a:r>
              <a:rPr lang="en-US" dirty="0"/>
              <a:t> October 2022</a:t>
            </a:r>
          </a:p>
        </p:txBody>
      </p:sp>
    </p:spTree>
    <p:extLst>
      <p:ext uri="{BB962C8B-B14F-4D97-AF65-F5344CB8AC3E}">
        <p14:creationId xmlns:p14="http://schemas.microsoft.com/office/powerpoint/2010/main" val="1931243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6">
            <a:extLst>
              <a:ext uri="{FF2B5EF4-FFF2-40B4-BE49-F238E27FC236}">
                <a16:creationId xmlns:a16="http://schemas.microsoft.com/office/drawing/2014/main" id="{0097CB10-1904-4754-AD14-74A4AFF7FEB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88948" y="1413933"/>
            <a:ext cx="11224685" cy="489107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b="1" i="0" dirty="0"/>
              <a:t>Participation BMW at </a:t>
            </a:r>
            <a:r>
              <a:rPr lang="en-US" b="1" i="0" dirty="0" err="1"/>
              <a:t>EclipseCON</a:t>
            </a:r>
            <a:r>
              <a:rPr lang="en-US" b="1" i="0" dirty="0"/>
              <a:t> – thank you</a:t>
            </a:r>
          </a:p>
          <a:p>
            <a:pPr marL="34290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/>
              <a:t>Program Plan</a:t>
            </a:r>
            <a:endParaRPr lang="en-US" b="1" i="0" dirty="0"/>
          </a:p>
          <a:p>
            <a:pPr marL="34290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b="1" i="0" dirty="0"/>
              <a:t>Feedback and restructuring on webpage</a:t>
            </a:r>
          </a:p>
          <a:p>
            <a:pPr marL="0" indent="0">
              <a:buNone/>
              <a:tabLst>
                <a:tab pos="457200" algn="l"/>
              </a:tabLst>
            </a:pPr>
            <a:endPara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AutoNum type="arabicPeriod"/>
            </a:pP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2022, Members of the openPASS WG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73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6">
            <a:extLst>
              <a:ext uri="{FF2B5EF4-FFF2-40B4-BE49-F238E27FC236}">
                <a16:creationId xmlns:a16="http://schemas.microsoft.com/office/drawing/2014/main" id="{0097CB10-1904-4754-AD14-74A4AFF7FEB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88948" y="1413933"/>
            <a:ext cx="11224685" cy="4891073"/>
          </a:xfrm>
        </p:spPr>
        <p:txBody>
          <a:bodyPr/>
          <a:lstStyle/>
          <a:p>
            <a:pPr marL="0" indent="0" algn="ctr">
              <a:buNone/>
              <a:tabLst>
                <a:tab pos="457200" algn="l"/>
              </a:tabLst>
            </a:pPr>
            <a:r>
              <a:rPr lang="en-US" sz="3200" b="1" dirty="0">
                <a:effectLst/>
              </a:rPr>
              <a:t>Thank you Thomas!</a:t>
            </a:r>
            <a:endParaRPr lang="en-US" sz="3200" b="1" i="0" dirty="0"/>
          </a:p>
          <a:p>
            <a:pPr marL="342900" indent="-342900">
              <a:buFont typeface="+mj-lt"/>
              <a:buAutoNum type="arabicPeriod"/>
              <a:tabLst>
                <a:tab pos="457200" algn="l"/>
              </a:tabLst>
            </a:pPr>
            <a:endParaRPr lang="en-US" sz="1800" b="1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  <a:tabLst>
                <a:tab pos="457200" algn="l"/>
              </a:tabLst>
            </a:pPr>
            <a:endPara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AutoNum type="arabicPeriod"/>
            </a:pP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Eclipsecon</a:t>
            </a:r>
            <a:r>
              <a:rPr lang="en-US" dirty="0"/>
              <a:t> 2022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2022, Members of the openPASS WG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36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5CC26-A4DA-43B8-9962-5DDE6BC96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Annual </a:t>
            </a:r>
            <a:r>
              <a:rPr lang="de-DE" dirty="0" err="1"/>
              <a:t>proramm</a:t>
            </a:r>
            <a:r>
              <a:rPr lang="de-DE" dirty="0"/>
              <a:t> </a:t>
            </a:r>
            <a:r>
              <a:rPr lang="de-DE" dirty="0" err="1"/>
              <a:t>planning</a:t>
            </a:r>
            <a:r>
              <a:rPr lang="de-DE" dirty="0"/>
              <a:t> </a:t>
            </a:r>
            <a:r>
              <a:rPr lang="de-DE" dirty="0" err="1"/>
              <a:t>cycle</a:t>
            </a:r>
            <a:r>
              <a:rPr lang="de-DE" dirty="0"/>
              <a:t> and </a:t>
            </a:r>
            <a:r>
              <a:rPr lang="de-DE" dirty="0" err="1"/>
              <a:t>timeline</a:t>
            </a:r>
            <a:endParaRPr lang="en-US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D70A4194-021F-40CD-8550-4EA05F820024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2"/>
          <a:stretch>
            <a:fillRect/>
          </a:stretch>
        </p:blipFill>
        <p:spPr>
          <a:xfrm>
            <a:off x="1297371" y="877098"/>
            <a:ext cx="9597257" cy="5391448"/>
          </a:xfr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1D3357-51CF-4A50-ABAB-E1AB8B9204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2022, Members of the openPASS WG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A4D419-C0BB-42E4-84A2-61C993AA39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4EB862B-3D8D-4327-821F-BBDFF69EEAAF}"/>
              </a:ext>
            </a:extLst>
          </p:cNvPr>
          <p:cNvSpPr/>
          <p:nvPr/>
        </p:nvSpPr>
        <p:spPr>
          <a:xfrm>
            <a:off x="2390419" y="3068067"/>
            <a:ext cx="4965421" cy="54347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400" b="0" i="0" u="none" baseline="0" dirty="0">
                <a:solidFill>
                  <a:srgbClr val="666666"/>
                </a:solidFill>
                <a:latin typeface="BMW Group Condensed" panose="020B0606020202020204" pitchFamily="34" charset="0"/>
              </a:rPr>
              <a:t>SC </a:t>
            </a:r>
            <a:r>
              <a:rPr lang="de-DE" sz="1400" b="0" i="0" u="none" baseline="0" dirty="0" err="1">
                <a:solidFill>
                  <a:srgbClr val="666666"/>
                </a:solidFill>
                <a:latin typeface="BMW Group Condensed" panose="020B0606020202020204" pitchFamily="34" charset="0"/>
              </a:rPr>
              <a:t>meeting</a:t>
            </a:r>
            <a:r>
              <a:rPr lang="en-US" sz="1400" dirty="0">
                <a:solidFill>
                  <a:srgbClr val="666666"/>
                </a:solidFill>
                <a:latin typeface="BMW Group Condensed" panose="020B0606020202020204" pitchFamily="34" charset="0"/>
              </a:rPr>
              <a:t>  today</a:t>
            </a:r>
            <a:endParaRPr lang="de-DE" sz="1400" b="0" i="0" u="none" baseline="0" dirty="0">
              <a:solidFill>
                <a:srgbClr val="666666"/>
              </a:solidFill>
              <a:latin typeface="BMW Group Condensed" panose="020B0606020202020204" pitchFamily="34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44E8E50-D537-46E5-85B1-B5FB20978F6B}"/>
              </a:ext>
            </a:extLst>
          </p:cNvPr>
          <p:cNvSpPr/>
          <p:nvPr/>
        </p:nvSpPr>
        <p:spPr>
          <a:xfrm>
            <a:off x="9925757" y="3081681"/>
            <a:ext cx="660399" cy="4368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800" b="0" i="0" u="none" baseline="0" dirty="0">
                <a:solidFill>
                  <a:srgbClr val="666666"/>
                </a:solidFill>
                <a:highlight>
                  <a:srgbClr val="FFFF00"/>
                </a:highlight>
                <a:latin typeface="BMW Group Condensed" panose="020B0606020202020204" pitchFamily="34" charset="0"/>
              </a:rPr>
              <a:t>EF</a:t>
            </a:r>
            <a:endParaRPr lang="en-US" sz="1800" b="0" i="0" u="none" baseline="0" dirty="0" err="1">
              <a:solidFill>
                <a:srgbClr val="666666"/>
              </a:solidFill>
              <a:highlight>
                <a:srgbClr val="FFFF00"/>
              </a:highlight>
              <a:latin typeface="BMW Group Condensed" panose="020B0606020202020204" pitchFamily="34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80D12724-3C8B-4D30-BF47-7DCD7E36C33F}"/>
              </a:ext>
            </a:extLst>
          </p:cNvPr>
          <p:cNvSpPr/>
          <p:nvPr/>
        </p:nvSpPr>
        <p:spPr>
          <a:xfrm>
            <a:off x="7429501" y="5046418"/>
            <a:ext cx="2006599" cy="4368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800" b="0" i="0" u="none" baseline="0" dirty="0">
                <a:solidFill>
                  <a:srgbClr val="666666"/>
                </a:solidFill>
                <a:highlight>
                  <a:srgbClr val="FFFF00"/>
                </a:highlight>
                <a:latin typeface="BMW Group Condensed" panose="020B0606020202020204" pitchFamily="34" charset="0"/>
              </a:rPr>
              <a:t>SC Workshop</a:t>
            </a:r>
            <a:endParaRPr lang="en-US" sz="1800" b="0" i="0" u="none" baseline="0" dirty="0" err="1">
              <a:solidFill>
                <a:srgbClr val="666666"/>
              </a:solidFill>
              <a:highlight>
                <a:srgbClr val="FFFF00"/>
              </a:highlight>
              <a:latin typeface="BMW Group Condensed" panose="020B06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79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9"/>
          <p:cNvSpPr txBox="1">
            <a:spLocks noGrp="1"/>
          </p:cNvSpPr>
          <p:nvPr>
            <p:ph type="title"/>
          </p:nvPr>
        </p:nvSpPr>
        <p:spPr>
          <a:xfrm>
            <a:off x="310369" y="305467"/>
            <a:ext cx="9045200" cy="652800"/>
          </a:xfrm>
          <a:prstGeom prst="rect">
            <a:avLst/>
          </a:prstGeom>
          <a:noFill/>
        </p:spPr>
        <p:txBody>
          <a:bodyPr spcFirstLastPara="1" vert="horz" wrap="square" lIns="120000" tIns="120000" rIns="121900" bIns="120000" rtlCol="0" anchor="t" anchorCtr="0">
            <a:noAutofit/>
          </a:bodyPr>
          <a:lstStyle/>
          <a:p>
            <a:r>
              <a:rPr lang="en" dirty="0"/>
              <a:t>Review Program Objectives 2022(1/2)</a:t>
            </a:r>
            <a:endParaRPr dirty="0"/>
          </a:p>
        </p:txBody>
      </p:sp>
      <p:sp>
        <p:nvSpPr>
          <p:cNvPr id="332" name="Google Shape;332;p59"/>
          <p:cNvSpPr txBox="1">
            <a:spLocks noGrp="1"/>
          </p:cNvSpPr>
          <p:nvPr>
            <p:ph type="body" idx="1"/>
          </p:nvPr>
        </p:nvSpPr>
        <p:spPr>
          <a:xfrm>
            <a:off x="395933" y="1104901"/>
            <a:ext cx="11564400" cy="5143499"/>
          </a:xfrm>
          <a:prstGeom prst="rect">
            <a:avLst/>
          </a:prstGeom>
        </p:spPr>
        <p:txBody>
          <a:bodyPr spcFirstLastPara="1" vert="horz" wrap="square" lIns="121900" tIns="60933" rIns="121900" bIns="60933" rtlCol="0" anchor="t" anchorCtr="0">
            <a:noAutofit/>
          </a:bodyPr>
          <a:lstStyle/>
          <a:p>
            <a:pPr indent="-463962">
              <a:buSzPts val="1880"/>
              <a:buAutoNum type="arabicPeriod"/>
            </a:pPr>
            <a:r>
              <a:rPr lang="en" sz="2133" dirty="0"/>
              <a:t>Enhance </a:t>
            </a:r>
            <a:r>
              <a:rPr lang="en" sz="2133" b="1" dirty="0"/>
              <a:t>usability</a:t>
            </a:r>
            <a:r>
              <a:rPr lang="en" sz="2133" dirty="0"/>
              <a:t> of openPASS</a:t>
            </a:r>
            <a:endParaRPr lang="en-US" sz="2133" dirty="0"/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</a:rPr>
              <a:t>Further improve documentation based on new v0.8 Sphinx </a:t>
            </a:r>
            <a:r>
              <a:rPr lang="en-US" sz="1867" dirty="0" err="1">
                <a:solidFill>
                  <a:schemeClr val="tx1"/>
                </a:solidFill>
              </a:rPr>
              <a:t>docu</a:t>
            </a:r>
            <a:r>
              <a:rPr lang="en-US" sz="1867" dirty="0">
                <a:solidFill>
                  <a:schemeClr val="tx1"/>
                </a:solidFill>
              </a:rPr>
              <a:t> </a:t>
            </a:r>
            <a:r>
              <a:rPr lang="en-US" sz="1867" dirty="0">
                <a:solidFill>
                  <a:schemeClr val="tx1"/>
                </a:solidFill>
                <a:highlight>
                  <a:srgbClr val="00FF00"/>
                </a:highlight>
              </a:rPr>
              <a:t>100%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</a:rPr>
              <a:t>Improve information overview: website, GitLab, </a:t>
            </a:r>
            <a:r>
              <a:rPr lang="en-US" sz="1867" dirty="0" err="1">
                <a:solidFill>
                  <a:schemeClr val="tx1"/>
                </a:solidFill>
              </a:rPr>
              <a:t>docu</a:t>
            </a:r>
            <a:r>
              <a:rPr lang="en-US" sz="1867" dirty="0">
                <a:solidFill>
                  <a:schemeClr val="tx1"/>
                </a:solidFill>
              </a:rPr>
              <a:t> </a:t>
            </a:r>
            <a:r>
              <a:rPr lang="en-US" sz="1867" dirty="0">
                <a:solidFill>
                  <a:schemeClr val="tx1"/>
                </a:solidFill>
                <a:highlight>
                  <a:srgbClr val="FFFF00"/>
                </a:highlight>
              </a:rPr>
              <a:t>70%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</a:rPr>
              <a:t>Fix issues </a:t>
            </a:r>
            <a:r>
              <a:rPr lang="en-US" sz="1867" dirty="0">
                <a:solidFill>
                  <a:schemeClr val="tx1"/>
                </a:solidFill>
                <a:highlight>
                  <a:srgbClr val="FFFF00"/>
                </a:highlight>
              </a:rPr>
              <a:t>ongoing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</a:rPr>
              <a:t>Demo videos </a:t>
            </a:r>
            <a:r>
              <a:rPr lang="en-US" sz="1867" dirty="0"/>
              <a:t>(how to use GUI, E2E framework, </a:t>
            </a:r>
            <a:r>
              <a:rPr lang="en-US" sz="1867" dirty="0" err="1"/>
              <a:t>xmls</a:t>
            </a:r>
            <a:r>
              <a:rPr lang="en-US" sz="1867" dirty="0"/>
              <a:t>…) </a:t>
            </a:r>
            <a:r>
              <a:rPr lang="en-US" sz="1867" dirty="0">
                <a:highlight>
                  <a:srgbClr val="FF0000"/>
                </a:highlight>
              </a:rPr>
              <a:t>0%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/>
              <a:t>(…)</a:t>
            </a:r>
          </a:p>
          <a:p>
            <a:pPr indent="-463962">
              <a:spcBef>
                <a:spcPts val="1333"/>
              </a:spcBef>
              <a:buSzPts val="1880"/>
              <a:buAutoNum type="arabicPeriod"/>
            </a:pPr>
            <a:r>
              <a:rPr lang="en" sz="2133" dirty="0"/>
              <a:t>Identify </a:t>
            </a:r>
            <a:r>
              <a:rPr lang="en" sz="2133" b="1" dirty="0"/>
              <a:t>collaboration opportunities </a:t>
            </a:r>
            <a:r>
              <a:rPr lang="en" sz="2133" dirty="0"/>
              <a:t>across projects to advance technical initiatives</a:t>
            </a:r>
            <a:endParaRPr lang="en-US" sz="2133" dirty="0"/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Highlight use of openPASS in R&amp;D projects on website </a:t>
            </a:r>
            <a:r>
              <a:rPr lang="en-US" sz="1867" dirty="0">
                <a:solidFill>
                  <a:schemeClr val="tx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0%</a:t>
            </a: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67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in standard presentation slides</a:t>
            </a:r>
            <a:endParaRPr lang="en-US" sz="1867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to papers, studies, presentations.. </a:t>
            </a:r>
            <a:r>
              <a:rPr lang="en-US" sz="1867" dirty="0">
                <a:solidFill>
                  <a:schemeClr val="tx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0%</a:t>
            </a:r>
            <a:endParaRPr lang="en-US" sz="1867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publish openPASS exemplary study (</a:t>
            </a:r>
            <a:r>
              <a:rPr lang="en-US" sz="1867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tbd</a:t>
            </a: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1867" dirty="0">
                <a:solidFill>
                  <a:schemeClr val="tx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0%</a:t>
            </a:r>
            <a:endParaRPr lang="en-US" sz="1867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(…)</a:t>
            </a:r>
            <a:endParaRPr lang="en" sz="1867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9"/>
          <p:cNvSpPr txBox="1">
            <a:spLocks noGrp="1"/>
          </p:cNvSpPr>
          <p:nvPr>
            <p:ph type="title"/>
          </p:nvPr>
        </p:nvSpPr>
        <p:spPr>
          <a:xfrm>
            <a:off x="310369" y="305467"/>
            <a:ext cx="9045200" cy="652800"/>
          </a:xfrm>
          <a:prstGeom prst="rect">
            <a:avLst/>
          </a:prstGeom>
          <a:noFill/>
        </p:spPr>
        <p:txBody>
          <a:bodyPr spcFirstLastPara="1" vert="horz" wrap="square" lIns="120000" tIns="120000" rIns="121900" bIns="120000" rtlCol="0" anchor="t" anchorCtr="0">
            <a:noAutofit/>
          </a:bodyPr>
          <a:lstStyle/>
          <a:p>
            <a:r>
              <a:rPr lang="en" dirty="0"/>
              <a:t>Review Program Objectives 2022 (2/2)</a:t>
            </a:r>
            <a:endParaRPr dirty="0"/>
          </a:p>
        </p:txBody>
      </p:sp>
      <p:sp>
        <p:nvSpPr>
          <p:cNvPr id="332" name="Google Shape;332;p59"/>
          <p:cNvSpPr txBox="1">
            <a:spLocks noGrp="1"/>
          </p:cNvSpPr>
          <p:nvPr>
            <p:ph type="body" idx="1"/>
          </p:nvPr>
        </p:nvSpPr>
        <p:spPr>
          <a:xfrm>
            <a:off x="395933" y="1104901"/>
            <a:ext cx="11564400" cy="5143499"/>
          </a:xfrm>
          <a:prstGeom prst="rect">
            <a:avLst/>
          </a:prstGeom>
        </p:spPr>
        <p:txBody>
          <a:bodyPr spcFirstLastPara="1" vert="horz" wrap="square" lIns="121900" tIns="60933" rIns="121900" bIns="60933" rtlCol="0" anchor="t" anchorCtr="0">
            <a:noAutofit/>
          </a:bodyPr>
          <a:lstStyle/>
          <a:p>
            <a:pPr indent="-463962">
              <a:spcBef>
                <a:spcPts val="1333"/>
              </a:spcBef>
              <a:buSzPts val="1880"/>
              <a:buFont typeface="+mj-lt"/>
              <a:buAutoNum type="arabicPeriod" startAt="3"/>
            </a:pPr>
            <a:r>
              <a:rPr lang="en" sz="2133" dirty="0"/>
              <a:t>Establish a </a:t>
            </a:r>
            <a:r>
              <a:rPr lang="en" sz="2133" b="1" dirty="0"/>
              <a:t>high quality </a:t>
            </a:r>
            <a:r>
              <a:rPr lang="en" sz="2133" dirty="0"/>
              <a:t>simulation platform towards release V1.0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Improve CI and E2E testing </a:t>
            </a:r>
            <a:r>
              <a:rPr lang="en-US" sz="1867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80%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Repo structure with more submodules </a:t>
            </a:r>
            <a:r>
              <a:rPr lang="en-US" sz="1867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90%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Extend support for standards OpenDRIVE, OSI, FMI, SSP </a:t>
            </a:r>
            <a:r>
              <a:rPr lang="en-US" sz="1867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80%</a:t>
            </a:r>
            <a:endParaRPr lang="en-US" sz="1867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Further development of GUI (e.g., generating configs) </a:t>
            </a:r>
            <a:r>
              <a:rPr lang="en-US" sz="1867" dirty="0">
                <a:solidFill>
                  <a:schemeClr val="tx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0%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Various optimizations for a more realistic traffic (</a:t>
            </a:r>
            <a:r>
              <a:rPr lang="en-US" sz="1867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tbd</a:t>
            </a: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(…)</a:t>
            </a:r>
            <a:endParaRPr lang="en-US" sz="1867" b="1" dirty="0"/>
          </a:p>
          <a:p>
            <a:pPr indent="-463962">
              <a:spcBef>
                <a:spcPts val="1333"/>
              </a:spcBef>
              <a:buSzPts val="1880"/>
              <a:buFont typeface="+mj-lt"/>
              <a:buAutoNum type="arabicPeriod" startAt="3"/>
              <a:tabLst>
                <a:tab pos="609585" algn="l"/>
              </a:tabLst>
            </a:pPr>
            <a:r>
              <a:rPr lang="en-US" sz="2133" b="1" dirty="0"/>
              <a:t>Integration</a:t>
            </a:r>
            <a:r>
              <a:rPr lang="en-US" sz="2133" dirty="0"/>
              <a:t> </a:t>
            </a:r>
            <a:r>
              <a:rPr lang="en-US" sz="2133" b="1" dirty="0"/>
              <a:t>Scenario API (Mantle) and </a:t>
            </a:r>
            <a:r>
              <a:rPr lang="en-US" sz="2133" b="1" dirty="0">
                <a:solidFill>
                  <a:schemeClr val="tx1"/>
                </a:solidFill>
                <a:latin typeface="Calibri" panose="020F0502020204030204" pitchFamily="34" charset="0"/>
              </a:rPr>
              <a:t>OpenSCENARIO</a:t>
            </a:r>
            <a:r>
              <a:rPr lang="en-US" sz="2133" dirty="0">
                <a:solidFill>
                  <a:schemeClr val="tx1"/>
                </a:solidFill>
                <a:latin typeface="Calibri" panose="020F0502020204030204" pitchFamily="34" charset="0"/>
              </a:rPr>
              <a:t>  </a:t>
            </a:r>
            <a:r>
              <a:rPr lang="en-US" sz="2133" b="1" dirty="0"/>
              <a:t>Engine </a:t>
            </a:r>
            <a:r>
              <a:rPr lang="en-US" sz="2133" dirty="0"/>
              <a:t>in openPASS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</a:rPr>
              <a:t>Launch first demo with OSC1.0 and openPASS core </a:t>
            </a:r>
            <a:r>
              <a:rPr lang="en-US" sz="1867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?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</a:rPr>
              <a:t>Highlight different solutions using Mantle API and OpenSCENARIO Engine </a:t>
            </a:r>
            <a:r>
              <a:rPr lang="en-US" sz="1867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</a:rPr>
              <a:t>100%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</a:rPr>
              <a:t>Interact with ASAM / ASAM bodies about next steps </a:t>
            </a:r>
            <a:r>
              <a:rPr lang="en-US" sz="1867" dirty="0">
                <a:solidFill>
                  <a:schemeClr val="tx1"/>
                </a:solidFill>
                <a:highlight>
                  <a:srgbClr val="FF0000"/>
                </a:highlight>
                <a:latin typeface="Calibri" panose="020F0502020204030204" pitchFamily="34" charset="0"/>
              </a:rPr>
              <a:t>0%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</a:rPr>
              <a:t>Promote use of Mantle API, OpenSCENARIO Scenario Engine and further openPASS components </a:t>
            </a:r>
            <a:r>
              <a:rPr lang="en-US" sz="1867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</a:rPr>
              <a:t>100%</a:t>
            </a:r>
          </a:p>
          <a:p>
            <a:pPr marL="990575" lvl="1" indent="-380990">
              <a:buFont typeface="Roboto" panose="02000000000000000000" pitchFamily="2" charset="0"/>
              <a:buChar char="&gt;"/>
              <a:tabLst>
                <a:tab pos="1219170" algn="l"/>
              </a:tabLst>
            </a:pPr>
            <a:r>
              <a:rPr lang="en-US" sz="1867" dirty="0">
                <a:solidFill>
                  <a:schemeClr val="tx1"/>
                </a:solidFill>
                <a:latin typeface="Calibri" panose="020F0502020204030204" pitchFamily="34" charset="0"/>
              </a:rPr>
              <a:t>(…)</a:t>
            </a:r>
          </a:p>
          <a:p>
            <a:pPr indent="-463962">
              <a:spcBef>
                <a:spcPts val="1333"/>
              </a:spcBef>
              <a:spcAft>
                <a:spcPts val="1333"/>
              </a:spcAft>
              <a:buSzPts val="1880"/>
              <a:buAutoNum type="arabicPeriod" startAt="3"/>
            </a:pPr>
            <a:endParaRPr lang="en" sz="1600" b="1" dirty="0"/>
          </a:p>
        </p:txBody>
      </p:sp>
    </p:spTree>
    <p:extLst>
      <p:ext uri="{BB962C8B-B14F-4D97-AF65-F5344CB8AC3E}">
        <p14:creationId xmlns:p14="http://schemas.microsoft.com/office/powerpoint/2010/main" val="2720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Program Objectives 2023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11969" y="1035105"/>
            <a:ext cx="11367657" cy="541948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000" b="1" dirty="0"/>
              <a:t>Release V1.0</a:t>
            </a:r>
            <a:endParaRPr lang="de-DE" sz="2000" b="1" dirty="0"/>
          </a:p>
          <a:p>
            <a:pPr lvl="1"/>
            <a:r>
              <a:rPr lang="en-US" dirty="0"/>
              <a:t>Re-structured modular architecture with </a:t>
            </a:r>
            <a:r>
              <a:rPr lang="en-US" dirty="0" err="1"/>
              <a:t>MantleAPI</a:t>
            </a:r>
            <a:r>
              <a:rPr lang="en-US" dirty="0"/>
              <a:t> &amp; Engines</a:t>
            </a:r>
          </a:p>
          <a:p>
            <a:pPr lvl="1"/>
            <a:r>
              <a:rPr lang="en-US" dirty="0"/>
              <a:t>Support of current version of OpenSCENARIO, OpenDRIVE, OSI, FMI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CI, E2E test framework </a:t>
            </a:r>
            <a:r>
              <a:rPr lang="en-US" dirty="0" err="1"/>
              <a:t>pyOpenPASS</a:t>
            </a:r>
            <a:r>
              <a:rPr lang="en-US" dirty="0"/>
              <a:t>, documentation for V1.0</a:t>
            </a:r>
          </a:p>
          <a:p>
            <a:pPr lvl="1"/>
            <a:r>
              <a:rPr lang="en-US" dirty="0"/>
              <a:t>Functional GUI to configure, run and evaluate experiments</a:t>
            </a:r>
          </a:p>
          <a:p>
            <a:pPr>
              <a:buFont typeface="+mj-lt"/>
              <a:buAutoNum type="arabicPeriod"/>
            </a:pPr>
            <a:r>
              <a:rPr lang="en-US" sz="2000" b="1" dirty="0"/>
              <a:t>Enhance Usability </a:t>
            </a:r>
          </a:p>
          <a:p>
            <a:pPr lvl="1"/>
            <a:r>
              <a:rPr lang="en-US" sz="1800" dirty="0"/>
              <a:t>Tutorials/demos (using GUI, using configs, including FMI/OSI)</a:t>
            </a:r>
          </a:p>
          <a:p>
            <a:pPr>
              <a:buFont typeface="+mj-lt"/>
              <a:buAutoNum type="arabicPeriod"/>
            </a:pPr>
            <a:r>
              <a:rPr lang="en-US" sz="2000" b="1" dirty="0"/>
              <a:t>Identify collaboration opportunities</a:t>
            </a:r>
          </a:p>
          <a:p>
            <a:pPr lvl="1"/>
            <a:r>
              <a:rPr lang="en-US" sz="1800" dirty="0"/>
              <a:t>List links to projects on website, links to ASAM &amp; other relevant open source projects</a:t>
            </a:r>
          </a:p>
          <a:p>
            <a:pPr lvl="1"/>
            <a:r>
              <a:rPr lang="en-US" sz="1800" dirty="0"/>
              <a:t>Align with Eclipse working group consolidation (</a:t>
            </a:r>
            <a:r>
              <a:rPr lang="en-US" sz="1800" dirty="0" err="1"/>
              <a:t>openMobility</a:t>
            </a:r>
            <a:r>
              <a:rPr lang="en-US" sz="1800" dirty="0"/>
              <a:t>, </a:t>
            </a:r>
            <a:r>
              <a:rPr lang="en-US" sz="1800" dirty="0" err="1"/>
              <a:t>openADx</a:t>
            </a:r>
            <a:r>
              <a:rPr lang="en-US" sz="1800" dirty="0"/>
              <a:t> etc. vs. SDV)</a:t>
            </a:r>
          </a:p>
          <a:p>
            <a:pPr>
              <a:buFont typeface="+mj-lt"/>
              <a:buAutoNum type="arabicPeriod"/>
            </a:pPr>
            <a:r>
              <a:rPr lang="en-US" sz="2000" b="1" dirty="0"/>
              <a:t>Improvement of quality / cooperation model</a:t>
            </a:r>
          </a:p>
          <a:p>
            <a:pPr lvl="1"/>
            <a:r>
              <a:rPr lang="en-US" sz="1800" dirty="0"/>
              <a:t>Increase responsiveness on issues, information on known build issues..</a:t>
            </a:r>
          </a:p>
          <a:p>
            <a:pPr lvl="1"/>
            <a:r>
              <a:rPr lang="en-US" sz="1800" dirty="0"/>
              <a:t>Road map for openPASS (e. g. 3 years plan – towards </a:t>
            </a:r>
            <a:r>
              <a:rPr lang="en-US" sz="1800" dirty="0" err="1"/>
              <a:t>OpenSCENARIO</a:t>
            </a:r>
            <a:r>
              <a:rPr lang="en-US" sz="1800" dirty="0"/>
              <a:t> 2.0)</a:t>
            </a:r>
          </a:p>
        </p:txBody>
      </p:sp>
    </p:spTree>
    <p:extLst>
      <p:ext uri="{BB962C8B-B14F-4D97-AF65-F5344CB8AC3E}">
        <p14:creationId xmlns:p14="http://schemas.microsoft.com/office/powerpoint/2010/main" val="1152904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21BFA3E8-FD0F-47B0-B81A-BA5661992CF2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3"/>
          <a:stretch>
            <a:fillRect/>
          </a:stretch>
        </p:blipFill>
        <p:spPr>
          <a:xfrm>
            <a:off x="488948" y="798446"/>
            <a:ext cx="5895335" cy="5338194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457200" algn="l"/>
              </a:tabLst>
            </a:pPr>
            <a:r>
              <a:rPr lang="en-US" b="1" i="0" dirty="0"/>
              <a:t>Feedback and restructuring on webpage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2022, Members of the openPASS WG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A9F9B6-6073-4ADB-BDD5-5AB9853AA904}"/>
              </a:ext>
            </a:extLst>
          </p:cNvPr>
          <p:cNvSpPr/>
          <p:nvPr/>
        </p:nvSpPr>
        <p:spPr>
          <a:xfrm>
            <a:off x="6969761" y="969497"/>
            <a:ext cx="4490156" cy="491900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800" b="0" i="0" u="none" baseline="0" dirty="0" err="1">
                <a:solidFill>
                  <a:srgbClr val="666666"/>
                </a:solidFill>
                <a:latin typeface="BMW Group Condensed" panose="020B0606020202020204" pitchFamily="34" charset="0"/>
              </a:rPr>
              <a:t>Similar</a:t>
            </a:r>
            <a:r>
              <a:rPr lang="de-DE" sz="1800" b="0" i="0" u="none" baseline="0" dirty="0">
                <a:solidFill>
                  <a:srgbClr val="666666"/>
                </a:solidFill>
                <a:latin typeface="BMW Group Condensed" panose="020B0606020202020204" pitchFamily="34" charset="0"/>
              </a:rPr>
              <a:t> </a:t>
            </a:r>
            <a:r>
              <a:rPr lang="de-DE" sz="1800" b="0" i="0" u="none" baseline="0" dirty="0" err="1">
                <a:solidFill>
                  <a:srgbClr val="666666"/>
                </a:solidFill>
                <a:latin typeface="BMW Group Condensed" panose="020B0606020202020204" pitchFamily="34" charset="0"/>
              </a:rPr>
              <a:t>to</a:t>
            </a:r>
            <a:r>
              <a:rPr lang="de-DE" sz="1800" b="0" i="0" u="none" baseline="0" dirty="0">
                <a:solidFill>
                  <a:srgbClr val="666666"/>
                </a:solidFill>
                <a:latin typeface="BMW Group Condensed" panose="020B0606020202020204" pitchFamily="34" charset="0"/>
              </a:rPr>
              <a:t> Eclipse SUMO https://www.eclipse.org/sumo/</a:t>
            </a:r>
          </a:p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srgbClr val="666666"/>
              </a:solidFill>
              <a:latin typeface="BMW Group Condensed" panose="020B0606020202020204" pitchFamily="34" charset="0"/>
            </a:endParaRPr>
          </a:p>
          <a:p>
            <a:pPr marL="285750" indent="-285750"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sz="1800" b="0" i="0" u="none" baseline="0" dirty="0" err="1">
                <a:solidFill>
                  <a:srgbClr val="666666"/>
                </a:solidFill>
                <a:latin typeface="BMW Group Condensed" panose="020B0606020202020204" pitchFamily="34" charset="0"/>
              </a:rPr>
              <a:t>Sticky</a:t>
            </a:r>
            <a:r>
              <a:rPr lang="de-DE" sz="1800" b="0" i="0" u="none" baseline="0" dirty="0">
                <a:solidFill>
                  <a:srgbClr val="666666"/>
                </a:solidFill>
                <a:latin typeface="BMW Group Condensed" panose="020B0606020202020204" pitchFamily="34" charset="0"/>
              </a:rPr>
              <a:t> </a:t>
            </a:r>
            <a:r>
              <a:rPr lang="de-DE" sz="1800" b="0" i="0" u="none" baseline="0" dirty="0" err="1">
                <a:solidFill>
                  <a:srgbClr val="666666"/>
                </a:solidFill>
                <a:latin typeface="BMW Group Condensed" panose="020B0606020202020204" pitchFamily="34" charset="0"/>
              </a:rPr>
              <a:t>tabs</a:t>
            </a:r>
            <a:endParaRPr lang="de-DE" dirty="0">
              <a:solidFill>
                <a:srgbClr val="666666"/>
              </a:solidFill>
              <a:latin typeface="BMW Group Condensed" panose="020B0606020202020204" pitchFamily="34" charset="0"/>
            </a:endParaRPr>
          </a:p>
          <a:p>
            <a:pPr marL="285750" indent="-285750"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dirty="0">
                <a:solidFill>
                  <a:srgbClr val="666666"/>
                </a:solidFill>
                <a:latin typeface="BMW Group Condensed" panose="020B0606020202020204" pitchFamily="34" charset="0"/>
              </a:rPr>
              <a:t>Content </a:t>
            </a:r>
            <a:r>
              <a:rPr lang="de-DE" dirty="0" err="1">
                <a:solidFill>
                  <a:srgbClr val="666666"/>
                </a:solidFill>
                <a:latin typeface="BMW Group Condensed" panose="020B0606020202020204" pitchFamily="34" charset="0"/>
              </a:rPr>
              <a:t>overview</a:t>
            </a:r>
            <a:endParaRPr lang="en-US" sz="1800" b="0" i="0" u="none" baseline="0" dirty="0" err="1">
              <a:solidFill>
                <a:srgbClr val="666666"/>
              </a:solidFill>
              <a:latin typeface="BMW Group Condensed" panose="020B06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3061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PRESI_FIRST_SLIDENUMBER" val="1"/>
  <p:tag name="MIO_FALLBACK_LAYOUT" val="14"/>
  <p:tag name="MIO_SHOW_DATE" val="False"/>
  <p:tag name="MIO_SHOW_FOOTER" val="True"/>
  <p:tag name="MIO_SHOW_PAGENUMBER" val="True"/>
  <p:tag name="MIO_AVOID_BLANK_LAYOUT" val="True"/>
  <p:tag name="MIO_NUMBER_OF_VALID_LAYOUTS" val="15"/>
  <p:tag name="MIO_MST_COLOR_1" val="0,0,0,Dunkel 1"/>
  <p:tag name="MIO_MST_COLOR_2" val="255,255,255,Hell 1"/>
  <p:tag name="MIO_MST_COLOR_3" val="64,64,64,Dunkel 2"/>
  <p:tag name="MIO_MST_COLOR_4" val="146,162,189,Hell 2"/>
  <p:tag name="MIO_MST_COLOR_5" val="102,113,132,Akzent 1"/>
  <p:tag name="MIO_MST_COLOR_6" val="146,162,189,Akzent 2"/>
  <p:tag name="MIO_MST_COLOR_7" val="173,185,206,Akzent 3"/>
  <p:tag name="MIO_MST_COLOR_8" val="201,209,222,Akzent 4"/>
  <p:tag name="MIO_MST_COLOR_9" val="228,232,238,Akzent 5"/>
  <p:tag name="MIO_MST_COLOR_10" val="221,218,210,Akzent 6"/>
  <p:tag name="MIO_MST_COLOR_11" val="0,0,0,"/>
  <p:tag name="MIO_MST_COLOR_12" val="0,0,0,"/>
  <p:tag name="MIO_HDS" val="True"/>
  <p:tag name="MIO_EK" val="1989"/>
  <p:tag name="MIO_UPDATE" val="True"/>
  <p:tag name="MIO_VERSION" val="23.10.2015 16:52:00"/>
  <p:tag name="MIO_DBID" val="917DD09C-76C3-4640-8E0D-382111CB3B69"/>
  <p:tag name="MIO_LASTDOWNLOADED" val="30.10.2015 14:18:05"/>
  <p:tag name="MIO_OBJECTNAME" val="BMW Group 4:3"/>
  <p:tag name="MIO_LASTEDITORNAME" val="empower enterprise"/>
</p:tagLst>
</file>

<file path=ppt/theme/theme1.xml><?xml version="1.0" encoding="utf-8"?>
<a:theme xmlns:a="http://schemas.openxmlformats.org/drawingml/2006/main" name="BMW Group 16:9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MW GROUP">
      <a:majorFont>
        <a:latin typeface="BMW Group Condensed"/>
        <a:ea typeface=""/>
        <a:cs typeface=""/>
      </a:majorFont>
      <a:minorFont>
        <a:latin typeface="BMW Group Condensed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CCCC"/>
        </a:solidFill>
        <a:ln>
          <a:noFill/>
        </a:ln>
      </a:spPr>
      <a:bodyPr rtlCol="0" anchor="t"/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800" b="0" i="0" u="none" baseline="0" dirty="0" err="1" smtClean="0">
            <a:solidFill>
              <a:srgbClr val="666666"/>
            </a:solidFill>
            <a:latin typeface="BMW Group Condensed" panose="020B0606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92A2BD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rtlCol="0">
        <a:spAutoFit/>
      </a:bodyPr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800" b="0" i="0" u="none" baseline="0" dirty="0" smtClean="0">
            <a:solidFill>
              <a:srgbClr val="000000"/>
            </a:solidFill>
            <a:latin typeface="BMW Group Condensed" panose="020B0606020202020204" pitchFamily="34" charset="0"/>
          </a:defRPr>
        </a:defPPr>
      </a:lstStyle>
    </a:txDef>
  </a:objectDefaults>
  <a:extraClrSchemeLst/>
  <a:custClrLst>
    <a:custClr name="Grundfarbe Schwarz">
      <a:srgbClr val="000000"/>
    </a:custClr>
    <a:custClr name="Grundfarbe Graubraun 1">
      <a:srgbClr val="555147"/>
    </a:custClr>
    <a:custClr name="Grundfarbe Blau 1">
      <a:srgbClr val="667084"/>
    </a:custClr>
    <a:custClr name="Grundfarbe Gruen 1">
      <a:srgbClr val="747400"/>
    </a:custClr>
    <a:custClr name="Grundfarbe Gelb 1">
      <a:srgbClr val="BE9809"/>
    </a:custClr>
    <a:custClr name="Akzentfarbe Orange 1">
      <a:srgbClr val="FE6700"/>
    </a:custClr>
    <a:custClr name="Akzentfarbe Braun 1">
      <a:srgbClr val="5B4334"/>
    </a:custClr>
    <a:custClr name="Akzentfarbe Rot 1">
      <a:srgbClr val="7C0A0E"/>
    </a:custClr>
    <a:custClr name="Zusatzfarbe Blau 1">
      <a:srgbClr val="3F7BFD"/>
    </a:custClr>
    <a:custClr name="Zusatzfarbe Gruen 1">
      <a:srgbClr val="3D6A3C"/>
    </a:custClr>
    <a:custClr name="Grundfarbe Grau 1">
      <a:srgbClr val="404040"/>
    </a:custClr>
    <a:custClr name="Grundfarbe Graubraun 2">
      <a:srgbClr val="7F7A6A"/>
    </a:custClr>
    <a:custClr name="Grundfarbe Blau 2">
      <a:srgbClr val="92A2BD"/>
    </a:custClr>
    <a:custClr name="Grundfarbe Gruen 2">
      <a:srgbClr val="959500"/>
    </a:custClr>
    <a:custClr name="Grundfarbe Gelb 2">
      <a:srgbClr val="FECB00"/>
    </a:custClr>
    <a:custClr name="Akzentfarbe Orange 2">
      <a:srgbClr val="FE8533"/>
    </a:custClr>
    <a:custClr name="Akzentfarbe Braun 2">
      <a:srgbClr val="9C5C48"/>
    </a:custClr>
    <a:custClr name="Akzentfarbe Rot 2">
      <a:srgbClr val="B20F14"/>
    </a:custClr>
    <a:custClr name="Zusatzfarbe Blau 2">
      <a:srgbClr val="6595FD"/>
    </a:custClr>
    <a:custClr name="Zusatzfarbe Gruen 2">
      <a:srgbClr val="648863"/>
    </a:custClr>
    <a:custClr name="Grundfarbe Grau 2">
      <a:srgbClr val="666666"/>
    </a:custClr>
    <a:custClr name="Grundfarbe Graubraun 3">
      <a:srgbClr val="AAA38E"/>
    </a:custClr>
    <a:custClr name="Grundfarbe Blau 3">
      <a:srgbClr val="ADB9CE"/>
    </a:custClr>
    <a:custClr name="Grundfarbe Gruen 3">
      <a:srgbClr val="B0B040"/>
    </a:custClr>
    <a:custClr name="Grundfarbe Gelb 3">
      <a:srgbClr val="FEE372"/>
    </a:custClr>
    <a:custClr name="Akzentfarbe Orange 3">
      <a:srgbClr val="FEA466"/>
    </a:custClr>
    <a:custClr name="Akzentfarbe Braun 3">
      <a:srgbClr val="976F57"/>
    </a:custClr>
    <a:custClr name="Akzentfarbe Rot 3">
      <a:srgbClr val="D16F72"/>
    </a:custClr>
    <a:custClr name="Zusatzfarbe Blau 3">
      <a:srgbClr val="8CB0FE"/>
    </a:custClr>
    <a:custClr name="Zusatzfarbe Gruen 3">
      <a:srgbClr val="8BA68A"/>
    </a:custClr>
    <a:custClr name="Grundfarbe Grau 3">
      <a:srgbClr val="999999"/>
    </a:custClr>
    <a:custClr name="Grundfarbe Graubraun 4">
      <a:srgbClr val="BFBAAA"/>
    </a:custClr>
    <a:custClr name="Grundfarbe Blau 4">
      <a:srgbClr val="C9D1DE"/>
    </a:custClr>
    <a:custClr name="Grundfarbe Gruen 4">
      <a:srgbClr val="CFCF8C"/>
    </a:custClr>
    <a:custClr name="Grundfarbe Gelb 4">
      <a:srgbClr val="FFEA99"/>
    </a:custClr>
    <a:custClr name="Akzentfarbe Orange 4">
      <a:srgbClr val="FFC299"/>
    </a:custClr>
    <a:custClr name="Akzentfarbe Braun 4">
      <a:srgbClr val="B19395"/>
    </a:custClr>
    <a:custClr name="Akzentfarbe Rot 4">
      <a:srgbClr val="DF9A9C"/>
    </a:custClr>
    <a:custClr name="Zusatzfarbe Blau 4">
      <a:srgbClr val="B2CAFE"/>
    </a:custClr>
    <a:custClr name="Zusatzfarbe Gruen 4">
      <a:srgbClr val="B1C3B1"/>
    </a:custClr>
    <a:custClr name="Grundfarbe Grau 4">
      <a:srgbClr val="CCCCCC"/>
    </a:custClr>
    <a:custClr name="Grundfarbe Graubraun 5">
      <a:srgbClr val="DDDAD2"/>
    </a:custClr>
    <a:custClr name="Grundfarbe Blau 5">
      <a:srgbClr val="E4E8EE"/>
    </a:custClr>
    <a:custClr name="Grundfarbe Gruen 5">
      <a:srgbClr val="EAEACC"/>
    </a:custClr>
    <a:custClr name="Grundfarbe Gelb 5">
      <a:srgbClr val="FFF5CC"/>
    </a:custClr>
    <a:custClr name="Akzentfarbe Orange 5">
      <a:srgbClr val="FFE1CC"/>
    </a:custClr>
    <a:custClr name="Akzentfarbe Braun 5">
      <a:srgbClr val="C8B3A6"/>
    </a:custClr>
    <a:custClr name="Akzentfarbe Rot 5">
      <a:srgbClr val="EABEBF"/>
    </a:custClr>
    <a:custClr name="Zusatzfarbe Blau 5">
      <a:srgbClr val="D9E5FF"/>
    </a:custClr>
    <a:custClr name="Zusatzfarbe Gruen 5">
      <a:srgbClr val="D8E1D8"/>
    </a:custClr>
  </a:custClrLst>
  <a:extLst>
    <a:ext uri="{05A4C25C-085E-4340-85A3-A5531E510DB2}">
      <thm15:themeFamily xmlns:thm15="http://schemas.microsoft.com/office/thememl/2012/main" name="BMWGroup_BMW+MINI_D_16zu9.pptx" id="{2D0F0DBE-D624-4F30-BB2F-A3692BE3DB81}" vid="{32D902AF-D842-41C2-B25B-4CF6293FFDA7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4">
      <a:majorFont>
        <a:latin typeface="BMW Group"/>
        <a:ea typeface=""/>
        <a:cs typeface=""/>
      </a:majorFont>
      <a:minorFont>
        <a:latin typeface="BMW Group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BMWGroup_BMW+MINI_D_16zu9</Template>
  <TotalTime>0</TotalTime>
  <Words>460</Words>
  <Application>Microsoft Office PowerPoint</Application>
  <PresentationFormat>Breitbild</PresentationFormat>
  <Paragraphs>75</Paragraphs>
  <Slides>9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Arial</vt:lpstr>
      <vt:lpstr>BMW Group</vt:lpstr>
      <vt:lpstr>BMW Group Condensed</vt:lpstr>
      <vt:lpstr>Calibri</vt:lpstr>
      <vt:lpstr>Helvetica Neue Light</vt:lpstr>
      <vt:lpstr>Roboto</vt:lpstr>
      <vt:lpstr>Symbol</vt:lpstr>
      <vt:lpstr>Times New Roman</vt:lpstr>
      <vt:lpstr>BMW Group 16:9</vt:lpstr>
      <vt:lpstr>OpenPASS</vt:lpstr>
      <vt:lpstr>OpenPASS</vt:lpstr>
      <vt:lpstr>Agenda</vt:lpstr>
      <vt:lpstr>Eclipsecon 2022</vt:lpstr>
      <vt:lpstr>Annual proramm planning cycle and timeline</vt:lpstr>
      <vt:lpstr>Review Program Objectives 2022(1/2)</vt:lpstr>
      <vt:lpstr>Review Program Objectives 2022 (2/2)</vt:lpstr>
      <vt:lpstr>Program Objectives 2023</vt:lpstr>
      <vt:lpstr>Feedback and restructuring on webpage</vt:lpstr>
    </vt:vector>
  </TitlesOfParts>
  <Company>BMW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Fahrenkrog Felix, EG-342</dc:creator>
  <cp:lastModifiedBy>Duong Quang, Tuan</cp:lastModifiedBy>
  <cp:revision>630</cp:revision>
  <dcterms:created xsi:type="dcterms:W3CDTF">2017-05-03T05:43:33Z</dcterms:created>
  <dcterms:modified xsi:type="dcterms:W3CDTF">2022-10-06T13:47:43Z</dcterms:modified>
</cp:coreProperties>
</file>