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2" r:id="rId1"/>
  </p:sldMasterIdLst>
  <p:notesMasterIdLst>
    <p:notesMasterId r:id="rId18"/>
  </p:notesMasterIdLst>
  <p:sldIdLst>
    <p:sldId id="275" r:id="rId2"/>
    <p:sldId id="279" r:id="rId3"/>
    <p:sldId id="277" r:id="rId4"/>
    <p:sldId id="282" r:id="rId5"/>
    <p:sldId id="283" r:id="rId6"/>
    <p:sldId id="284" r:id="rId7"/>
    <p:sldId id="285" r:id="rId8"/>
    <p:sldId id="281" r:id="rId9"/>
    <p:sldId id="286" r:id="rId10"/>
    <p:sldId id="288" r:id="rId11"/>
    <p:sldId id="287" r:id="rId12"/>
    <p:sldId id="278" r:id="rId13"/>
    <p:sldId id="291" r:id="rId14"/>
    <p:sldId id="290" r:id="rId15"/>
    <p:sldId id="280" r:id="rId16"/>
    <p:sldId id="276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E55"/>
    <a:srgbClr val="535D71"/>
    <a:srgbClr val="1E2E53"/>
    <a:srgbClr val="1D2E53"/>
    <a:srgbClr val="DEE3EA"/>
    <a:srgbClr val="BEC6D6"/>
    <a:srgbClr val="9DAAC3"/>
    <a:srgbClr val="8090AF"/>
    <a:srgbClr val="F8F9F7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2EAC2-93D0-4B72-938F-F33B8644F26B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4BAF7C9-B84B-42B4-8680-CFD28722A9EB}">
      <dgm:prSet phldrT="[Text]"/>
      <dgm:spPr/>
      <dgm:t>
        <a:bodyPr/>
        <a:lstStyle/>
        <a:p>
          <a:r>
            <a:rPr lang="de-DE" dirty="0" smtClean="0"/>
            <a:t>SETLEVEL</a:t>
          </a:r>
          <a:endParaRPr lang="de-DE" dirty="0"/>
        </a:p>
      </dgm:t>
    </dgm:pt>
    <dgm:pt modelId="{0AA3A4EE-4083-4161-908E-3401D6D72E04}" type="parTrans" cxnId="{516EBD72-6ABB-4DD7-8380-6E9C6FB7C5DB}">
      <dgm:prSet/>
      <dgm:spPr/>
      <dgm:t>
        <a:bodyPr/>
        <a:lstStyle/>
        <a:p>
          <a:endParaRPr lang="de-DE"/>
        </a:p>
      </dgm:t>
    </dgm:pt>
    <dgm:pt modelId="{70321AFC-EBA2-4DCF-ADB5-0AC107ACDF14}" type="sibTrans" cxnId="{516EBD72-6ABB-4DD7-8380-6E9C6FB7C5DB}">
      <dgm:prSet/>
      <dgm:spPr/>
      <dgm:t>
        <a:bodyPr/>
        <a:lstStyle/>
        <a:p>
          <a:endParaRPr lang="de-DE"/>
        </a:p>
      </dgm:t>
    </dgm:pt>
    <dgm:pt modelId="{7CAEAD95-2E50-4B4D-B118-B54957E8C76E}">
      <dgm:prSet phldrT="[Text]"/>
      <dgm:spPr/>
      <dgm:t>
        <a:bodyPr/>
        <a:lstStyle/>
        <a:p>
          <a:r>
            <a:rPr lang="de-DE" dirty="0" err="1" smtClean="0"/>
            <a:t>AdaptIVe</a:t>
          </a:r>
          <a:endParaRPr lang="de-DE" dirty="0"/>
        </a:p>
      </dgm:t>
    </dgm:pt>
    <dgm:pt modelId="{3C5C8813-D2B9-4457-82B7-C75F37C672B8}" type="parTrans" cxnId="{EB6DD815-FC61-4C5C-930A-8DB9A81AF47F}">
      <dgm:prSet/>
      <dgm:spPr/>
      <dgm:t>
        <a:bodyPr/>
        <a:lstStyle/>
        <a:p>
          <a:endParaRPr lang="de-DE"/>
        </a:p>
      </dgm:t>
    </dgm:pt>
    <dgm:pt modelId="{38CDF850-5C0A-446D-8AB0-C088D04C8573}" type="sibTrans" cxnId="{EB6DD815-FC61-4C5C-930A-8DB9A81AF47F}">
      <dgm:prSet/>
      <dgm:spPr/>
      <dgm:t>
        <a:bodyPr/>
        <a:lstStyle/>
        <a:p>
          <a:endParaRPr lang="de-DE"/>
        </a:p>
      </dgm:t>
    </dgm:pt>
    <dgm:pt modelId="{8673D985-3555-42A0-82D9-040AD2D89F68}">
      <dgm:prSet phldrT="[Text]"/>
      <dgm:spPr/>
      <dgm:t>
        <a:bodyPr/>
        <a:lstStyle/>
        <a:p>
          <a:r>
            <a:rPr lang="de-DE" dirty="0" smtClean="0"/>
            <a:t>VVM</a:t>
          </a:r>
          <a:endParaRPr lang="de-DE" dirty="0"/>
        </a:p>
      </dgm:t>
    </dgm:pt>
    <dgm:pt modelId="{163F6A58-A8F8-4F3A-ADEE-30A508242CFE}" type="parTrans" cxnId="{430468D7-A9CA-4923-B22F-21B9AC0DCB86}">
      <dgm:prSet/>
      <dgm:spPr/>
      <dgm:t>
        <a:bodyPr/>
        <a:lstStyle/>
        <a:p>
          <a:endParaRPr lang="de-DE"/>
        </a:p>
      </dgm:t>
    </dgm:pt>
    <dgm:pt modelId="{F1E7E5C9-754C-442A-8E08-05AE22B3C4C0}" type="sibTrans" cxnId="{430468D7-A9CA-4923-B22F-21B9AC0DCB86}">
      <dgm:prSet/>
      <dgm:spPr/>
      <dgm:t>
        <a:bodyPr/>
        <a:lstStyle/>
        <a:p>
          <a:endParaRPr lang="de-DE"/>
        </a:p>
      </dgm:t>
    </dgm:pt>
    <dgm:pt modelId="{847AA6FA-88BB-48B3-8DA6-59E28E9D82E9}">
      <dgm:prSet/>
      <dgm:spPr/>
      <dgm:t>
        <a:bodyPr/>
        <a:lstStyle/>
        <a:p>
          <a:r>
            <a:rPr lang="de-DE" dirty="0" smtClean="0"/>
            <a:t>OSCCAR</a:t>
          </a:r>
          <a:endParaRPr lang="de-DE" dirty="0"/>
        </a:p>
      </dgm:t>
    </dgm:pt>
    <dgm:pt modelId="{B7549EFC-B76B-482A-9FD1-A0F1372907AC}" type="parTrans" cxnId="{19E77121-7D04-45E3-9F2C-5F23CE1C1A58}">
      <dgm:prSet/>
      <dgm:spPr/>
      <dgm:t>
        <a:bodyPr/>
        <a:lstStyle/>
        <a:p>
          <a:endParaRPr lang="de-DE"/>
        </a:p>
      </dgm:t>
    </dgm:pt>
    <dgm:pt modelId="{44F9171D-C19F-48E2-A891-A38B345116C6}" type="sibTrans" cxnId="{19E77121-7D04-45E3-9F2C-5F23CE1C1A58}">
      <dgm:prSet/>
      <dgm:spPr/>
      <dgm:t>
        <a:bodyPr/>
        <a:lstStyle/>
        <a:p>
          <a:endParaRPr lang="de-DE"/>
        </a:p>
      </dgm:t>
    </dgm:pt>
    <dgm:pt modelId="{6F0AA5DE-4D3D-4FDB-A395-8071511951B4}">
      <dgm:prSet/>
      <dgm:spPr/>
      <dgm:t>
        <a:bodyPr/>
        <a:lstStyle/>
        <a:p>
          <a:r>
            <a:rPr lang="de-DE" dirty="0" smtClean="0"/>
            <a:t>Tech Center </a:t>
          </a:r>
        </a:p>
        <a:p>
          <a:r>
            <a:rPr lang="de-DE" dirty="0" smtClean="0"/>
            <a:t>i-</a:t>
          </a:r>
          <a:r>
            <a:rPr lang="de-DE" dirty="0" err="1" smtClean="0"/>
            <a:t>protect</a:t>
          </a:r>
          <a:endParaRPr lang="de-DE" dirty="0"/>
        </a:p>
      </dgm:t>
    </dgm:pt>
    <dgm:pt modelId="{D80793D7-BEED-4398-9C26-B4899B207BDB}" type="parTrans" cxnId="{33211ABF-0711-40E8-8F41-670E11714E45}">
      <dgm:prSet/>
      <dgm:spPr/>
      <dgm:t>
        <a:bodyPr/>
        <a:lstStyle/>
        <a:p>
          <a:endParaRPr lang="de-DE"/>
        </a:p>
      </dgm:t>
    </dgm:pt>
    <dgm:pt modelId="{3707869B-4A17-4C93-B12E-C598EB66B380}" type="sibTrans" cxnId="{33211ABF-0711-40E8-8F41-670E11714E45}">
      <dgm:prSet/>
      <dgm:spPr/>
      <dgm:t>
        <a:bodyPr/>
        <a:lstStyle/>
        <a:p>
          <a:endParaRPr lang="de-DE"/>
        </a:p>
      </dgm:t>
    </dgm:pt>
    <dgm:pt modelId="{A72149CB-F6E7-4DE2-A6E5-F2E269948E9A}">
      <dgm:prSet/>
      <dgm:spPr/>
      <dgm:t>
        <a:bodyPr/>
        <a:lstStyle/>
        <a:p>
          <a:r>
            <a:rPr lang="de-DE" dirty="0" smtClean="0"/>
            <a:t>L3Pilot</a:t>
          </a:r>
          <a:endParaRPr lang="de-DE" dirty="0"/>
        </a:p>
      </dgm:t>
    </dgm:pt>
    <dgm:pt modelId="{598CA464-FA4B-4FFB-A911-1D96241D8AB4}" type="parTrans" cxnId="{2D47F37A-3CE8-4965-99BF-BAF267E41572}">
      <dgm:prSet/>
      <dgm:spPr/>
      <dgm:t>
        <a:bodyPr/>
        <a:lstStyle/>
        <a:p>
          <a:endParaRPr lang="de-DE"/>
        </a:p>
      </dgm:t>
    </dgm:pt>
    <dgm:pt modelId="{866A95D8-9884-4294-BFDD-5594662CFCB6}" type="sibTrans" cxnId="{2D47F37A-3CE8-4965-99BF-BAF267E41572}">
      <dgm:prSet/>
      <dgm:spPr/>
      <dgm:t>
        <a:bodyPr/>
        <a:lstStyle/>
        <a:p>
          <a:endParaRPr lang="de-DE"/>
        </a:p>
      </dgm:t>
    </dgm:pt>
    <dgm:pt modelId="{0CB1CCD6-BA85-4D89-A3F9-4DB6873AAF18}">
      <dgm:prSet/>
      <dgm:spPr/>
      <dgm:t>
        <a:bodyPr/>
        <a:lstStyle/>
        <a:p>
          <a:r>
            <a:rPr lang="de-DE" dirty="0" smtClean="0"/>
            <a:t>ASAM</a:t>
          </a:r>
        </a:p>
        <a:p>
          <a:r>
            <a:rPr lang="de-DE" dirty="0" smtClean="0"/>
            <a:t>ALKS </a:t>
          </a:r>
          <a:r>
            <a:rPr lang="de-DE" dirty="0" err="1" smtClean="0"/>
            <a:t>Examples</a:t>
          </a:r>
          <a:endParaRPr lang="de-DE" dirty="0"/>
        </a:p>
      </dgm:t>
    </dgm:pt>
    <dgm:pt modelId="{5A8E7C6A-15EA-42EB-A8B9-14E55FB39F97}" type="parTrans" cxnId="{7BEBDFD7-BADF-48B2-8444-D81F7B719C18}">
      <dgm:prSet/>
      <dgm:spPr/>
      <dgm:t>
        <a:bodyPr/>
        <a:lstStyle/>
        <a:p>
          <a:endParaRPr lang="de-DE"/>
        </a:p>
      </dgm:t>
    </dgm:pt>
    <dgm:pt modelId="{C60BF7A6-FA61-421B-B475-B3AE4B6919AB}" type="sibTrans" cxnId="{7BEBDFD7-BADF-48B2-8444-D81F7B719C18}">
      <dgm:prSet/>
      <dgm:spPr/>
      <dgm:t>
        <a:bodyPr/>
        <a:lstStyle/>
        <a:p>
          <a:endParaRPr lang="de-DE"/>
        </a:p>
      </dgm:t>
    </dgm:pt>
    <dgm:pt modelId="{630D22E2-AB1B-4C16-A666-10EC48F2605B}" type="pres">
      <dgm:prSet presAssocID="{2D42EAC2-93D0-4B72-938F-F33B8644F26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de-DE"/>
        </a:p>
      </dgm:t>
    </dgm:pt>
    <dgm:pt modelId="{A0246EFF-3190-4E6B-9F5F-21CE6F6934A2}" type="pres">
      <dgm:prSet presAssocID="{D4BAF7C9-B84B-42B4-8680-CFD28722A9EB}" presName="text1" presStyleCnt="0"/>
      <dgm:spPr/>
    </dgm:pt>
    <dgm:pt modelId="{18E18962-1D5C-4C1D-A5D5-4528BC07E89E}" type="pres">
      <dgm:prSet presAssocID="{D4BAF7C9-B84B-42B4-8680-CFD28722A9EB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DFEB89-5FC5-489F-9EB5-CA96D2C8C8E8}" type="pres">
      <dgm:prSet presAssocID="{D4BAF7C9-B84B-42B4-8680-CFD28722A9EB}" presName="textaccent1" presStyleCnt="0"/>
      <dgm:spPr/>
    </dgm:pt>
    <dgm:pt modelId="{2810F958-BDC7-4C10-AF21-BB4A09B552F4}" type="pres">
      <dgm:prSet presAssocID="{D4BAF7C9-B84B-42B4-8680-CFD28722A9EB}" presName="accentRepeatNode" presStyleLbl="solidAlignAcc1" presStyleIdx="0" presStyleCnt="14"/>
      <dgm:spPr/>
    </dgm:pt>
    <dgm:pt modelId="{069FA6A9-42DB-4F8D-9932-F036583D137B}" type="pres">
      <dgm:prSet presAssocID="{70321AFC-EBA2-4DCF-ADB5-0AC107ACDF14}" presName="image1" presStyleCnt="0"/>
      <dgm:spPr/>
    </dgm:pt>
    <dgm:pt modelId="{24335A5B-1179-471D-8C75-67B9C2FE3110}" type="pres">
      <dgm:prSet presAssocID="{70321AFC-EBA2-4DCF-ADB5-0AC107ACDF14}" presName="imageRepeatNode" presStyleLbl="alignAcc1" presStyleIdx="0" presStyleCnt="7"/>
      <dgm:spPr/>
      <dgm:t>
        <a:bodyPr/>
        <a:lstStyle/>
        <a:p>
          <a:endParaRPr lang="de-DE"/>
        </a:p>
      </dgm:t>
    </dgm:pt>
    <dgm:pt modelId="{A021EDCC-5CBA-499F-913B-19D3BC70B76B}" type="pres">
      <dgm:prSet presAssocID="{70321AFC-EBA2-4DCF-ADB5-0AC107ACDF14}" presName="imageaccent1" presStyleCnt="0"/>
      <dgm:spPr/>
    </dgm:pt>
    <dgm:pt modelId="{79ECC1FC-E92E-4D38-8E15-BB0E2B7396C8}" type="pres">
      <dgm:prSet presAssocID="{70321AFC-EBA2-4DCF-ADB5-0AC107ACDF14}" presName="accentRepeatNode" presStyleLbl="solidAlignAcc1" presStyleIdx="1" presStyleCnt="14"/>
      <dgm:spPr/>
    </dgm:pt>
    <dgm:pt modelId="{FDE6675A-9E7E-41DE-A0C3-6E66F495A02A}" type="pres">
      <dgm:prSet presAssocID="{7CAEAD95-2E50-4B4D-B118-B54957E8C76E}" presName="text2" presStyleCnt="0"/>
      <dgm:spPr/>
    </dgm:pt>
    <dgm:pt modelId="{27C7FD54-43F1-43D6-8DC5-22058FFE7502}" type="pres">
      <dgm:prSet presAssocID="{7CAEAD95-2E50-4B4D-B118-B54957E8C76E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8ED1A7-21BE-4188-B253-8A0EF70A27AC}" type="pres">
      <dgm:prSet presAssocID="{7CAEAD95-2E50-4B4D-B118-B54957E8C76E}" presName="textaccent2" presStyleCnt="0"/>
      <dgm:spPr/>
    </dgm:pt>
    <dgm:pt modelId="{196F5021-6725-4AE1-A2DD-7E670B40C8BF}" type="pres">
      <dgm:prSet presAssocID="{7CAEAD95-2E50-4B4D-B118-B54957E8C76E}" presName="accentRepeatNode" presStyleLbl="solidAlignAcc1" presStyleIdx="2" presStyleCnt="14"/>
      <dgm:spPr/>
    </dgm:pt>
    <dgm:pt modelId="{08FC0CCF-B80C-4C03-BAFC-181838407847}" type="pres">
      <dgm:prSet presAssocID="{38CDF850-5C0A-446D-8AB0-C088D04C8573}" presName="image2" presStyleCnt="0"/>
      <dgm:spPr/>
    </dgm:pt>
    <dgm:pt modelId="{9DEFD01F-6243-4220-BBB6-FD4A3FA44407}" type="pres">
      <dgm:prSet presAssocID="{38CDF850-5C0A-446D-8AB0-C088D04C8573}" presName="imageRepeatNode" presStyleLbl="alignAcc1" presStyleIdx="1" presStyleCnt="7"/>
      <dgm:spPr/>
      <dgm:t>
        <a:bodyPr/>
        <a:lstStyle/>
        <a:p>
          <a:endParaRPr lang="de-DE"/>
        </a:p>
      </dgm:t>
    </dgm:pt>
    <dgm:pt modelId="{B8F24BEA-B1C1-4311-B0E5-99231C81127D}" type="pres">
      <dgm:prSet presAssocID="{38CDF850-5C0A-446D-8AB0-C088D04C8573}" presName="imageaccent2" presStyleCnt="0"/>
      <dgm:spPr/>
    </dgm:pt>
    <dgm:pt modelId="{A299B3E4-CD6F-4FE1-8EFC-423274F45B9B}" type="pres">
      <dgm:prSet presAssocID="{38CDF850-5C0A-446D-8AB0-C088D04C8573}" presName="accentRepeatNode" presStyleLbl="solidAlignAcc1" presStyleIdx="3" presStyleCnt="14"/>
      <dgm:spPr/>
    </dgm:pt>
    <dgm:pt modelId="{542F08B6-0CF0-4B9E-B685-FC3CAA7EBC90}" type="pres">
      <dgm:prSet presAssocID="{0CB1CCD6-BA85-4D89-A3F9-4DB6873AAF18}" presName="text3" presStyleCnt="0"/>
      <dgm:spPr/>
    </dgm:pt>
    <dgm:pt modelId="{AB3D7A50-5D89-473B-85BB-0A3FEE52B5C3}" type="pres">
      <dgm:prSet presAssocID="{0CB1CCD6-BA85-4D89-A3F9-4DB6873AAF1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B02BAC-D063-4283-8815-FA594072E39A}" type="pres">
      <dgm:prSet presAssocID="{0CB1CCD6-BA85-4D89-A3F9-4DB6873AAF18}" presName="textaccent3" presStyleCnt="0"/>
      <dgm:spPr/>
    </dgm:pt>
    <dgm:pt modelId="{F744F04A-DB1A-4BD3-BC54-253BA138C4A9}" type="pres">
      <dgm:prSet presAssocID="{0CB1CCD6-BA85-4D89-A3F9-4DB6873AAF18}" presName="accentRepeatNode" presStyleLbl="solidAlignAcc1" presStyleIdx="4" presStyleCnt="14"/>
      <dgm:spPr/>
    </dgm:pt>
    <dgm:pt modelId="{CAF62994-A99B-4E76-A1FC-EB65CEAA1A9A}" type="pres">
      <dgm:prSet presAssocID="{C60BF7A6-FA61-421B-B475-B3AE4B6919AB}" presName="image3" presStyleCnt="0"/>
      <dgm:spPr/>
    </dgm:pt>
    <dgm:pt modelId="{098592EF-3764-4579-A4A0-9A6809DCECAB}" type="pres">
      <dgm:prSet presAssocID="{C60BF7A6-FA61-421B-B475-B3AE4B6919AB}" presName="imageRepeatNode" presStyleLbl="alignAcc1" presStyleIdx="2" presStyleCnt="7"/>
      <dgm:spPr/>
      <dgm:t>
        <a:bodyPr/>
        <a:lstStyle/>
        <a:p>
          <a:endParaRPr lang="de-DE"/>
        </a:p>
      </dgm:t>
    </dgm:pt>
    <dgm:pt modelId="{2D4B8AC2-BB72-4914-90C8-D46773E46DAF}" type="pres">
      <dgm:prSet presAssocID="{C60BF7A6-FA61-421B-B475-B3AE4B6919AB}" presName="imageaccent3" presStyleCnt="0"/>
      <dgm:spPr/>
    </dgm:pt>
    <dgm:pt modelId="{6B42C98C-C44D-48DC-BFAC-43340B2549D7}" type="pres">
      <dgm:prSet presAssocID="{C60BF7A6-FA61-421B-B475-B3AE4B6919AB}" presName="accentRepeatNode" presStyleLbl="solidAlignAcc1" presStyleIdx="5" presStyleCnt="14"/>
      <dgm:spPr/>
    </dgm:pt>
    <dgm:pt modelId="{2A52FA7D-DE82-4772-8BC6-AB6FA6A47426}" type="pres">
      <dgm:prSet presAssocID="{A72149CB-F6E7-4DE2-A6E5-F2E269948E9A}" presName="text4" presStyleCnt="0"/>
      <dgm:spPr/>
    </dgm:pt>
    <dgm:pt modelId="{F28B9081-7EAE-46F7-86EC-4409180A675E}" type="pres">
      <dgm:prSet presAssocID="{A72149CB-F6E7-4DE2-A6E5-F2E269948E9A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662664-9B74-4A77-B804-66546B29963F}" type="pres">
      <dgm:prSet presAssocID="{A72149CB-F6E7-4DE2-A6E5-F2E269948E9A}" presName="textaccent4" presStyleCnt="0"/>
      <dgm:spPr/>
    </dgm:pt>
    <dgm:pt modelId="{2A8EF6D5-7578-4E92-B6CC-8A3B2AEF44D9}" type="pres">
      <dgm:prSet presAssocID="{A72149CB-F6E7-4DE2-A6E5-F2E269948E9A}" presName="accentRepeatNode" presStyleLbl="solidAlignAcc1" presStyleIdx="6" presStyleCnt="14"/>
      <dgm:spPr/>
    </dgm:pt>
    <dgm:pt modelId="{F3A85BF9-F7EF-453E-B535-B45847E23D01}" type="pres">
      <dgm:prSet presAssocID="{866A95D8-9884-4294-BFDD-5594662CFCB6}" presName="image4" presStyleCnt="0"/>
      <dgm:spPr/>
    </dgm:pt>
    <dgm:pt modelId="{9E0EBAF5-F526-44C6-B6B5-938A8125E01E}" type="pres">
      <dgm:prSet presAssocID="{866A95D8-9884-4294-BFDD-5594662CFCB6}" presName="imageRepeatNode" presStyleLbl="alignAcc1" presStyleIdx="3" presStyleCnt="7"/>
      <dgm:spPr/>
      <dgm:t>
        <a:bodyPr/>
        <a:lstStyle/>
        <a:p>
          <a:endParaRPr lang="de-DE"/>
        </a:p>
      </dgm:t>
    </dgm:pt>
    <dgm:pt modelId="{AA5BB95A-FC08-402B-8371-35F13DF69DA4}" type="pres">
      <dgm:prSet presAssocID="{866A95D8-9884-4294-BFDD-5594662CFCB6}" presName="imageaccent4" presStyleCnt="0"/>
      <dgm:spPr/>
    </dgm:pt>
    <dgm:pt modelId="{9C4A3FB9-CBC7-4E63-939D-676576C5F9D5}" type="pres">
      <dgm:prSet presAssocID="{866A95D8-9884-4294-BFDD-5594662CFCB6}" presName="accentRepeatNode" presStyleLbl="solidAlignAcc1" presStyleIdx="7" presStyleCnt="14"/>
      <dgm:spPr/>
    </dgm:pt>
    <dgm:pt modelId="{6B1AC6C3-181F-4FA3-9414-7879281523BE}" type="pres">
      <dgm:prSet presAssocID="{847AA6FA-88BB-48B3-8DA6-59E28E9D82E9}" presName="text5" presStyleCnt="0"/>
      <dgm:spPr/>
    </dgm:pt>
    <dgm:pt modelId="{7CF70E23-9757-4BC9-875E-B3AF5E878FD9}" type="pres">
      <dgm:prSet presAssocID="{847AA6FA-88BB-48B3-8DA6-59E28E9D82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7E16C9-A858-45EB-8766-511743C7FE41}" type="pres">
      <dgm:prSet presAssocID="{847AA6FA-88BB-48B3-8DA6-59E28E9D82E9}" presName="textaccent5" presStyleCnt="0"/>
      <dgm:spPr/>
    </dgm:pt>
    <dgm:pt modelId="{1B5E02A3-E8DA-4C5C-91D7-D5AA6743CE47}" type="pres">
      <dgm:prSet presAssocID="{847AA6FA-88BB-48B3-8DA6-59E28E9D82E9}" presName="accentRepeatNode" presStyleLbl="solidAlignAcc1" presStyleIdx="8" presStyleCnt="14"/>
      <dgm:spPr/>
    </dgm:pt>
    <dgm:pt modelId="{BDD8511C-2524-436E-BEAE-746D5F17069B}" type="pres">
      <dgm:prSet presAssocID="{44F9171D-C19F-48E2-A891-A38B345116C6}" presName="image5" presStyleCnt="0"/>
      <dgm:spPr/>
    </dgm:pt>
    <dgm:pt modelId="{20E0BE85-8F15-4F36-AE20-416CB75D4F2F}" type="pres">
      <dgm:prSet presAssocID="{44F9171D-C19F-48E2-A891-A38B345116C6}" presName="imageRepeatNode" presStyleLbl="alignAcc1" presStyleIdx="4" presStyleCnt="7"/>
      <dgm:spPr/>
      <dgm:t>
        <a:bodyPr/>
        <a:lstStyle/>
        <a:p>
          <a:endParaRPr lang="de-DE"/>
        </a:p>
      </dgm:t>
    </dgm:pt>
    <dgm:pt modelId="{AE0086D2-7239-418F-8B1D-EED6544F5319}" type="pres">
      <dgm:prSet presAssocID="{44F9171D-C19F-48E2-A891-A38B345116C6}" presName="imageaccent5" presStyleCnt="0"/>
      <dgm:spPr/>
    </dgm:pt>
    <dgm:pt modelId="{F14B8141-CEC4-4EE9-918E-4DEBB8A0BDA2}" type="pres">
      <dgm:prSet presAssocID="{44F9171D-C19F-48E2-A891-A38B345116C6}" presName="accentRepeatNode" presStyleLbl="solidAlignAcc1" presStyleIdx="9" presStyleCnt="14"/>
      <dgm:spPr/>
    </dgm:pt>
    <dgm:pt modelId="{E3D03378-8B7E-4249-8A48-4D4DB12C59E7}" type="pres">
      <dgm:prSet presAssocID="{6F0AA5DE-4D3D-4FDB-A395-8071511951B4}" presName="text6" presStyleCnt="0"/>
      <dgm:spPr/>
    </dgm:pt>
    <dgm:pt modelId="{D2E27442-BF80-4CF7-9A85-337FC4B5DD7A}" type="pres">
      <dgm:prSet presAssocID="{6F0AA5DE-4D3D-4FDB-A395-8071511951B4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92EF16-95C3-4603-BFA9-99AFCA66CFFB}" type="pres">
      <dgm:prSet presAssocID="{6F0AA5DE-4D3D-4FDB-A395-8071511951B4}" presName="textaccent6" presStyleCnt="0"/>
      <dgm:spPr/>
    </dgm:pt>
    <dgm:pt modelId="{9F691551-B199-47EE-97CE-0A56F2B9190B}" type="pres">
      <dgm:prSet presAssocID="{6F0AA5DE-4D3D-4FDB-A395-8071511951B4}" presName="accentRepeatNode" presStyleLbl="solidAlignAcc1" presStyleIdx="10" presStyleCnt="14"/>
      <dgm:spPr/>
    </dgm:pt>
    <dgm:pt modelId="{664D54CC-54B1-47EB-BAD1-F45779864C3B}" type="pres">
      <dgm:prSet presAssocID="{3707869B-4A17-4C93-B12E-C598EB66B380}" presName="image6" presStyleCnt="0"/>
      <dgm:spPr/>
    </dgm:pt>
    <dgm:pt modelId="{91D42C7B-C2BA-44DC-A8F7-A91E5F524EF4}" type="pres">
      <dgm:prSet presAssocID="{3707869B-4A17-4C93-B12E-C598EB66B380}" presName="imageRepeatNode" presStyleLbl="alignAcc1" presStyleIdx="5" presStyleCnt="7"/>
      <dgm:spPr/>
      <dgm:t>
        <a:bodyPr/>
        <a:lstStyle/>
        <a:p>
          <a:endParaRPr lang="de-DE"/>
        </a:p>
      </dgm:t>
    </dgm:pt>
    <dgm:pt modelId="{E0951602-0969-4285-95C8-ECCAF2EC3A84}" type="pres">
      <dgm:prSet presAssocID="{3707869B-4A17-4C93-B12E-C598EB66B380}" presName="imageaccent6" presStyleCnt="0"/>
      <dgm:spPr/>
    </dgm:pt>
    <dgm:pt modelId="{6706746C-4849-43B6-BC68-F25F6F8A018E}" type="pres">
      <dgm:prSet presAssocID="{3707869B-4A17-4C93-B12E-C598EB66B380}" presName="accentRepeatNode" presStyleLbl="solidAlignAcc1" presStyleIdx="11" presStyleCnt="14"/>
      <dgm:spPr/>
    </dgm:pt>
    <dgm:pt modelId="{5DF182F8-71FE-44A1-AF03-2F217BC945C8}" type="pres">
      <dgm:prSet presAssocID="{8673D985-3555-42A0-82D9-040AD2D89F68}" presName="text7" presStyleCnt="0"/>
      <dgm:spPr/>
    </dgm:pt>
    <dgm:pt modelId="{909E5BF5-5FFB-4B5A-AE1F-4C06FDBC58CA}" type="pres">
      <dgm:prSet presAssocID="{8673D985-3555-42A0-82D9-040AD2D89F68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0A2D93-8A61-4B5F-BBD8-D622F9FE346D}" type="pres">
      <dgm:prSet presAssocID="{8673D985-3555-42A0-82D9-040AD2D89F68}" presName="textaccent7" presStyleCnt="0"/>
      <dgm:spPr/>
    </dgm:pt>
    <dgm:pt modelId="{96D7EF31-8158-4011-A91E-190BE929653F}" type="pres">
      <dgm:prSet presAssocID="{8673D985-3555-42A0-82D9-040AD2D89F68}" presName="accentRepeatNode" presStyleLbl="solidAlignAcc1" presStyleIdx="12" presStyleCnt="14"/>
      <dgm:spPr/>
    </dgm:pt>
    <dgm:pt modelId="{BBEFAF13-F4C2-44E9-BC35-8676EBD736A6}" type="pres">
      <dgm:prSet presAssocID="{F1E7E5C9-754C-442A-8E08-05AE22B3C4C0}" presName="image7" presStyleCnt="0"/>
      <dgm:spPr/>
    </dgm:pt>
    <dgm:pt modelId="{191B560E-874F-495E-8B74-6F5A15B99055}" type="pres">
      <dgm:prSet presAssocID="{F1E7E5C9-754C-442A-8E08-05AE22B3C4C0}" presName="imageRepeatNode" presStyleLbl="alignAcc1" presStyleIdx="6" presStyleCnt="7"/>
      <dgm:spPr/>
      <dgm:t>
        <a:bodyPr/>
        <a:lstStyle/>
        <a:p>
          <a:endParaRPr lang="de-DE"/>
        </a:p>
      </dgm:t>
    </dgm:pt>
    <dgm:pt modelId="{60B08B2C-59C7-462B-9465-2E1895DD0C98}" type="pres">
      <dgm:prSet presAssocID="{F1E7E5C9-754C-442A-8E08-05AE22B3C4C0}" presName="imageaccent7" presStyleCnt="0"/>
      <dgm:spPr/>
    </dgm:pt>
    <dgm:pt modelId="{4FBF54DE-42AA-4362-AF87-E77C57A8993E}" type="pres">
      <dgm:prSet presAssocID="{F1E7E5C9-754C-442A-8E08-05AE22B3C4C0}" presName="accentRepeatNode" presStyleLbl="solidAlignAcc1" presStyleIdx="13" presStyleCnt="14"/>
      <dgm:spPr/>
    </dgm:pt>
  </dgm:ptLst>
  <dgm:cxnLst>
    <dgm:cxn modelId="{2178C3AF-E3F5-4E89-82B7-A4D16BA2B7B7}" type="presOf" srcId="{2D42EAC2-93D0-4B72-938F-F33B8644F26B}" destId="{630D22E2-AB1B-4C16-A666-10EC48F2605B}" srcOrd="0" destOrd="0" presId="urn:microsoft.com/office/officeart/2008/layout/HexagonCluster"/>
    <dgm:cxn modelId="{B2C5F578-982E-4970-87F4-E5FA3A91CA3F}" type="presOf" srcId="{A72149CB-F6E7-4DE2-A6E5-F2E269948E9A}" destId="{F28B9081-7EAE-46F7-86EC-4409180A675E}" srcOrd="0" destOrd="0" presId="urn:microsoft.com/office/officeart/2008/layout/HexagonCluster"/>
    <dgm:cxn modelId="{EB6DD815-FC61-4C5C-930A-8DB9A81AF47F}" srcId="{2D42EAC2-93D0-4B72-938F-F33B8644F26B}" destId="{7CAEAD95-2E50-4B4D-B118-B54957E8C76E}" srcOrd="1" destOrd="0" parTransId="{3C5C8813-D2B9-4457-82B7-C75F37C672B8}" sibTransId="{38CDF850-5C0A-446D-8AB0-C088D04C8573}"/>
    <dgm:cxn modelId="{B7116C2E-55CD-431A-85F6-83BDC8520D5E}" type="presOf" srcId="{7CAEAD95-2E50-4B4D-B118-B54957E8C76E}" destId="{27C7FD54-43F1-43D6-8DC5-22058FFE7502}" srcOrd="0" destOrd="0" presId="urn:microsoft.com/office/officeart/2008/layout/HexagonCluster"/>
    <dgm:cxn modelId="{D2A2E824-64C8-4E03-BD31-3F31F65EF168}" type="presOf" srcId="{44F9171D-C19F-48E2-A891-A38B345116C6}" destId="{20E0BE85-8F15-4F36-AE20-416CB75D4F2F}" srcOrd="0" destOrd="0" presId="urn:microsoft.com/office/officeart/2008/layout/HexagonCluster"/>
    <dgm:cxn modelId="{7BEBDFD7-BADF-48B2-8444-D81F7B719C18}" srcId="{2D42EAC2-93D0-4B72-938F-F33B8644F26B}" destId="{0CB1CCD6-BA85-4D89-A3F9-4DB6873AAF18}" srcOrd="2" destOrd="0" parTransId="{5A8E7C6A-15EA-42EB-A8B9-14E55FB39F97}" sibTransId="{C60BF7A6-FA61-421B-B475-B3AE4B6919AB}"/>
    <dgm:cxn modelId="{430468D7-A9CA-4923-B22F-21B9AC0DCB86}" srcId="{2D42EAC2-93D0-4B72-938F-F33B8644F26B}" destId="{8673D985-3555-42A0-82D9-040AD2D89F68}" srcOrd="6" destOrd="0" parTransId="{163F6A58-A8F8-4F3A-ADEE-30A508242CFE}" sibTransId="{F1E7E5C9-754C-442A-8E08-05AE22B3C4C0}"/>
    <dgm:cxn modelId="{A5AB7532-FC97-4A36-950F-15130D8271FD}" type="presOf" srcId="{38CDF850-5C0A-446D-8AB0-C088D04C8573}" destId="{9DEFD01F-6243-4220-BBB6-FD4A3FA44407}" srcOrd="0" destOrd="0" presId="urn:microsoft.com/office/officeart/2008/layout/HexagonCluster"/>
    <dgm:cxn modelId="{2E38FE47-8F3B-4D97-A79E-CBCCAA2260B1}" type="presOf" srcId="{6F0AA5DE-4D3D-4FDB-A395-8071511951B4}" destId="{D2E27442-BF80-4CF7-9A85-337FC4B5DD7A}" srcOrd="0" destOrd="0" presId="urn:microsoft.com/office/officeart/2008/layout/HexagonCluster"/>
    <dgm:cxn modelId="{33211ABF-0711-40E8-8F41-670E11714E45}" srcId="{2D42EAC2-93D0-4B72-938F-F33B8644F26B}" destId="{6F0AA5DE-4D3D-4FDB-A395-8071511951B4}" srcOrd="5" destOrd="0" parTransId="{D80793D7-BEED-4398-9C26-B4899B207BDB}" sibTransId="{3707869B-4A17-4C93-B12E-C598EB66B380}"/>
    <dgm:cxn modelId="{516EBD72-6ABB-4DD7-8380-6E9C6FB7C5DB}" srcId="{2D42EAC2-93D0-4B72-938F-F33B8644F26B}" destId="{D4BAF7C9-B84B-42B4-8680-CFD28722A9EB}" srcOrd="0" destOrd="0" parTransId="{0AA3A4EE-4083-4161-908E-3401D6D72E04}" sibTransId="{70321AFC-EBA2-4DCF-ADB5-0AC107ACDF14}"/>
    <dgm:cxn modelId="{2D47F37A-3CE8-4965-99BF-BAF267E41572}" srcId="{2D42EAC2-93D0-4B72-938F-F33B8644F26B}" destId="{A72149CB-F6E7-4DE2-A6E5-F2E269948E9A}" srcOrd="3" destOrd="0" parTransId="{598CA464-FA4B-4FFB-A911-1D96241D8AB4}" sibTransId="{866A95D8-9884-4294-BFDD-5594662CFCB6}"/>
    <dgm:cxn modelId="{69EFCE45-1EEE-4BC7-9923-026BD0A7E979}" type="presOf" srcId="{70321AFC-EBA2-4DCF-ADB5-0AC107ACDF14}" destId="{24335A5B-1179-471D-8C75-67B9C2FE3110}" srcOrd="0" destOrd="0" presId="urn:microsoft.com/office/officeart/2008/layout/HexagonCluster"/>
    <dgm:cxn modelId="{904D93E2-DF64-40AA-AB57-23CCD9FD1142}" type="presOf" srcId="{0CB1CCD6-BA85-4D89-A3F9-4DB6873AAF18}" destId="{AB3D7A50-5D89-473B-85BB-0A3FEE52B5C3}" srcOrd="0" destOrd="0" presId="urn:microsoft.com/office/officeart/2008/layout/HexagonCluster"/>
    <dgm:cxn modelId="{627D2118-DA12-47D3-B53B-5F580F7D9CFC}" type="presOf" srcId="{F1E7E5C9-754C-442A-8E08-05AE22B3C4C0}" destId="{191B560E-874F-495E-8B74-6F5A15B99055}" srcOrd="0" destOrd="0" presId="urn:microsoft.com/office/officeart/2008/layout/HexagonCluster"/>
    <dgm:cxn modelId="{4E6358AA-EA97-4BE1-A0FD-78DA755A169A}" type="presOf" srcId="{C60BF7A6-FA61-421B-B475-B3AE4B6919AB}" destId="{098592EF-3764-4579-A4A0-9A6809DCECAB}" srcOrd="0" destOrd="0" presId="urn:microsoft.com/office/officeart/2008/layout/HexagonCluster"/>
    <dgm:cxn modelId="{19E77121-7D04-45E3-9F2C-5F23CE1C1A58}" srcId="{2D42EAC2-93D0-4B72-938F-F33B8644F26B}" destId="{847AA6FA-88BB-48B3-8DA6-59E28E9D82E9}" srcOrd="4" destOrd="0" parTransId="{B7549EFC-B76B-482A-9FD1-A0F1372907AC}" sibTransId="{44F9171D-C19F-48E2-A891-A38B345116C6}"/>
    <dgm:cxn modelId="{DFC4335E-3BBA-40B0-B4F1-99403EB742CB}" type="presOf" srcId="{866A95D8-9884-4294-BFDD-5594662CFCB6}" destId="{9E0EBAF5-F526-44C6-B6B5-938A8125E01E}" srcOrd="0" destOrd="0" presId="urn:microsoft.com/office/officeart/2008/layout/HexagonCluster"/>
    <dgm:cxn modelId="{62C3957A-5A19-4269-97BD-904242C4F6E8}" type="presOf" srcId="{D4BAF7C9-B84B-42B4-8680-CFD28722A9EB}" destId="{18E18962-1D5C-4C1D-A5D5-4528BC07E89E}" srcOrd="0" destOrd="0" presId="urn:microsoft.com/office/officeart/2008/layout/HexagonCluster"/>
    <dgm:cxn modelId="{9E8BDA45-CE7D-4BE3-B41B-71685F7345C2}" type="presOf" srcId="{3707869B-4A17-4C93-B12E-C598EB66B380}" destId="{91D42C7B-C2BA-44DC-A8F7-A91E5F524EF4}" srcOrd="0" destOrd="0" presId="urn:microsoft.com/office/officeart/2008/layout/HexagonCluster"/>
    <dgm:cxn modelId="{5712C622-D46F-42AE-B102-A367518DD4CA}" type="presOf" srcId="{8673D985-3555-42A0-82D9-040AD2D89F68}" destId="{909E5BF5-5FFB-4B5A-AE1F-4C06FDBC58CA}" srcOrd="0" destOrd="0" presId="urn:microsoft.com/office/officeart/2008/layout/HexagonCluster"/>
    <dgm:cxn modelId="{974F7D5C-368C-4E19-AACE-1603128CE9E7}" type="presOf" srcId="{847AA6FA-88BB-48B3-8DA6-59E28E9D82E9}" destId="{7CF70E23-9757-4BC9-875E-B3AF5E878FD9}" srcOrd="0" destOrd="0" presId="urn:microsoft.com/office/officeart/2008/layout/HexagonCluster"/>
    <dgm:cxn modelId="{0CD496BB-8828-4919-AF40-AEBE6661A1BF}" type="presParOf" srcId="{630D22E2-AB1B-4C16-A666-10EC48F2605B}" destId="{A0246EFF-3190-4E6B-9F5F-21CE6F6934A2}" srcOrd="0" destOrd="0" presId="urn:microsoft.com/office/officeart/2008/layout/HexagonCluster"/>
    <dgm:cxn modelId="{0AF9BE84-329A-47B5-8E36-118A731AF13D}" type="presParOf" srcId="{A0246EFF-3190-4E6B-9F5F-21CE6F6934A2}" destId="{18E18962-1D5C-4C1D-A5D5-4528BC07E89E}" srcOrd="0" destOrd="0" presId="urn:microsoft.com/office/officeart/2008/layout/HexagonCluster"/>
    <dgm:cxn modelId="{7E094D8A-FB8B-4EC4-BB2B-E2E747D60714}" type="presParOf" srcId="{630D22E2-AB1B-4C16-A666-10EC48F2605B}" destId="{E1DFEB89-5FC5-489F-9EB5-CA96D2C8C8E8}" srcOrd="1" destOrd="0" presId="urn:microsoft.com/office/officeart/2008/layout/HexagonCluster"/>
    <dgm:cxn modelId="{6E2D43D0-1455-4EDE-BB84-0A284D46947B}" type="presParOf" srcId="{E1DFEB89-5FC5-489F-9EB5-CA96D2C8C8E8}" destId="{2810F958-BDC7-4C10-AF21-BB4A09B552F4}" srcOrd="0" destOrd="0" presId="urn:microsoft.com/office/officeart/2008/layout/HexagonCluster"/>
    <dgm:cxn modelId="{E757E41D-C0A0-4FC1-B1E5-8B89D257301E}" type="presParOf" srcId="{630D22E2-AB1B-4C16-A666-10EC48F2605B}" destId="{069FA6A9-42DB-4F8D-9932-F036583D137B}" srcOrd="2" destOrd="0" presId="urn:microsoft.com/office/officeart/2008/layout/HexagonCluster"/>
    <dgm:cxn modelId="{86C63125-D830-458C-8496-38989F09CA45}" type="presParOf" srcId="{069FA6A9-42DB-4F8D-9932-F036583D137B}" destId="{24335A5B-1179-471D-8C75-67B9C2FE3110}" srcOrd="0" destOrd="0" presId="urn:microsoft.com/office/officeart/2008/layout/HexagonCluster"/>
    <dgm:cxn modelId="{449C266D-9496-48AE-8C0D-3238AED94034}" type="presParOf" srcId="{630D22E2-AB1B-4C16-A666-10EC48F2605B}" destId="{A021EDCC-5CBA-499F-913B-19D3BC70B76B}" srcOrd="3" destOrd="0" presId="urn:microsoft.com/office/officeart/2008/layout/HexagonCluster"/>
    <dgm:cxn modelId="{D87F85F7-D90C-4EB0-92E6-78DD2C0A3773}" type="presParOf" srcId="{A021EDCC-5CBA-499F-913B-19D3BC70B76B}" destId="{79ECC1FC-E92E-4D38-8E15-BB0E2B7396C8}" srcOrd="0" destOrd="0" presId="urn:microsoft.com/office/officeart/2008/layout/HexagonCluster"/>
    <dgm:cxn modelId="{C49CC87E-294E-42CC-B523-57DC956E7707}" type="presParOf" srcId="{630D22E2-AB1B-4C16-A666-10EC48F2605B}" destId="{FDE6675A-9E7E-41DE-A0C3-6E66F495A02A}" srcOrd="4" destOrd="0" presId="urn:microsoft.com/office/officeart/2008/layout/HexagonCluster"/>
    <dgm:cxn modelId="{FD837F5B-DE77-48BA-AB7E-CA7281643280}" type="presParOf" srcId="{FDE6675A-9E7E-41DE-A0C3-6E66F495A02A}" destId="{27C7FD54-43F1-43D6-8DC5-22058FFE7502}" srcOrd="0" destOrd="0" presId="urn:microsoft.com/office/officeart/2008/layout/HexagonCluster"/>
    <dgm:cxn modelId="{1DA2C052-8FF8-4BCB-AB00-0EB0EF671416}" type="presParOf" srcId="{630D22E2-AB1B-4C16-A666-10EC48F2605B}" destId="{3D8ED1A7-21BE-4188-B253-8A0EF70A27AC}" srcOrd="5" destOrd="0" presId="urn:microsoft.com/office/officeart/2008/layout/HexagonCluster"/>
    <dgm:cxn modelId="{D0AC3EE0-8097-4381-AD52-9704282D9ABD}" type="presParOf" srcId="{3D8ED1A7-21BE-4188-B253-8A0EF70A27AC}" destId="{196F5021-6725-4AE1-A2DD-7E670B40C8BF}" srcOrd="0" destOrd="0" presId="urn:microsoft.com/office/officeart/2008/layout/HexagonCluster"/>
    <dgm:cxn modelId="{B3679ED7-4C67-4137-9E6A-12C76A6646E3}" type="presParOf" srcId="{630D22E2-AB1B-4C16-A666-10EC48F2605B}" destId="{08FC0CCF-B80C-4C03-BAFC-181838407847}" srcOrd="6" destOrd="0" presId="urn:microsoft.com/office/officeart/2008/layout/HexagonCluster"/>
    <dgm:cxn modelId="{BD8008F1-EFA0-4BF4-8D74-70EAEDE3BB60}" type="presParOf" srcId="{08FC0CCF-B80C-4C03-BAFC-181838407847}" destId="{9DEFD01F-6243-4220-BBB6-FD4A3FA44407}" srcOrd="0" destOrd="0" presId="urn:microsoft.com/office/officeart/2008/layout/HexagonCluster"/>
    <dgm:cxn modelId="{2DE434A8-FD78-4147-85B4-EFBF0BD442F4}" type="presParOf" srcId="{630D22E2-AB1B-4C16-A666-10EC48F2605B}" destId="{B8F24BEA-B1C1-4311-B0E5-99231C81127D}" srcOrd="7" destOrd="0" presId="urn:microsoft.com/office/officeart/2008/layout/HexagonCluster"/>
    <dgm:cxn modelId="{3E9317A3-1D98-4EBE-B585-B981D0D494DC}" type="presParOf" srcId="{B8F24BEA-B1C1-4311-B0E5-99231C81127D}" destId="{A299B3E4-CD6F-4FE1-8EFC-423274F45B9B}" srcOrd="0" destOrd="0" presId="urn:microsoft.com/office/officeart/2008/layout/HexagonCluster"/>
    <dgm:cxn modelId="{E65FD03C-9C96-46C9-8A60-DAF6595867E9}" type="presParOf" srcId="{630D22E2-AB1B-4C16-A666-10EC48F2605B}" destId="{542F08B6-0CF0-4B9E-B685-FC3CAA7EBC90}" srcOrd="8" destOrd="0" presId="urn:microsoft.com/office/officeart/2008/layout/HexagonCluster"/>
    <dgm:cxn modelId="{C85683B9-8899-4C94-82EF-E1D47757E2BB}" type="presParOf" srcId="{542F08B6-0CF0-4B9E-B685-FC3CAA7EBC90}" destId="{AB3D7A50-5D89-473B-85BB-0A3FEE52B5C3}" srcOrd="0" destOrd="0" presId="urn:microsoft.com/office/officeart/2008/layout/HexagonCluster"/>
    <dgm:cxn modelId="{2F551B0B-F9EF-4B61-B038-8E09FD59B57D}" type="presParOf" srcId="{630D22E2-AB1B-4C16-A666-10EC48F2605B}" destId="{7DB02BAC-D063-4283-8815-FA594072E39A}" srcOrd="9" destOrd="0" presId="urn:microsoft.com/office/officeart/2008/layout/HexagonCluster"/>
    <dgm:cxn modelId="{96D90038-C7CB-4797-ABA0-A9C926FC4F00}" type="presParOf" srcId="{7DB02BAC-D063-4283-8815-FA594072E39A}" destId="{F744F04A-DB1A-4BD3-BC54-253BA138C4A9}" srcOrd="0" destOrd="0" presId="urn:microsoft.com/office/officeart/2008/layout/HexagonCluster"/>
    <dgm:cxn modelId="{DB80F820-31EB-4ACA-A541-5E412BC41DA6}" type="presParOf" srcId="{630D22E2-AB1B-4C16-A666-10EC48F2605B}" destId="{CAF62994-A99B-4E76-A1FC-EB65CEAA1A9A}" srcOrd="10" destOrd="0" presId="urn:microsoft.com/office/officeart/2008/layout/HexagonCluster"/>
    <dgm:cxn modelId="{3B439BF4-6DE5-4D03-97E6-C71FB0CBBF3C}" type="presParOf" srcId="{CAF62994-A99B-4E76-A1FC-EB65CEAA1A9A}" destId="{098592EF-3764-4579-A4A0-9A6809DCECAB}" srcOrd="0" destOrd="0" presId="urn:microsoft.com/office/officeart/2008/layout/HexagonCluster"/>
    <dgm:cxn modelId="{29110085-32AC-4CC2-B6D7-D5A386E2C5FF}" type="presParOf" srcId="{630D22E2-AB1B-4C16-A666-10EC48F2605B}" destId="{2D4B8AC2-BB72-4914-90C8-D46773E46DAF}" srcOrd="11" destOrd="0" presId="urn:microsoft.com/office/officeart/2008/layout/HexagonCluster"/>
    <dgm:cxn modelId="{E0266210-242A-44A0-AE86-F2AE884C528B}" type="presParOf" srcId="{2D4B8AC2-BB72-4914-90C8-D46773E46DAF}" destId="{6B42C98C-C44D-48DC-BFAC-43340B2549D7}" srcOrd="0" destOrd="0" presId="urn:microsoft.com/office/officeart/2008/layout/HexagonCluster"/>
    <dgm:cxn modelId="{779BA172-E8A1-42CF-BE21-E467544BE875}" type="presParOf" srcId="{630D22E2-AB1B-4C16-A666-10EC48F2605B}" destId="{2A52FA7D-DE82-4772-8BC6-AB6FA6A47426}" srcOrd="12" destOrd="0" presId="urn:microsoft.com/office/officeart/2008/layout/HexagonCluster"/>
    <dgm:cxn modelId="{5456DFC3-6B03-4416-8593-9EBF5492F640}" type="presParOf" srcId="{2A52FA7D-DE82-4772-8BC6-AB6FA6A47426}" destId="{F28B9081-7EAE-46F7-86EC-4409180A675E}" srcOrd="0" destOrd="0" presId="urn:microsoft.com/office/officeart/2008/layout/HexagonCluster"/>
    <dgm:cxn modelId="{22ADB21E-EB8D-42D8-93C8-52B1F1409A48}" type="presParOf" srcId="{630D22E2-AB1B-4C16-A666-10EC48F2605B}" destId="{CC662664-9B74-4A77-B804-66546B29963F}" srcOrd="13" destOrd="0" presId="urn:microsoft.com/office/officeart/2008/layout/HexagonCluster"/>
    <dgm:cxn modelId="{7A80881B-A752-4C55-B1C8-06B2772499AD}" type="presParOf" srcId="{CC662664-9B74-4A77-B804-66546B29963F}" destId="{2A8EF6D5-7578-4E92-B6CC-8A3B2AEF44D9}" srcOrd="0" destOrd="0" presId="urn:microsoft.com/office/officeart/2008/layout/HexagonCluster"/>
    <dgm:cxn modelId="{A888C671-40F5-4730-9874-0587DBA65E30}" type="presParOf" srcId="{630D22E2-AB1B-4C16-A666-10EC48F2605B}" destId="{F3A85BF9-F7EF-453E-B535-B45847E23D01}" srcOrd="14" destOrd="0" presId="urn:microsoft.com/office/officeart/2008/layout/HexagonCluster"/>
    <dgm:cxn modelId="{A7BB962C-74FF-4177-BE15-B8139AFFAD5C}" type="presParOf" srcId="{F3A85BF9-F7EF-453E-B535-B45847E23D01}" destId="{9E0EBAF5-F526-44C6-B6B5-938A8125E01E}" srcOrd="0" destOrd="0" presId="urn:microsoft.com/office/officeart/2008/layout/HexagonCluster"/>
    <dgm:cxn modelId="{E72186B9-7A7A-49C2-B4EB-741605EA4780}" type="presParOf" srcId="{630D22E2-AB1B-4C16-A666-10EC48F2605B}" destId="{AA5BB95A-FC08-402B-8371-35F13DF69DA4}" srcOrd="15" destOrd="0" presId="urn:microsoft.com/office/officeart/2008/layout/HexagonCluster"/>
    <dgm:cxn modelId="{68FF9145-F2D2-4FFA-80D6-84F8ADCBE448}" type="presParOf" srcId="{AA5BB95A-FC08-402B-8371-35F13DF69DA4}" destId="{9C4A3FB9-CBC7-4E63-939D-676576C5F9D5}" srcOrd="0" destOrd="0" presId="urn:microsoft.com/office/officeart/2008/layout/HexagonCluster"/>
    <dgm:cxn modelId="{1FA9E360-B99B-40E3-AEA7-CF1BBC452D6E}" type="presParOf" srcId="{630D22E2-AB1B-4C16-A666-10EC48F2605B}" destId="{6B1AC6C3-181F-4FA3-9414-7879281523BE}" srcOrd="16" destOrd="0" presId="urn:microsoft.com/office/officeart/2008/layout/HexagonCluster"/>
    <dgm:cxn modelId="{16700AAE-6A0D-4D4A-9DCB-D536ED559D8A}" type="presParOf" srcId="{6B1AC6C3-181F-4FA3-9414-7879281523BE}" destId="{7CF70E23-9757-4BC9-875E-B3AF5E878FD9}" srcOrd="0" destOrd="0" presId="urn:microsoft.com/office/officeart/2008/layout/HexagonCluster"/>
    <dgm:cxn modelId="{98EF783E-E6A2-4D9E-BCDE-FAB376E41873}" type="presParOf" srcId="{630D22E2-AB1B-4C16-A666-10EC48F2605B}" destId="{D37E16C9-A858-45EB-8766-511743C7FE41}" srcOrd="17" destOrd="0" presId="urn:microsoft.com/office/officeart/2008/layout/HexagonCluster"/>
    <dgm:cxn modelId="{01309D6E-B5DB-4C77-807E-A47360F2347D}" type="presParOf" srcId="{D37E16C9-A858-45EB-8766-511743C7FE41}" destId="{1B5E02A3-E8DA-4C5C-91D7-D5AA6743CE47}" srcOrd="0" destOrd="0" presId="urn:microsoft.com/office/officeart/2008/layout/HexagonCluster"/>
    <dgm:cxn modelId="{7879DF6C-4F0B-4C68-875A-A7AE4311FB3B}" type="presParOf" srcId="{630D22E2-AB1B-4C16-A666-10EC48F2605B}" destId="{BDD8511C-2524-436E-BEAE-746D5F17069B}" srcOrd="18" destOrd="0" presId="urn:microsoft.com/office/officeart/2008/layout/HexagonCluster"/>
    <dgm:cxn modelId="{E9563F92-9C0B-403A-B9AB-E2C12DC04EAF}" type="presParOf" srcId="{BDD8511C-2524-436E-BEAE-746D5F17069B}" destId="{20E0BE85-8F15-4F36-AE20-416CB75D4F2F}" srcOrd="0" destOrd="0" presId="urn:microsoft.com/office/officeart/2008/layout/HexagonCluster"/>
    <dgm:cxn modelId="{72215F5C-F588-481D-A449-928E72D09B87}" type="presParOf" srcId="{630D22E2-AB1B-4C16-A666-10EC48F2605B}" destId="{AE0086D2-7239-418F-8B1D-EED6544F5319}" srcOrd="19" destOrd="0" presId="urn:microsoft.com/office/officeart/2008/layout/HexagonCluster"/>
    <dgm:cxn modelId="{14A9FD96-AB6B-46A6-B98B-1B16DFED8A89}" type="presParOf" srcId="{AE0086D2-7239-418F-8B1D-EED6544F5319}" destId="{F14B8141-CEC4-4EE9-918E-4DEBB8A0BDA2}" srcOrd="0" destOrd="0" presId="urn:microsoft.com/office/officeart/2008/layout/HexagonCluster"/>
    <dgm:cxn modelId="{24A98CB7-B531-4B8A-A3DE-A1A6FB7FF015}" type="presParOf" srcId="{630D22E2-AB1B-4C16-A666-10EC48F2605B}" destId="{E3D03378-8B7E-4249-8A48-4D4DB12C59E7}" srcOrd="20" destOrd="0" presId="urn:microsoft.com/office/officeart/2008/layout/HexagonCluster"/>
    <dgm:cxn modelId="{C9331977-8BEB-4A32-A831-B46E0651EBD8}" type="presParOf" srcId="{E3D03378-8B7E-4249-8A48-4D4DB12C59E7}" destId="{D2E27442-BF80-4CF7-9A85-337FC4B5DD7A}" srcOrd="0" destOrd="0" presId="urn:microsoft.com/office/officeart/2008/layout/HexagonCluster"/>
    <dgm:cxn modelId="{4E9C1618-D638-43D9-A96F-CEEA5BA28218}" type="presParOf" srcId="{630D22E2-AB1B-4C16-A666-10EC48F2605B}" destId="{8C92EF16-95C3-4603-BFA9-99AFCA66CFFB}" srcOrd="21" destOrd="0" presId="urn:microsoft.com/office/officeart/2008/layout/HexagonCluster"/>
    <dgm:cxn modelId="{D496892E-A712-44D4-BC4E-7AF15513AA88}" type="presParOf" srcId="{8C92EF16-95C3-4603-BFA9-99AFCA66CFFB}" destId="{9F691551-B199-47EE-97CE-0A56F2B9190B}" srcOrd="0" destOrd="0" presId="urn:microsoft.com/office/officeart/2008/layout/HexagonCluster"/>
    <dgm:cxn modelId="{90C05792-5DDB-4DD8-82AE-24D6B74263E0}" type="presParOf" srcId="{630D22E2-AB1B-4C16-A666-10EC48F2605B}" destId="{664D54CC-54B1-47EB-BAD1-F45779864C3B}" srcOrd="22" destOrd="0" presId="urn:microsoft.com/office/officeart/2008/layout/HexagonCluster"/>
    <dgm:cxn modelId="{8B72A451-AE4F-4567-BF50-F8F8142CD025}" type="presParOf" srcId="{664D54CC-54B1-47EB-BAD1-F45779864C3B}" destId="{91D42C7B-C2BA-44DC-A8F7-A91E5F524EF4}" srcOrd="0" destOrd="0" presId="urn:microsoft.com/office/officeart/2008/layout/HexagonCluster"/>
    <dgm:cxn modelId="{6156A209-CB47-4699-894B-696096C0C95E}" type="presParOf" srcId="{630D22E2-AB1B-4C16-A666-10EC48F2605B}" destId="{E0951602-0969-4285-95C8-ECCAF2EC3A84}" srcOrd="23" destOrd="0" presId="urn:microsoft.com/office/officeart/2008/layout/HexagonCluster"/>
    <dgm:cxn modelId="{F457F9FF-970B-481F-82E2-F9718D96E8F0}" type="presParOf" srcId="{E0951602-0969-4285-95C8-ECCAF2EC3A84}" destId="{6706746C-4849-43B6-BC68-F25F6F8A018E}" srcOrd="0" destOrd="0" presId="urn:microsoft.com/office/officeart/2008/layout/HexagonCluster"/>
    <dgm:cxn modelId="{6197995B-F2B2-48C2-A2AD-DE23D0112C2F}" type="presParOf" srcId="{630D22E2-AB1B-4C16-A666-10EC48F2605B}" destId="{5DF182F8-71FE-44A1-AF03-2F217BC945C8}" srcOrd="24" destOrd="0" presId="urn:microsoft.com/office/officeart/2008/layout/HexagonCluster"/>
    <dgm:cxn modelId="{EEEDC95E-6794-4EE6-9B46-ED5A7AF1E64E}" type="presParOf" srcId="{5DF182F8-71FE-44A1-AF03-2F217BC945C8}" destId="{909E5BF5-5FFB-4B5A-AE1F-4C06FDBC58CA}" srcOrd="0" destOrd="0" presId="urn:microsoft.com/office/officeart/2008/layout/HexagonCluster"/>
    <dgm:cxn modelId="{77D277DA-5B05-4DEE-9BC2-F50154B698DF}" type="presParOf" srcId="{630D22E2-AB1B-4C16-A666-10EC48F2605B}" destId="{FD0A2D93-8A61-4B5F-BBD8-D622F9FE346D}" srcOrd="25" destOrd="0" presId="urn:microsoft.com/office/officeart/2008/layout/HexagonCluster"/>
    <dgm:cxn modelId="{795CE53A-33C6-4F47-B458-D1FC2B1013E3}" type="presParOf" srcId="{FD0A2D93-8A61-4B5F-BBD8-D622F9FE346D}" destId="{96D7EF31-8158-4011-A91E-190BE929653F}" srcOrd="0" destOrd="0" presId="urn:microsoft.com/office/officeart/2008/layout/HexagonCluster"/>
    <dgm:cxn modelId="{B7CB7A07-2F9B-43AF-8848-3DA581D7AC5F}" type="presParOf" srcId="{630D22E2-AB1B-4C16-A666-10EC48F2605B}" destId="{BBEFAF13-F4C2-44E9-BC35-8676EBD736A6}" srcOrd="26" destOrd="0" presId="urn:microsoft.com/office/officeart/2008/layout/HexagonCluster"/>
    <dgm:cxn modelId="{E4E8B9FB-D615-4CBF-99D6-1282F41C293C}" type="presParOf" srcId="{BBEFAF13-F4C2-44E9-BC35-8676EBD736A6}" destId="{191B560E-874F-495E-8B74-6F5A15B99055}" srcOrd="0" destOrd="0" presId="urn:microsoft.com/office/officeart/2008/layout/HexagonCluster"/>
    <dgm:cxn modelId="{8AE0C390-286D-4221-9E85-96924D993C72}" type="presParOf" srcId="{630D22E2-AB1B-4C16-A666-10EC48F2605B}" destId="{60B08B2C-59C7-462B-9465-2E1895DD0C98}" srcOrd="27" destOrd="0" presId="urn:microsoft.com/office/officeart/2008/layout/HexagonCluster"/>
    <dgm:cxn modelId="{18EFE237-E607-4E63-B3C0-55726B65FD14}" type="presParOf" srcId="{60B08B2C-59C7-462B-9465-2E1895DD0C98}" destId="{4FBF54DE-42AA-4362-AF87-E77C57A8993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8962-1D5C-4C1D-A5D5-4528BC07E89E}">
      <dsp:nvSpPr>
        <dsp:cNvPr id="0" name=""/>
        <dsp:cNvSpPr/>
      </dsp:nvSpPr>
      <dsp:spPr>
        <a:xfrm>
          <a:off x="2438555" y="2529050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SETLEVEL</a:t>
          </a:r>
          <a:endParaRPr lang="de-DE" sz="1900" kern="1200" dirty="0"/>
        </a:p>
      </dsp:txBody>
      <dsp:txXfrm>
        <a:off x="2713121" y="2764813"/>
        <a:ext cx="1223524" cy="1050609"/>
      </dsp:txXfrm>
    </dsp:sp>
    <dsp:sp modelId="{2810F958-BDC7-4C10-AF21-BB4A09B552F4}">
      <dsp:nvSpPr>
        <dsp:cNvPr id="0" name=""/>
        <dsp:cNvSpPr/>
      </dsp:nvSpPr>
      <dsp:spPr>
        <a:xfrm>
          <a:off x="2480850" y="3209507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35A5B-1179-471D-8C75-67B9C2FE3110}">
      <dsp:nvSpPr>
        <dsp:cNvPr id="0" name=""/>
        <dsp:cNvSpPr/>
      </dsp:nvSpPr>
      <dsp:spPr>
        <a:xfrm>
          <a:off x="913093" y="1687372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CC1FC-E92E-4D38-8E15-BB0E2B7396C8}">
      <dsp:nvSpPr>
        <dsp:cNvPr id="0" name=""/>
        <dsp:cNvSpPr/>
      </dsp:nvSpPr>
      <dsp:spPr>
        <a:xfrm>
          <a:off x="2127447" y="3007550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7FD54-43F1-43D6-8DC5-22058FFE7502}">
      <dsp:nvSpPr>
        <dsp:cNvPr id="0" name=""/>
        <dsp:cNvSpPr/>
      </dsp:nvSpPr>
      <dsp:spPr>
        <a:xfrm>
          <a:off x="3964017" y="1682782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err="1" smtClean="0"/>
            <a:t>AdaptIVe</a:t>
          </a:r>
          <a:endParaRPr lang="de-DE" sz="1900" kern="1200" dirty="0"/>
        </a:p>
      </dsp:txBody>
      <dsp:txXfrm>
        <a:off x="4238583" y="1918545"/>
        <a:ext cx="1223524" cy="1050609"/>
      </dsp:txXfrm>
    </dsp:sp>
    <dsp:sp modelId="{196F5021-6725-4AE1-A2DD-7E670B40C8BF}">
      <dsp:nvSpPr>
        <dsp:cNvPr id="0" name=""/>
        <dsp:cNvSpPr/>
      </dsp:nvSpPr>
      <dsp:spPr>
        <a:xfrm>
          <a:off x="5184010" y="2999518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FD01F-6243-4220-BBB6-FD4A3FA44407}">
      <dsp:nvSpPr>
        <dsp:cNvPr id="0" name=""/>
        <dsp:cNvSpPr/>
      </dsp:nvSpPr>
      <dsp:spPr>
        <a:xfrm>
          <a:off x="5488539" y="2525608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9B3E4-CD6F-4FE1-8EFC-423274F45B9B}">
      <dsp:nvSpPr>
        <dsp:cNvPr id="0" name=""/>
        <dsp:cNvSpPr/>
      </dsp:nvSpPr>
      <dsp:spPr>
        <a:xfrm>
          <a:off x="5531774" y="3203196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D7A50-5D89-473B-85BB-0A3FEE52B5C3}">
      <dsp:nvSpPr>
        <dsp:cNvPr id="0" name=""/>
        <dsp:cNvSpPr/>
      </dsp:nvSpPr>
      <dsp:spPr>
        <a:xfrm>
          <a:off x="2438555" y="846268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ASAM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ALKS </a:t>
          </a:r>
          <a:r>
            <a:rPr lang="de-DE" sz="1900" kern="1200" dirty="0" err="1" smtClean="0"/>
            <a:t>Examples</a:t>
          </a:r>
          <a:endParaRPr lang="de-DE" sz="1900" kern="1200" dirty="0"/>
        </a:p>
      </dsp:txBody>
      <dsp:txXfrm>
        <a:off x="2713121" y="1082031"/>
        <a:ext cx="1223524" cy="1050609"/>
      </dsp:txXfrm>
    </dsp:sp>
    <dsp:sp modelId="{F744F04A-DB1A-4BD3-BC54-253BA138C4A9}">
      <dsp:nvSpPr>
        <dsp:cNvPr id="0" name=""/>
        <dsp:cNvSpPr/>
      </dsp:nvSpPr>
      <dsp:spPr>
        <a:xfrm>
          <a:off x="3645390" y="866922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592EF-3764-4579-A4A0-9A6809DCECAB}">
      <dsp:nvSpPr>
        <dsp:cNvPr id="0" name=""/>
        <dsp:cNvSpPr/>
      </dsp:nvSpPr>
      <dsp:spPr>
        <a:xfrm>
          <a:off x="3964017" y="0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2C98C-C44D-48DC-BFAC-43340B2549D7}">
      <dsp:nvSpPr>
        <dsp:cNvPr id="0" name=""/>
        <dsp:cNvSpPr/>
      </dsp:nvSpPr>
      <dsp:spPr>
        <a:xfrm>
          <a:off x="4013832" y="674145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B9081-7EAE-46F7-86EC-4409180A675E}">
      <dsp:nvSpPr>
        <dsp:cNvPr id="0" name=""/>
        <dsp:cNvSpPr/>
      </dsp:nvSpPr>
      <dsp:spPr>
        <a:xfrm>
          <a:off x="5488539" y="842825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L3Pilot</a:t>
          </a:r>
          <a:endParaRPr lang="de-DE" sz="1900" kern="1200" dirty="0"/>
        </a:p>
      </dsp:txBody>
      <dsp:txXfrm>
        <a:off x="5763105" y="1078588"/>
        <a:ext cx="1223524" cy="1050609"/>
      </dsp:txXfrm>
    </dsp:sp>
    <dsp:sp modelId="{2A8EF6D5-7578-4E92-B6CC-8A3B2AEF44D9}">
      <dsp:nvSpPr>
        <dsp:cNvPr id="0" name=""/>
        <dsp:cNvSpPr/>
      </dsp:nvSpPr>
      <dsp:spPr>
        <a:xfrm>
          <a:off x="7022460" y="1517545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EBAF5-F526-44C6-B6B5-938A8125E01E}">
      <dsp:nvSpPr>
        <dsp:cNvPr id="0" name=""/>
        <dsp:cNvSpPr/>
      </dsp:nvSpPr>
      <dsp:spPr>
        <a:xfrm>
          <a:off x="7014001" y="1698847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A3FB9-CBC7-4E63-939D-676576C5F9D5}">
      <dsp:nvSpPr>
        <dsp:cNvPr id="0" name=""/>
        <dsp:cNvSpPr/>
      </dsp:nvSpPr>
      <dsp:spPr>
        <a:xfrm>
          <a:off x="7359885" y="1725813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70E23-9757-4BC9-875E-B3AF5E878FD9}">
      <dsp:nvSpPr>
        <dsp:cNvPr id="0" name=""/>
        <dsp:cNvSpPr/>
      </dsp:nvSpPr>
      <dsp:spPr>
        <a:xfrm>
          <a:off x="7014001" y="16064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OSCCAR</a:t>
          </a:r>
          <a:endParaRPr lang="de-DE" sz="1900" kern="1200" dirty="0"/>
        </a:p>
      </dsp:txBody>
      <dsp:txXfrm>
        <a:off x="7288567" y="251827"/>
        <a:ext cx="1223524" cy="1050609"/>
      </dsp:txXfrm>
    </dsp:sp>
    <dsp:sp modelId="{1B5E02A3-E8DA-4C5C-91D7-D5AA6743CE47}">
      <dsp:nvSpPr>
        <dsp:cNvPr id="0" name=""/>
        <dsp:cNvSpPr/>
      </dsp:nvSpPr>
      <dsp:spPr>
        <a:xfrm>
          <a:off x="8547922" y="698242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0BE85-8F15-4F36-AE20-416CB75D4F2F}">
      <dsp:nvSpPr>
        <dsp:cNvPr id="0" name=""/>
        <dsp:cNvSpPr/>
      </dsp:nvSpPr>
      <dsp:spPr>
        <a:xfrm>
          <a:off x="8539463" y="865201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B8141-CEC4-4EE9-918E-4DEBB8A0BDA2}">
      <dsp:nvSpPr>
        <dsp:cNvPr id="0" name=""/>
        <dsp:cNvSpPr/>
      </dsp:nvSpPr>
      <dsp:spPr>
        <a:xfrm>
          <a:off x="8892866" y="899052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27442-BF80-4CF7-9A85-337FC4B5DD7A}">
      <dsp:nvSpPr>
        <dsp:cNvPr id="0" name=""/>
        <dsp:cNvSpPr/>
      </dsp:nvSpPr>
      <dsp:spPr>
        <a:xfrm>
          <a:off x="8539463" y="2545115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Tech Center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i-</a:t>
          </a:r>
          <a:r>
            <a:rPr lang="de-DE" sz="1900" kern="1200" dirty="0" err="1" smtClean="0"/>
            <a:t>protect</a:t>
          </a:r>
          <a:endParaRPr lang="de-DE" sz="1900" kern="1200" dirty="0"/>
        </a:p>
      </dsp:txBody>
      <dsp:txXfrm>
        <a:off x="8814029" y="2780878"/>
        <a:ext cx="1223524" cy="1050609"/>
      </dsp:txXfrm>
    </dsp:sp>
    <dsp:sp modelId="{9F691551-B199-47EE-97CE-0A56F2B9190B}">
      <dsp:nvSpPr>
        <dsp:cNvPr id="0" name=""/>
        <dsp:cNvSpPr/>
      </dsp:nvSpPr>
      <dsp:spPr>
        <a:xfrm>
          <a:off x="8890987" y="3878489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42C7B-C2BA-44DC-A8F7-A91E5F524EF4}">
      <dsp:nvSpPr>
        <dsp:cNvPr id="0" name=""/>
        <dsp:cNvSpPr/>
      </dsp:nvSpPr>
      <dsp:spPr>
        <a:xfrm>
          <a:off x="7014001" y="3378761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6746C-4849-43B6-BC68-F25F6F8A018E}">
      <dsp:nvSpPr>
        <dsp:cNvPr id="0" name=""/>
        <dsp:cNvSpPr/>
      </dsp:nvSpPr>
      <dsp:spPr>
        <a:xfrm>
          <a:off x="8562021" y="4046595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E5BF5-5FFB-4B5A-AE1F-4C06FDBC58CA}">
      <dsp:nvSpPr>
        <dsp:cNvPr id="0" name=""/>
        <dsp:cNvSpPr/>
      </dsp:nvSpPr>
      <dsp:spPr>
        <a:xfrm>
          <a:off x="3962137" y="3369007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VVM</a:t>
          </a:r>
          <a:endParaRPr lang="de-DE" sz="1900" kern="1200" dirty="0"/>
        </a:p>
      </dsp:txBody>
      <dsp:txXfrm>
        <a:off x="4236703" y="3604770"/>
        <a:ext cx="1223524" cy="1050609"/>
      </dsp:txXfrm>
    </dsp:sp>
    <dsp:sp modelId="{96D7EF31-8158-4011-A91E-190BE929653F}">
      <dsp:nvSpPr>
        <dsp:cNvPr id="0" name=""/>
        <dsp:cNvSpPr/>
      </dsp:nvSpPr>
      <dsp:spPr>
        <a:xfrm>
          <a:off x="4012892" y="4043727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B560E-874F-495E-8B74-6F5A15B99055}">
      <dsp:nvSpPr>
        <dsp:cNvPr id="0" name=""/>
        <dsp:cNvSpPr/>
      </dsp:nvSpPr>
      <dsp:spPr>
        <a:xfrm>
          <a:off x="2437615" y="4215275"/>
          <a:ext cx="1772656" cy="15221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F54DE-42AA-4362-AF87-E77C57A8993E}">
      <dsp:nvSpPr>
        <dsp:cNvPr id="0" name=""/>
        <dsp:cNvSpPr/>
      </dsp:nvSpPr>
      <dsp:spPr>
        <a:xfrm>
          <a:off x="3643510" y="4236504"/>
          <a:ext cx="206778" cy="1784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3DC7E-545F-4537-850F-CC5C2B410559}" type="datetimeFigureOut">
              <a:rPr lang="de-DE" smtClean="0"/>
              <a:pPr/>
              <a:t>22.03.2022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1800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Textmasterformat bearbeiten</a:t>
            </a:r>
          </a:p>
          <a:p>
            <a:pPr marL="360000" lvl="1" indent="-1800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Zweite Ebene</a:t>
            </a:r>
          </a:p>
          <a:p>
            <a:pPr marL="540000" lvl="2" indent="-1800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Dritte Ebene</a:t>
            </a:r>
          </a:p>
          <a:p>
            <a:pPr marL="720000" lvl="3" indent="-1800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Vierte Ebene</a:t>
            </a:r>
          </a:p>
          <a:p>
            <a:pPr marL="900000" lvl="4" indent="-1800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725A-9256-4EC5-8CDB-4CC5D97770D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24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800" kern="1200" dirty="0" smtClean="0">
        <a:solidFill>
          <a:srgbClr val="343434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 dirty="0" smtClean="0">
        <a:solidFill>
          <a:srgbClr val="343434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600" kern="1200" dirty="0" smtClean="0">
        <a:solidFill>
          <a:srgbClr val="343434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600" kern="1200" dirty="0" smtClean="0">
        <a:solidFill>
          <a:srgbClr val="343434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600" kern="1200" dirty="0">
        <a:solidFill>
          <a:srgbClr val="343434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81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08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0" y="1968796"/>
            <a:ext cx="12192000" cy="4889204"/>
          </a:xfrm>
          <a:custGeom>
            <a:avLst/>
            <a:gdLst>
              <a:gd name="connsiteX0" fmla="*/ 0 w 12192000"/>
              <a:gd name="connsiteY0" fmla="*/ 0 h 4663439"/>
              <a:gd name="connsiteX1" fmla="*/ 12192000 w 12192000"/>
              <a:gd name="connsiteY1" fmla="*/ 0 h 4663439"/>
              <a:gd name="connsiteX2" fmla="*/ 12192000 w 12192000"/>
              <a:gd name="connsiteY2" fmla="*/ 754872 h 4663439"/>
              <a:gd name="connsiteX3" fmla="*/ 3380194 w 12192000"/>
              <a:gd name="connsiteY3" fmla="*/ 4663439 h 4663439"/>
              <a:gd name="connsiteX4" fmla="*/ 0 w 12192000"/>
              <a:gd name="connsiteY4" fmla="*/ 4663439 h 466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663439">
                <a:moveTo>
                  <a:pt x="0" y="0"/>
                </a:moveTo>
                <a:lnTo>
                  <a:pt x="12192000" y="0"/>
                </a:lnTo>
                <a:lnTo>
                  <a:pt x="12192000" y="754872"/>
                </a:lnTo>
                <a:lnTo>
                  <a:pt x="3380194" y="4663439"/>
                </a:lnTo>
                <a:lnTo>
                  <a:pt x="0" y="46634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540" y="149063"/>
            <a:ext cx="11241093" cy="1194233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rgbClr val="1E2E5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pic>
        <p:nvPicPr>
          <p:cNvPr id="5" name="Inhaltsplatzhalt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1" y="4752576"/>
            <a:ext cx="5727599" cy="2256675"/>
          </a:xfrm>
          <a:prstGeom prst="rect">
            <a:avLst/>
          </a:prstGeom>
        </p:spPr>
      </p:pic>
      <p:sp>
        <p:nvSpPr>
          <p:cNvPr id="16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2540" y="1434736"/>
            <a:ext cx="11241093" cy="5340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1" cap="all" baseline="0">
                <a:solidFill>
                  <a:srgbClr val="1D2E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Ein- oder Zweizeilige Subheadline.</a:t>
            </a:r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472540" y="1343296"/>
            <a:ext cx="11241093" cy="0"/>
          </a:xfrm>
          <a:prstGeom prst="line">
            <a:avLst/>
          </a:prstGeom>
          <a:ln w="28575">
            <a:solidFill>
              <a:srgbClr val="1E2E5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1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bi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5" y="1413933"/>
            <a:ext cx="5971819" cy="471593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720000" anchor="ctr" anchorCtr="0"/>
          <a:lstStyle>
            <a:lvl1pPr marL="0" indent="0" algn="ctr">
              <a:buNone/>
              <a:defRPr sz="2000">
                <a:latin typeface="+mn-lt"/>
                <a:ea typeface="BMW Type Global Pro Regular" pitchFamily="2" charset="0"/>
                <a:cs typeface="BMW Group" pitchFamily="2" charset="0"/>
              </a:defRPr>
            </a:lvl1pPr>
          </a:lstStyle>
          <a:p>
            <a:r>
              <a:rPr lang="de-DE" dirty="0"/>
              <a:t>Bild durch Klicken auf das Symbol einfügen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6204657" y="1413933"/>
            <a:ext cx="5508976" cy="470746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8" name="Gerade Verbindung 81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88949" y="347184"/>
            <a:ext cx="9337566" cy="701474"/>
          </a:xfrm>
        </p:spPr>
        <p:txBody>
          <a:bodyPr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de-DE" sz="2600" b="1" kern="1200" cap="all" baseline="0" dirty="0">
                <a:solidFill>
                  <a:srgbClr val="1E2E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DURCH KLICKEN </a:t>
            </a:r>
            <a:r>
              <a:rPr lang="de-DE" dirty="0" err="1"/>
              <a:t>BEARBEITeN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Zweite Zeile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pic>
        <p:nvPicPr>
          <p:cNvPr id="10" name="Inhaltsplatzhalt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14" y="326158"/>
            <a:ext cx="1887119" cy="743525"/>
          </a:xfrm>
          <a:prstGeom prst="rect">
            <a:avLst/>
          </a:prstGeom>
        </p:spPr>
      </p:pic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88949" y="6425350"/>
            <a:ext cx="9851675" cy="3317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PROSPECT General Assembly | 10th May 2017</a:t>
            </a:r>
            <a:endParaRPr lang="de-DE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586156" y="6425347"/>
            <a:ext cx="1127477" cy="331788"/>
          </a:xfrm>
        </p:spPr>
        <p:txBody>
          <a:bodyPr/>
          <a:lstStyle/>
          <a:p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301" userDrawn="1">
          <p15:clr>
            <a:srgbClr val="FBAE40"/>
          </p15:clr>
        </p15:guide>
        <p15:guide id="8" pos="7384" userDrawn="1">
          <p15:clr>
            <a:srgbClr val="FBAE40"/>
          </p15:clr>
        </p15:guide>
        <p15:guide id="9" pos="3768" userDrawn="1">
          <p15:clr>
            <a:srgbClr val="FBAE40"/>
          </p15:clr>
        </p15:guide>
        <p15:guide id="10" pos="390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nderfolie ohne Trenn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488948" y="1413933"/>
            <a:ext cx="11224685" cy="501485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88949" y="347184"/>
            <a:ext cx="9337566" cy="701474"/>
          </a:xfrm>
        </p:spPr>
        <p:txBody>
          <a:bodyPr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de-DE" sz="2600" b="1" kern="1200" cap="all" baseline="0" dirty="0">
                <a:solidFill>
                  <a:srgbClr val="1E2E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DURCH KLICKEN </a:t>
            </a:r>
            <a:r>
              <a:rPr lang="de-DE" dirty="0" err="1"/>
              <a:t>BEARBEITeN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Zweite Zeile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pic>
        <p:nvPicPr>
          <p:cNvPr id="5" name="Inhaltsplatzhalt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14" y="326158"/>
            <a:ext cx="1887119" cy="743525"/>
          </a:xfrm>
          <a:prstGeom prst="rect">
            <a:avLst/>
          </a:prstGeom>
        </p:spPr>
      </p:pic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88949" y="6425350"/>
            <a:ext cx="9851675" cy="3317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PROSPECT General Assembly | 10th May 2017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586156" y="6425347"/>
            <a:ext cx="1127477" cy="331788"/>
          </a:xfrm>
        </p:spPr>
        <p:txBody>
          <a:bodyPr/>
          <a:lstStyle/>
          <a:p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07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pos="7384" userDrawn="1">
          <p15:clr>
            <a:srgbClr val="FBAE40"/>
          </p15:clr>
        </p15:guide>
        <p15:guide id="3" orient="horz" pos="216" userDrawn="1">
          <p15:clr>
            <a:srgbClr val="FBAE40"/>
          </p15:clr>
        </p15:guide>
        <p15:guide id="4" orient="horz" pos="663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3858" userDrawn="1">
          <p15:clr>
            <a:srgbClr val="FBAE40"/>
          </p15:clr>
        </p15:guide>
        <p15:guide id="7" orient="horz" pos="4260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88949" y="6425350"/>
            <a:ext cx="9851675" cy="33178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PROSPECT General Assembly | 10th May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 Verbindung 81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88949" y="347184"/>
            <a:ext cx="9337566" cy="701474"/>
          </a:xfrm>
        </p:spPr>
        <p:txBody>
          <a:bodyPr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de-DE" sz="2600" b="1" kern="1200" cap="all" baseline="0" dirty="0">
                <a:solidFill>
                  <a:srgbClr val="1E2E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DURCH KLICKEN </a:t>
            </a:r>
            <a:r>
              <a:rPr lang="de-DE" dirty="0" err="1"/>
              <a:t>BEARBEITeN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Zweite Zeile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pic>
        <p:nvPicPr>
          <p:cNvPr id="7" name="Inhaltsplatzhalt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14" y="326158"/>
            <a:ext cx="1887119" cy="743525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216" userDrawn="1">
          <p15:clr>
            <a:srgbClr val="FBAE40"/>
          </p15:clr>
        </p15:guide>
        <p15:guide id="3" orient="horz" pos="888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301" userDrawn="1">
          <p15:clr>
            <a:srgbClr val="FBAE40"/>
          </p15:clr>
        </p15:guide>
        <p15:guide id="8" pos="73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88949" y="6425350"/>
            <a:ext cx="9851675" cy="33178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PROSPECT General Assembly | 10th May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4" name="Gerade Verbindung 81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seite mit zwei Zeilen Headline au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in CorpoA Regular 30 pt über zwei Zeilen für eine Inhaltsseite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Textfolien werden in CorpoS Regular, 20 pt gesetzt.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>
          <a:xfrm>
            <a:off x="6552020" y="6533974"/>
            <a:ext cx="799956" cy="323841"/>
          </a:xfrm>
          <a:prstGeom prst="rect">
            <a:avLst/>
          </a:prstGeom>
        </p:spPr>
        <p:txBody>
          <a:bodyPr/>
          <a:lstStyle/>
          <a:p>
            <a:fld id="{6EF67B2C-1297-4480-AE3C-F47CB3ED4177}" type="datetime1">
              <a:rPr lang="de-DE" smtClean="0">
                <a:solidFill>
                  <a:prstClr val="black"/>
                </a:solidFill>
              </a:rPr>
              <a:t>22.03.2022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>
          <a:xfrm>
            <a:off x="488949" y="6425350"/>
            <a:ext cx="9851675" cy="331787"/>
          </a:xfrm>
          <a:prstGeom prst="rect">
            <a:avLst/>
          </a:prstGeo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Titel der Präsentation, Abteilung, Datum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18272" y="161180"/>
            <a:ext cx="7416600" cy="22859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1270"/>
            </a:lvl1pPr>
            <a:lvl2pPr marL="0" indent="0">
              <a:buNone/>
              <a:defRPr sz="1587"/>
            </a:lvl2pPr>
            <a:lvl3pPr marL="0" indent="0">
              <a:buNone/>
              <a:defRPr sz="1587"/>
            </a:lvl3pPr>
            <a:lvl4pPr marL="0" indent="0">
              <a:buNone/>
              <a:defRPr sz="1587"/>
            </a:lvl4pPr>
            <a:lvl5pPr marL="0" indent="0">
              <a:buNone/>
              <a:defRPr sz="1587"/>
            </a:lvl5pPr>
            <a:lvl6pPr marL="0" indent="0">
              <a:buNone/>
              <a:defRPr sz="1587"/>
            </a:lvl6pPr>
            <a:lvl7pPr marL="0" indent="0">
              <a:buNone/>
              <a:defRPr sz="1587"/>
            </a:lvl7pPr>
            <a:lvl8pPr marL="0" indent="0">
              <a:buNone/>
              <a:defRPr sz="1587"/>
            </a:lvl8pPr>
            <a:lvl9pPr marL="0" indent="0">
              <a:buNone/>
              <a:defRPr sz="1587"/>
            </a:lvl9pPr>
          </a:lstStyle>
          <a:p>
            <a:pPr lvl="0"/>
            <a:r>
              <a:rPr lang="de-DE" dirty="0" smtClean="0"/>
              <a:t>Optionale Kapitelüberschrift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785268" y="76198"/>
            <a:ext cx="1988462" cy="323841"/>
          </a:xfr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635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2pPr>
            <a:lvl3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3pPr>
            <a:lvl4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4pPr>
            <a:lvl5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5pPr>
            <a:lvl6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6pPr>
            <a:lvl7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7pPr>
            <a:lvl8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8pPr>
            <a:lvl9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713860" y="76198"/>
            <a:ext cx="1988462" cy="323841"/>
          </a:xfr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635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2pPr>
            <a:lvl3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3pPr>
            <a:lvl4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4pPr>
            <a:lvl5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5pPr>
            <a:lvl6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6pPr>
            <a:lvl7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7pPr>
            <a:lvl8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8pPr>
            <a:lvl9pPr marL="190458" indent="0">
              <a:lnSpc>
                <a:spcPct val="100000"/>
              </a:lnSpc>
              <a:spcAft>
                <a:spcPts val="0"/>
              </a:spcAft>
              <a:buNone/>
              <a:defRPr sz="635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31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949" y="347184"/>
            <a:ext cx="9337566" cy="701474"/>
          </a:xfrm>
        </p:spPr>
        <p:txBody>
          <a:bodyPr/>
          <a:lstStyle>
            <a:lvl1pPr>
              <a:lnSpc>
                <a:spcPts val="2700"/>
              </a:lnSpc>
              <a:defRPr>
                <a:solidFill>
                  <a:srgbClr val="1E2E55"/>
                </a:solidFill>
              </a:defRPr>
            </a:lvl1pPr>
          </a:lstStyle>
          <a:p>
            <a:r>
              <a:rPr lang="de-DE" dirty="0"/>
              <a:t>HEADLINE DURCH KLICKEN </a:t>
            </a:r>
            <a:r>
              <a:rPr lang="de-DE" dirty="0" err="1"/>
              <a:t>BEARBEITeN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Zweite Zeile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488948" y="1413933"/>
            <a:ext cx="11224685" cy="470746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6" name="Gerade Verbindung 81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nhaltsplatzhalt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14" y="326158"/>
            <a:ext cx="1887119" cy="743525"/>
          </a:xfrm>
          <a:prstGeom prst="rect">
            <a:avLst/>
          </a:prstGeom>
        </p:spPr>
      </p:pic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586156" y="6425347"/>
            <a:ext cx="1127477" cy="331788"/>
          </a:xfrm>
        </p:spPr>
        <p:txBody>
          <a:bodyPr/>
          <a:lstStyle/>
          <a:p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  <p15:guide id="2" pos="7384" userDrawn="1">
          <p15:clr>
            <a:srgbClr val="FBAE40"/>
          </p15:clr>
        </p15:guide>
        <p15:guide id="3" orient="horz" pos="216" userDrawn="1">
          <p15:clr>
            <a:srgbClr val="FBAE40"/>
          </p15:clr>
        </p15:guide>
        <p15:guide id="4" orient="horz" pos="663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3858" userDrawn="1">
          <p15:clr>
            <a:srgbClr val="FBAE40"/>
          </p15:clr>
        </p15:guide>
        <p15:guide id="7" orient="horz" pos="4260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6"/>
          </p:nvPr>
        </p:nvSpPr>
        <p:spPr>
          <a:xfrm>
            <a:off x="488948" y="1413933"/>
            <a:ext cx="5486400" cy="470746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7"/>
          </p:nvPr>
        </p:nvSpPr>
        <p:spPr>
          <a:xfrm>
            <a:off x="6193368" y="1413933"/>
            <a:ext cx="5520267" cy="470746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7" name="Gerade Verbindung 81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8949" y="347184"/>
            <a:ext cx="9337566" cy="701474"/>
          </a:xfrm>
        </p:spPr>
        <p:txBody>
          <a:bodyPr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de-DE" sz="2600" b="1" kern="1200" cap="all" baseline="0" dirty="0">
                <a:solidFill>
                  <a:srgbClr val="1E2E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DURCH KLICKEN </a:t>
            </a:r>
            <a:r>
              <a:rPr lang="de-DE" dirty="0" err="1"/>
              <a:t>BEARBEITeN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Zweite Zeile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pic>
        <p:nvPicPr>
          <p:cNvPr id="9" name="Inhaltsplatzhalt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14" y="326158"/>
            <a:ext cx="1887119" cy="743525"/>
          </a:xfrm>
          <a:prstGeom prst="rect">
            <a:avLst/>
          </a:prstGeom>
        </p:spPr>
      </p:pic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88949" y="6425350"/>
            <a:ext cx="9851675" cy="3317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PROSPECT General Assembly | 10th May 2017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586156" y="6425347"/>
            <a:ext cx="1127477" cy="331788"/>
          </a:xfrm>
        </p:spPr>
        <p:txBody>
          <a:bodyPr/>
          <a:lstStyle/>
          <a:p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3896" userDrawn="1">
          <p15:clr>
            <a:srgbClr val="FBAE40"/>
          </p15:clr>
        </p15:guide>
        <p15:guide id="8" pos="3768" userDrawn="1">
          <p15:clr>
            <a:srgbClr val="FBAE40"/>
          </p15:clr>
        </p15:guide>
        <p15:guide id="9" pos="7384" userDrawn="1">
          <p15:clr>
            <a:srgbClr val="FBAE40"/>
          </p15:clr>
        </p15:guide>
        <p15:guide id="10" pos="30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Sub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88948" y="1413933"/>
            <a:ext cx="5486400" cy="322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6194074" y="1413933"/>
            <a:ext cx="5519561" cy="322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8"/>
          </p:nvPr>
        </p:nvSpPr>
        <p:spPr>
          <a:xfrm>
            <a:off x="488948" y="1795463"/>
            <a:ext cx="5486400" cy="43259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9"/>
          </p:nvPr>
        </p:nvSpPr>
        <p:spPr>
          <a:xfrm>
            <a:off x="6193368" y="1795463"/>
            <a:ext cx="5520267" cy="43259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0" name="Gerade Verbindung 81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88949" y="347184"/>
            <a:ext cx="9337566" cy="701474"/>
          </a:xfrm>
        </p:spPr>
        <p:txBody>
          <a:bodyPr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de-DE" sz="2600" b="1" kern="1200" cap="all" baseline="0" dirty="0">
                <a:solidFill>
                  <a:srgbClr val="1E2E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DURCH KLICKEN </a:t>
            </a:r>
            <a:r>
              <a:rPr lang="de-DE" dirty="0" err="1"/>
              <a:t>BEARBEITeN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Zweite Zeile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pic>
        <p:nvPicPr>
          <p:cNvPr id="12" name="Inhaltsplatzhalt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14" y="326158"/>
            <a:ext cx="1887119" cy="743525"/>
          </a:xfrm>
          <a:prstGeom prst="rect">
            <a:avLst/>
          </a:prstGeom>
        </p:spPr>
      </p:pic>
      <p:sp>
        <p:nvSpPr>
          <p:cNvPr id="1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88949" y="6425350"/>
            <a:ext cx="9851675" cy="3317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PROSPECT General Assembly | 10th May 2017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586156" y="6425347"/>
            <a:ext cx="1127477" cy="331788"/>
          </a:xfrm>
        </p:spPr>
        <p:txBody>
          <a:bodyPr/>
          <a:lstStyle/>
          <a:p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3897" userDrawn="1">
          <p15:clr>
            <a:srgbClr val="FBAE40"/>
          </p15:clr>
        </p15:guide>
        <p15:guide id="8" pos="3769" userDrawn="1">
          <p15:clr>
            <a:srgbClr val="FBAE40"/>
          </p15:clr>
        </p15:guide>
        <p15:guide id="9" pos="7384" userDrawn="1">
          <p15:clr>
            <a:srgbClr val="FBAE40"/>
          </p15:clr>
        </p15:guide>
        <p15:guide id="10" orient="horz" pos="1131" userDrawn="1">
          <p15:clr>
            <a:srgbClr val="FBAE40"/>
          </p15:clr>
        </p15:guide>
        <p15:guide id="11" orient="horz" pos="1094" userDrawn="1">
          <p15:clr>
            <a:srgbClr val="FBAE40"/>
          </p15:clr>
        </p15:guide>
        <p15:guide id="12" pos="30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88948" y="1413933"/>
            <a:ext cx="11224685" cy="4707467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720000" anchor="ctr" anchorCtr="0"/>
          <a:lstStyle>
            <a:lvl1pPr marL="0" indent="85723" algn="ctr">
              <a:buNone/>
              <a:defRPr sz="2000">
                <a:latin typeface="+mn-lt"/>
                <a:ea typeface="BMW Type Global Pro Regular" pitchFamily="2" charset="0"/>
                <a:cs typeface="BMW Group" pitchFamily="2" charset="0"/>
              </a:defRPr>
            </a:lvl1pPr>
          </a:lstStyle>
          <a:p>
            <a:r>
              <a:rPr lang="de-DE" dirty="0"/>
              <a:t>Bild durch Klicken auf das Symbol einfügen</a:t>
            </a:r>
          </a:p>
        </p:txBody>
      </p:sp>
      <p:cxnSp>
        <p:nvCxnSpPr>
          <p:cNvPr id="7" name="Gerade Verbindung 81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8949" y="347184"/>
            <a:ext cx="9337566" cy="701474"/>
          </a:xfrm>
        </p:spPr>
        <p:txBody>
          <a:bodyPr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de-DE" sz="2600" b="1" kern="1200" cap="all" baseline="0" dirty="0">
                <a:solidFill>
                  <a:srgbClr val="1E2E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DURCH KLICKEN </a:t>
            </a:r>
            <a:r>
              <a:rPr lang="de-DE" dirty="0" err="1"/>
              <a:t>BEARBEITeN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Zweite Zeile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pic>
        <p:nvPicPr>
          <p:cNvPr id="9" name="Inhaltsplatzhalt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14" y="326158"/>
            <a:ext cx="1887119" cy="743525"/>
          </a:xfrm>
          <a:prstGeom prst="rect">
            <a:avLst/>
          </a:prstGeom>
        </p:spPr>
      </p:pic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88949" y="6425350"/>
            <a:ext cx="9851675" cy="3317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PROSPECT General Assembly | 10th May 2017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586156" y="6425347"/>
            <a:ext cx="1127477" cy="331788"/>
          </a:xfrm>
        </p:spPr>
        <p:txBody>
          <a:bodyPr/>
          <a:lstStyle/>
          <a:p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216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pos="301" userDrawn="1">
          <p15:clr>
            <a:srgbClr val="FBAE40"/>
          </p15:clr>
        </p15:guide>
        <p15:guide id="6" pos="7384" userDrawn="1">
          <p15:clr>
            <a:srgbClr val="FBAE40"/>
          </p15:clr>
        </p15:guide>
        <p15:guide id="7" orient="horz" pos="4042" userDrawn="1">
          <p15:clr>
            <a:srgbClr val="FBAE40"/>
          </p15:clr>
        </p15:guide>
        <p15:guide id="8" orient="horz" pos="42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5" y="1413936"/>
            <a:ext cx="12192001" cy="5444069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720000" anchor="ctr" anchorCtr="0"/>
          <a:lstStyle>
            <a:lvl1pPr marL="0" indent="85723" algn="ctr">
              <a:buNone/>
              <a:defRPr sz="2000">
                <a:latin typeface="+mn-lt"/>
                <a:ea typeface="BMW Type Global Pro Regular" pitchFamily="2" charset="0"/>
                <a:cs typeface="BMW Group" pitchFamily="2" charset="0"/>
              </a:defRPr>
            </a:lvl1pPr>
          </a:lstStyle>
          <a:p>
            <a:r>
              <a:rPr lang="de-DE" dirty="0"/>
              <a:t>Bild durch Klicken auf das Symbol einfügen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88949" y="347184"/>
            <a:ext cx="9337566" cy="701474"/>
          </a:xfrm>
        </p:spPr>
        <p:txBody>
          <a:bodyPr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de-DE" sz="2600" b="1" kern="1200" cap="all" baseline="0" dirty="0">
                <a:solidFill>
                  <a:srgbClr val="1E2E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DURCH KLICKEN </a:t>
            </a:r>
            <a:r>
              <a:rPr lang="de-DE" dirty="0" err="1"/>
              <a:t>BEARBEITeN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Zweite Zeile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pic>
        <p:nvPicPr>
          <p:cNvPr id="6" name="Inhaltsplatzhalt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14" y="326158"/>
            <a:ext cx="1887119" cy="743525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216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pos="73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88949" y="6425350"/>
            <a:ext cx="9851675" cy="33178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PROSPECT General Assembly | 10th May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88948" y="1413936"/>
            <a:ext cx="5486400" cy="2606167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720000" anchor="ctr" anchorCtr="0"/>
          <a:lstStyle>
            <a:lvl1pPr marL="0" indent="0" algn="ctr">
              <a:buNone/>
              <a:defRPr sz="1600">
                <a:latin typeface="+mn-lt"/>
                <a:ea typeface="BMW Type Global Pro Regular" pitchFamily="2" charset="0"/>
                <a:cs typeface="BMW Group" pitchFamily="2" charset="0"/>
              </a:defRPr>
            </a:lvl1pPr>
          </a:lstStyle>
          <a:p>
            <a:r>
              <a:rPr lang="de-DE" dirty="0"/>
              <a:t>Bild durch Klicken auf das Symbol einfügen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193368" y="1413936"/>
            <a:ext cx="5520267" cy="2606167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720000" anchor="ctr" anchorCtr="0"/>
          <a:lstStyle>
            <a:lvl1pPr marL="0" indent="0" algn="ctr">
              <a:buNone/>
              <a:defRPr sz="1600">
                <a:latin typeface="+mn-lt"/>
                <a:ea typeface="BMW Type Global Pro Regular" pitchFamily="2" charset="0"/>
                <a:cs typeface="BMW Group" pitchFamily="2" charset="0"/>
              </a:defRPr>
            </a:lvl1pPr>
          </a:lstStyle>
          <a:p>
            <a:r>
              <a:rPr lang="de-DE" dirty="0"/>
              <a:t>Bild durch Klicken auf das Symbol einfügen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88948" y="4183352"/>
            <a:ext cx="5486400" cy="1938048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Bildunterschrift durch Klicken bearbeiten</a:t>
            </a:r>
          </a:p>
          <a:p>
            <a:pPr lvl="0"/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193368" y="4191000"/>
            <a:ext cx="5520267" cy="19304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Bildunterschrift durch Klicken bearbeiten</a:t>
            </a:r>
          </a:p>
          <a:p>
            <a:pPr lvl="0"/>
            <a:endParaRPr lang="de-DE" dirty="0"/>
          </a:p>
        </p:txBody>
      </p:sp>
      <p:cxnSp>
        <p:nvCxnSpPr>
          <p:cNvPr id="9" name="Gerade Verbindung 81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88949" y="347184"/>
            <a:ext cx="9337566" cy="701474"/>
          </a:xfrm>
        </p:spPr>
        <p:txBody>
          <a:bodyPr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de-DE" sz="2600" b="1" kern="1200" cap="all" baseline="0" dirty="0">
                <a:solidFill>
                  <a:srgbClr val="1E2E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DURCH KLICKEN </a:t>
            </a:r>
            <a:r>
              <a:rPr lang="de-DE" dirty="0" err="1"/>
              <a:t>BEARBEITeN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Zweite Zeile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pic>
        <p:nvPicPr>
          <p:cNvPr id="13" name="Inhaltsplatzhalt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14" y="326158"/>
            <a:ext cx="1887119" cy="743525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pos="3896" userDrawn="1">
          <p15:clr>
            <a:srgbClr val="FBAE40"/>
          </p15:clr>
        </p15:guide>
        <p15:guide id="6" pos="301" userDrawn="1">
          <p15:clr>
            <a:srgbClr val="FBAE40"/>
          </p15:clr>
        </p15:guide>
        <p15:guide id="7" pos="7384" userDrawn="1">
          <p15:clr>
            <a:srgbClr val="FBAE40"/>
          </p15:clr>
        </p15:guide>
        <p15:guide id="8" pos="3768" userDrawn="1">
          <p15:clr>
            <a:srgbClr val="FBAE40"/>
          </p15:clr>
        </p15:guide>
        <p15:guide id="9" orient="horz" pos="4042" userDrawn="1">
          <p15:clr>
            <a:srgbClr val="FBAE40"/>
          </p15:clr>
        </p15:guide>
        <p15:guide id="10" orient="horz" pos="4260" userDrawn="1">
          <p15:clr>
            <a:srgbClr val="FBAE40"/>
          </p15:clr>
        </p15:guide>
        <p15:guide id="11" orient="horz" pos="2636" userDrawn="1">
          <p15:clr>
            <a:srgbClr val="FBAE40"/>
          </p15:clr>
        </p15:guide>
        <p15:guide id="12" orient="horz" pos="25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488950" y="1413933"/>
            <a:ext cx="3578577" cy="167564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720000" anchor="ctr" anchorCtr="0"/>
          <a:lstStyle>
            <a:lvl1pPr marL="0" indent="0" algn="ctr">
              <a:buNone/>
              <a:defRPr sz="1600">
                <a:latin typeface="+mn-lt"/>
                <a:ea typeface="BMW Type Global Pro Regular" pitchFamily="2" charset="0"/>
                <a:cs typeface="BMW Group" pitchFamily="2" charset="0"/>
              </a:defRPr>
            </a:lvl1pPr>
          </a:lstStyle>
          <a:p>
            <a:r>
              <a:rPr lang="de-DE" dirty="0"/>
              <a:t>Bild durch Klicken auf das Symbol einfügen</a:t>
            </a:r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25" hasCustomPrompt="1"/>
          </p:nvPr>
        </p:nvSpPr>
        <p:spPr>
          <a:xfrm>
            <a:off x="8134521" y="1413936"/>
            <a:ext cx="3579112" cy="1683297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720000" anchor="ctr" anchorCtr="0"/>
          <a:lstStyle>
            <a:lvl1pPr marL="0" indent="0" algn="ctr">
              <a:buNone/>
              <a:defRPr sz="1600">
                <a:latin typeface="+mn-lt"/>
                <a:ea typeface="BMW Type Global Pro Regular" pitchFamily="2" charset="0"/>
                <a:cs typeface="BMW Group" pitchFamily="2" charset="0"/>
              </a:defRPr>
            </a:lvl1pPr>
          </a:lstStyle>
          <a:p>
            <a:r>
              <a:rPr lang="de-DE" dirty="0"/>
              <a:t>Bild durch Klicken auf das Symbol einfügen</a:t>
            </a:r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26" hasCustomPrompt="1"/>
          </p:nvPr>
        </p:nvSpPr>
        <p:spPr>
          <a:xfrm>
            <a:off x="4295424" y="1413933"/>
            <a:ext cx="3584221" cy="168329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720000" anchor="ctr" anchorCtr="0"/>
          <a:lstStyle>
            <a:lvl1pPr marL="0" indent="0" algn="ctr">
              <a:buNone/>
              <a:defRPr sz="1600">
                <a:latin typeface="+mn-lt"/>
                <a:ea typeface="BMW Type Global Pro Regular" pitchFamily="2" charset="0"/>
                <a:cs typeface="BMW Group" pitchFamily="2" charset="0"/>
              </a:defRPr>
            </a:lvl1pPr>
          </a:lstStyle>
          <a:p>
            <a:r>
              <a:rPr lang="de-DE" dirty="0"/>
              <a:t>Bild durch Klicken auf das Symbol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88950" y="3259666"/>
            <a:ext cx="3578577" cy="28617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Bildunterschrift durch Klicken bearbeiten</a:t>
            </a:r>
          </a:p>
          <a:p>
            <a:pPr lvl="0"/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301070" y="3259666"/>
            <a:ext cx="3578577" cy="28617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Bildunterschrift durch Klicken bearbeiten</a:t>
            </a:r>
          </a:p>
          <a:p>
            <a:pPr lvl="0"/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8135058" y="3259666"/>
            <a:ext cx="3578577" cy="28617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Bildunterschrift durch Klicken bearbeiten</a:t>
            </a:r>
          </a:p>
          <a:p>
            <a:pPr lvl="0"/>
            <a:endParaRPr lang="de-DE" dirty="0"/>
          </a:p>
        </p:txBody>
      </p:sp>
      <p:cxnSp>
        <p:nvCxnSpPr>
          <p:cNvPr id="11" name="Gerade Verbindung 81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88949" y="347184"/>
            <a:ext cx="9337566" cy="701474"/>
          </a:xfrm>
        </p:spPr>
        <p:txBody>
          <a:bodyPr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de-DE" sz="2600" b="1" kern="1200" cap="all" baseline="0" dirty="0">
                <a:solidFill>
                  <a:srgbClr val="1E2E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DURCH KLICKEN </a:t>
            </a:r>
            <a:r>
              <a:rPr lang="de-DE" dirty="0" err="1"/>
              <a:t>BEARBEITeN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Zweite Zeile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pic>
        <p:nvPicPr>
          <p:cNvPr id="13" name="Inhaltsplatzhalt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14" y="326158"/>
            <a:ext cx="1887119" cy="743525"/>
          </a:xfrm>
          <a:prstGeom prst="rect">
            <a:avLst/>
          </a:prstGeom>
        </p:spPr>
      </p:pic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88949" y="6425350"/>
            <a:ext cx="9851675" cy="3317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PROSPECT General Assembly | 10th May 2017</a:t>
            </a:r>
            <a:endParaRPr lang="de-DE" dirty="0"/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586156" y="6425347"/>
            <a:ext cx="1127477" cy="331788"/>
          </a:xfrm>
        </p:spPr>
        <p:txBody>
          <a:bodyPr/>
          <a:lstStyle/>
          <a:p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7384" userDrawn="1">
          <p15:clr>
            <a:srgbClr val="FBAE40"/>
          </p15:clr>
        </p15:guide>
        <p15:guide id="8" pos="301" userDrawn="1">
          <p15:clr>
            <a:srgbClr val="FBAE40"/>
          </p15:clr>
        </p15:guide>
        <p15:guide id="9" pos="5120" userDrawn="1">
          <p15:clr>
            <a:srgbClr val="FBAE40"/>
          </p15:clr>
        </p15:guide>
        <p15:guide id="10" pos="4968" userDrawn="1">
          <p15:clr>
            <a:srgbClr val="FBAE40"/>
          </p15:clr>
        </p15:guide>
        <p15:guide id="11" pos="2704" userDrawn="1">
          <p15:clr>
            <a:srgbClr val="FBAE40"/>
          </p15:clr>
        </p15:guide>
        <p15:guide id="12" pos="256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88950" y="1413936"/>
            <a:ext cx="2619020" cy="1302299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0" anchor="ctr" anchorCtr="0"/>
          <a:lstStyle>
            <a:lvl1pPr marL="0" indent="0" algn="ctr">
              <a:buNone/>
              <a:defRPr sz="1600">
                <a:latin typeface="+mn-lt"/>
                <a:ea typeface="BMW Type Global Pro Regular" pitchFamily="2" charset="0"/>
                <a:cs typeface="BMW Group" pitchFamily="2" charset="0"/>
              </a:defRPr>
            </a:lvl1pPr>
          </a:lstStyle>
          <a:p>
            <a:r>
              <a:rPr lang="de-DE" dirty="0"/>
              <a:t>Bild durch Klicken auf das       Symbol einfügen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20" hasCustomPrompt="1"/>
          </p:nvPr>
        </p:nvSpPr>
        <p:spPr>
          <a:xfrm>
            <a:off x="3352802" y="1413936"/>
            <a:ext cx="2617423" cy="1302299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0" anchor="ctr" anchorCtr="0"/>
          <a:lstStyle>
            <a:lvl1pPr marL="0" indent="0" algn="ctr">
              <a:buNone/>
              <a:defRPr sz="1600">
                <a:latin typeface="+mn-lt"/>
                <a:ea typeface="BMW Type Global Pro Regular" pitchFamily="2" charset="0"/>
                <a:cs typeface="BMW Group" pitchFamily="2" charset="0"/>
              </a:defRPr>
            </a:lvl1pPr>
          </a:lstStyle>
          <a:p>
            <a:r>
              <a:rPr lang="de-DE" dirty="0"/>
              <a:t>Bild durch Klicken auf das       Symbol einfügen</a:t>
            </a:r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21" hasCustomPrompt="1"/>
          </p:nvPr>
        </p:nvSpPr>
        <p:spPr>
          <a:xfrm>
            <a:off x="6220182" y="1413936"/>
            <a:ext cx="2619020" cy="1302299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0" anchor="ctr" anchorCtr="0"/>
          <a:lstStyle>
            <a:lvl1pPr marL="0" indent="0" algn="ctr">
              <a:buNone/>
              <a:defRPr sz="1600">
                <a:latin typeface="+mn-lt"/>
                <a:ea typeface="BMW Type Global Pro Regular" pitchFamily="2" charset="0"/>
                <a:cs typeface="BMW Group" pitchFamily="2" charset="0"/>
              </a:defRPr>
            </a:lvl1pPr>
          </a:lstStyle>
          <a:p>
            <a:r>
              <a:rPr lang="de-DE" dirty="0"/>
              <a:t>Bild durch Klicken auf das       Symbol einfügen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22" hasCustomPrompt="1"/>
          </p:nvPr>
        </p:nvSpPr>
        <p:spPr>
          <a:xfrm>
            <a:off x="9096213" y="1413936"/>
            <a:ext cx="2617423" cy="1302299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0" anchor="ctr" anchorCtr="0"/>
          <a:lstStyle>
            <a:lvl1pPr marL="0" indent="0" algn="ctr">
              <a:buNone/>
              <a:defRPr sz="1600">
                <a:latin typeface="+mn-lt"/>
                <a:ea typeface="BMW Type Global Pro Regular" pitchFamily="2" charset="0"/>
                <a:cs typeface="BMW Group" pitchFamily="2" charset="0"/>
              </a:defRPr>
            </a:lvl1pPr>
          </a:lstStyle>
          <a:p>
            <a:r>
              <a:rPr lang="de-DE" dirty="0"/>
              <a:t>Bild durch Klicken auf das        Symbol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8948" y="2895604"/>
            <a:ext cx="2619021" cy="322579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 sz="1200">
                <a:solidFill>
                  <a:srgbClr val="40404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Bildunterschrift durch Klicken bearbeiten</a:t>
            </a:r>
          </a:p>
          <a:p>
            <a:pPr lvl="0"/>
            <a:endParaRPr lang="de-DE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3352803" y="2895604"/>
            <a:ext cx="2619021" cy="322579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 sz="1200">
                <a:solidFill>
                  <a:srgbClr val="40404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Bildunterschrift durch Klicken bearbeiten</a:t>
            </a:r>
          </a:p>
          <a:p>
            <a:pPr lvl="0"/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220180" y="2887134"/>
            <a:ext cx="2619021" cy="3234266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 sz="1200">
                <a:solidFill>
                  <a:srgbClr val="40404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Bildunterschrift durch Klicken bearbeiten</a:t>
            </a:r>
          </a:p>
          <a:p>
            <a:pPr lvl="0"/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9094612" y="2887134"/>
            <a:ext cx="2619021" cy="3234266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 sz="1200">
                <a:solidFill>
                  <a:srgbClr val="404040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Bildunterschrift durch Klicken bearbeiten</a:t>
            </a:r>
          </a:p>
          <a:p>
            <a:pPr lvl="0"/>
            <a:endParaRPr lang="de-DE" dirty="0"/>
          </a:p>
        </p:txBody>
      </p:sp>
      <p:cxnSp>
        <p:nvCxnSpPr>
          <p:cNvPr id="15" name="Gerade Verbindung 81"/>
          <p:cNvCxnSpPr/>
          <p:nvPr userDrawn="1"/>
        </p:nvCxnSpPr>
        <p:spPr>
          <a:xfrm>
            <a:off x="-1" y="6298735"/>
            <a:ext cx="12192001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88949" y="347184"/>
            <a:ext cx="9337566" cy="701474"/>
          </a:xfrm>
        </p:spPr>
        <p:txBody>
          <a:bodyPr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de-DE" sz="2600" b="1" kern="1200" cap="all" baseline="0" dirty="0">
                <a:solidFill>
                  <a:srgbClr val="1E2E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DURCH KLICKEN </a:t>
            </a:r>
            <a:r>
              <a:rPr lang="de-DE" dirty="0" err="1"/>
              <a:t>BEARBEITeN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Zweite Zeile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</a:t>
            </a:r>
          </a:p>
        </p:txBody>
      </p:sp>
      <p:pic>
        <p:nvPicPr>
          <p:cNvPr id="17" name="Inhaltsplatzhalt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14" y="326158"/>
            <a:ext cx="1887119" cy="743525"/>
          </a:xfrm>
          <a:prstGeom prst="rect">
            <a:avLst/>
          </a:prstGeom>
        </p:spPr>
      </p:pic>
      <p:sp>
        <p:nvSpPr>
          <p:cNvPr id="2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88949" y="6425350"/>
            <a:ext cx="9851675" cy="3317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PROSPECT General Assembly | 10th May 2017</a:t>
            </a:r>
            <a:endParaRPr lang="de-DE" dirty="0"/>
          </a:p>
        </p:txBody>
      </p:sp>
      <p:sp>
        <p:nvSpPr>
          <p:cNvPr id="2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586156" y="6425347"/>
            <a:ext cx="1127477" cy="331788"/>
          </a:xfrm>
        </p:spPr>
        <p:txBody>
          <a:bodyPr/>
          <a:lstStyle/>
          <a:p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3858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260" userDrawn="1">
          <p15:clr>
            <a:srgbClr val="FBAE40"/>
          </p15:clr>
        </p15:guide>
        <p15:guide id="7" pos="301" userDrawn="1">
          <p15:clr>
            <a:srgbClr val="FBAE40"/>
          </p15:clr>
        </p15:guide>
        <p15:guide id="8" pos="7384" userDrawn="1">
          <p15:clr>
            <a:srgbClr val="FBAE40"/>
          </p15:clr>
        </p15:guide>
        <p15:guide id="9" pos="1960" userDrawn="1">
          <p15:clr>
            <a:srgbClr val="FBAE40"/>
          </p15:clr>
        </p15:guide>
        <p15:guide id="10" pos="2112" userDrawn="1">
          <p15:clr>
            <a:srgbClr val="FBAE40"/>
          </p15:clr>
        </p15:guide>
        <p15:guide id="11" pos="3768" userDrawn="1">
          <p15:clr>
            <a:srgbClr val="FBAE40"/>
          </p15:clr>
        </p15:guide>
        <p15:guide id="12" pos="3912" userDrawn="1">
          <p15:clr>
            <a:srgbClr val="FBAE40"/>
          </p15:clr>
        </p15:guide>
        <p15:guide id="13" pos="5564" userDrawn="1">
          <p15:clr>
            <a:srgbClr val="FBAE40"/>
          </p15:clr>
        </p15:guide>
        <p15:guide id="14" pos="57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586156" y="6425347"/>
            <a:ext cx="1127477" cy="3317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0" name="Rechteck 279"/>
          <p:cNvSpPr/>
          <p:nvPr/>
        </p:nvSpPr>
        <p:spPr>
          <a:xfrm>
            <a:off x="237067" y="177800"/>
            <a:ext cx="240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6" name="Titelplatzhalter 5"/>
          <p:cNvSpPr>
            <a:spLocks noGrp="1"/>
          </p:cNvSpPr>
          <p:nvPr>
            <p:ph type="title"/>
          </p:nvPr>
        </p:nvSpPr>
        <p:spPr>
          <a:xfrm>
            <a:off x="488948" y="347184"/>
            <a:ext cx="11224685" cy="70147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>
              <a:lnSpc>
                <a:spcPts val="2700"/>
              </a:lnSpc>
              <a:spcBef>
                <a:spcPts val="0"/>
              </a:spcBef>
              <a:buFont typeface="Arial" pitchFamily="34" charset="0"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8" name="empower - DO NOT DELETE!!!" hidden="1"/>
          <p:cNvSpPr/>
          <p:nvPr userDrawn="1">
            <p:custDataLst>
              <p:tags r:id="rId16"/>
            </p:custDataLst>
          </p:nvPr>
        </p:nvSpPr>
        <p:spPr>
          <a:xfrm>
            <a:off x="-1693333" y="-1270000"/>
            <a:ext cx="0" cy="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88948" y="1413933"/>
            <a:ext cx="11224685" cy="4707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49" r:id="rId2"/>
    <p:sldLayoutId id="2147483750" r:id="rId3"/>
    <p:sldLayoutId id="2147483751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65" r:id="rId11"/>
    <p:sldLayoutId id="2147483762" r:id="rId12"/>
    <p:sldLayoutId id="2147483764" r:id="rId13"/>
    <p:sldLayoutId id="214748376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ts val="3400"/>
        </a:lnSpc>
        <a:spcBef>
          <a:spcPct val="0"/>
        </a:spcBef>
        <a:buNone/>
        <a:defRPr lang="de-DE" sz="2600" b="1" kern="1200" cap="all" baseline="0" smtClean="0">
          <a:solidFill>
            <a:srgbClr val="92A2B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176213" indent="-176213" algn="l" defTabSz="914377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lang="de-DE" sz="18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9991" indent="-179996" algn="l" defTabSz="914377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lang="de-DE" sz="18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987" indent="-179996" algn="l" defTabSz="914377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lang="de-DE" sz="18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9982" indent="-179996" algn="l" defTabSz="914377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lang="de-DE" sz="18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99978" indent="-179996" algn="l" defTabSz="914377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lang="de-DE" sz="18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OpenPASS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Proprietary</a:t>
            </a:r>
            <a:r>
              <a:rPr lang="de-DE" dirty="0" smtClean="0"/>
              <a:t> SCENARIO ENGINE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 rot="20260914">
            <a:off x="361802" y="1377678"/>
            <a:ext cx="3899134" cy="16176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</a:rPr>
              <a:t>TO </a:t>
            </a:r>
            <a:r>
              <a:rPr lang="de-DE" dirty="0" smtClean="0">
                <a:solidFill>
                  <a:schemeClr val="tx1"/>
                </a:solidFill>
              </a:rPr>
              <a:t>DO: Jan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existing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know-how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other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sce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desc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re-use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tools</a:t>
            </a:r>
            <a:r>
              <a:rPr lang="de-DE" dirty="0" smtClean="0">
                <a:solidFill>
                  <a:schemeClr val="tx1"/>
                </a:solidFill>
              </a:rPr>
              <a:t>, rapid </a:t>
            </a:r>
            <a:r>
              <a:rPr lang="de-DE" dirty="0" err="1" smtClean="0">
                <a:solidFill>
                  <a:schemeClr val="tx1"/>
                </a:solidFill>
              </a:rPr>
              <a:t>dev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Describe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„</a:t>
            </a:r>
            <a:r>
              <a:rPr lang="de-DE" dirty="0" err="1">
                <a:solidFill>
                  <a:schemeClr val="tx1"/>
                </a:solidFill>
              </a:rPr>
              <a:t>cut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and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slow</a:t>
            </a:r>
            <a:r>
              <a:rPr lang="de-DE" dirty="0" smtClean="0">
                <a:solidFill>
                  <a:schemeClr val="tx1"/>
                </a:solidFill>
              </a:rPr>
              <a:t>“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(EBTB)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MANTLE API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1504091" y="1500618"/>
            <a:ext cx="3242820" cy="4498788"/>
          </a:xfrm>
          <a:prstGeom prst="rect">
            <a:avLst/>
          </a:prstGeom>
          <a:solidFill>
            <a:srgbClr val="EAEAEA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t" anchorCtr="0"/>
          <a:lstStyle/>
          <a:p>
            <a:pPr marL="0" marR="0" lvl="0" indent="0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08227A9-6EFF-DC43-A05F-44AC3BB730BD}"/>
              </a:ext>
            </a:extLst>
          </p:cNvPr>
          <p:cNvSpPr/>
          <p:nvPr/>
        </p:nvSpPr>
        <p:spPr>
          <a:xfrm>
            <a:off x="2066003" y="1707951"/>
            <a:ext cx="588987" cy="420705"/>
          </a:xfrm>
          <a:prstGeom prst="rect">
            <a:avLst/>
          </a:prstGeom>
          <a:solidFill>
            <a:srgbClr val="EAEAE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Scenario</a:t>
            </a:r>
            <a:b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Engine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1680676" y="4845452"/>
            <a:ext cx="1359641" cy="847438"/>
          </a:xfrm>
          <a:prstGeom prst="rect">
            <a:avLst/>
          </a:prstGeom>
          <a:solidFill>
            <a:srgbClr val="EAEAEA">
              <a:lumMod val="9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b" anchorCtr="0"/>
          <a:lstStyle/>
          <a:p>
            <a:pPr marL="0" marR="0" lvl="0" indent="0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Environment Simulator 2</a:t>
            </a:r>
          </a:p>
        </p:txBody>
      </p:sp>
      <p:cxnSp>
        <p:nvCxnSpPr>
          <p:cNvPr id="17" name="Gerader Verbinder 16"/>
          <p:cNvCxnSpPr>
            <a:stCxn id="15" idx="2"/>
            <a:endCxn id="18" idx="0"/>
          </p:cNvCxnSpPr>
          <p:nvPr/>
        </p:nvCxnSpPr>
        <p:spPr>
          <a:xfrm>
            <a:off x="2360497" y="2128656"/>
            <a:ext cx="0" cy="180353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108227A9-6EFF-DC43-A05F-44AC3BB730BD}"/>
              </a:ext>
            </a:extLst>
          </p:cNvPr>
          <p:cNvSpPr/>
          <p:nvPr/>
        </p:nvSpPr>
        <p:spPr>
          <a:xfrm>
            <a:off x="1757841" y="3932187"/>
            <a:ext cx="1205311" cy="364347"/>
          </a:xfrm>
          <a:prstGeom prst="rect">
            <a:avLst/>
          </a:prstGeom>
          <a:solidFill>
            <a:srgbClr val="EAEAEA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Abstract Environment API</a:t>
            </a:r>
          </a:p>
        </p:txBody>
      </p:sp>
      <p:cxnSp>
        <p:nvCxnSpPr>
          <p:cNvPr id="19" name="Gerader Verbinder 18"/>
          <p:cNvCxnSpPr>
            <a:stCxn id="18" idx="2"/>
            <a:endCxn id="16" idx="0"/>
          </p:cNvCxnSpPr>
          <p:nvPr/>
        </p:nvCxnSpPr>
        <p:spPr>
          <a:xfrm>
            <a:off x="2360497" y="4296534"/>
            <a:ext cx="0" cy="54891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20" name="Textfeld 19"/>
          <p:cNvSpPr txBox="1"/>
          <p:nvPr/>
        </p:nvSpPr>
        <p:spPr>
          <a:xfrm>
            <a:off x="2465973" y="2714666"/>
            <a:ext cx="201016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271"/>
            <a:r>
              <a:rPr lang="en-US" sz="1000" dirty="0" smtClean="0">
                <a:solidFill>
                  <a:srgbClr val="000000"/>
                </a:solidFill>
                <a:latin typeface="CorpoS"/>
              </a:rPr>
              <a:t>Scenario does not know the underlying</a:t>
            </a:r>
          </a:p>
          <a:p>
            <a:pPr defTabSz="914271"/>
            <a:r>
              <a:rPr lang="en-US" sz="1000" dirty="0" smtClean="0">
                <a:solidFill>
                  <a:srgbClr val="000000"/>
                </a:solidFill>
                <a:latin typeface="CorpoS"/>
              </a:rPr>
              <a:t>Environment Simulator.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465973" y="4436800"/>
            <a:ext cx="22071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71"/>
            <a:r>
              <a:rPr lang="en-US" sz="1000" dirty="0" smtClean="0">
                <a:solidFill>
                  <a:srgbClr val="000000"/>
                </a:solidFill>
                <a:latin typeface="CorpoS"/>
              </a:rPr>
              <a:t>Environment Simulator 2 implements the Abstract Environment API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5760230" y="3036001"/>
            <a:ext cx="4455935" cy="1265986"/>
          </a:xfrm>
          <a:prstGeom prst="rect">
            <a:avLst/>
          </a:prstGeom>
          <a:solidFill>
            <a:srgbClr val="B6BBC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t" anchorCtr="0"/>
          <a:lstStyle/>
          <a:p>
            <a:pPr marL="0" marR="0" lvl="0" indent="0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Scenario Databases</a:t>
            </a:r>
          </a:p>
        </p:txBody>
      </p:sp>
      <p:sp>
        <p:nvSpPr>
          <p:cNvPr id="56" name="Flussdiagramm: Magnetplattenspeicher 55"/>
          <p:cNvSpPr/>
          <p:nvPr/>
        </p:nvSpPr>
        <p:spPr>
          <a:xfrm>
            <a:off x="5843768" y="3270809"/>
            <a:ext cx="812862" cy="457736"/>
          </a:xfrm>
          <a:prstGeom prst="flowChartMagneticDisk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C++/Python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5760230" y="4849115"/>
            <a:ext cx="4455935" cy="563150"/>
          </a:xfrm>
          <a:prstGeom prst="rect">
            <a:avLst/>
          </a:prstGeom>
          <a:solidFill>
            <a:srgbClr val="B6BBC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t" anchorCtr="0"/>
          <a:lstStyle/>
          <a:p>
            <a:pPr marL="0" marR="0" lvl="0" indent="0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Simulator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7727252" y="4946950"/>
            <a:ext cx="1392056" cy="382126"/>
          </a:xfrm>
          <a:prstGeom prst="rect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>
            <a:defPPr>
              <a:defRPr lang="de-DE"/>
            </a:defPPr>
            <a:lvl1pPr marL="0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35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71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06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42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78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14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949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85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71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openPASS</a:t>
            </a:r>
          </a:p>
        </p:txBody>
      </p:sp>
      <p:sp>
        <p:nvSpPr>
          <p:cNvPr id="59" name="Flussdiagramm: Magnetplattenspeicher 58"/>
          <p:cNvSpPr/>
          <p:nvPr/>
        </p:nvSpPr>
        <p:spPr>
          <a:xfrm>
            <a:off x="6745264" y="3270809"/>
            <a:ext cx="681133" cy="457736"/>
          </a:xfrm>
          <a:prstGeom prst="flowChartMagneticDisk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OSC 1.0</a:t>
            </a:r>
          </a:p>
        </p:txBody>
      </p:sp>
      <p:sp>
        <p:nvSpPr>
          <p:cNvPr id="60" name="Flussdiagramm: Magnetplattenspeicher 59"/>
          <p:cNvSpPr/>
          <p:nvPr/>
        </p:nvSpPr>
        <p:spPr>
          <a:xfrm>
            <a:off x="7588267" y="3270809"/>
            <a:ext cx="681133" cy="457736"/>
          </a:xfrm>
          <a:prstGeom prst="flowChartMagneticDisk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EBTB</a:t>
            </a:r>
          </a:p>
        </p:txBody>
      </p:sp>
      <p:sp>
        <p:nvSpPr>
          <p:cNvPr id="61" name="Flussdiagramm: Magnetplattenspeicher 60"/>
          <p:cNvSpPr/>
          <p:nvPr/>
        </p:nvSpPr>
        <p:spPr>
          <a:xfrm>
            <a:off x="8480517" y="3270809"/>
            <a:ext cx="681133" cy="457736"/>
          </a:xfrm>
          <a:prstGeom prst="flowChartMagneticDisk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YAML</a:t>
            </a:r>
          </a:p>
        </p:txBody>
      </p:sp>
      <p:sp>
        <p:nvSpPr>
          <p:cNvPr id="62" name="Flussdiagramm: Magnetplattenspeicher 61"/>
          <p:cNvSpPr/>
          <p:nvPr/>
        </p:nvSpPr>
        <p:spPr>
          <a:xfrm>
            <a:off x="9394478" y="3270809"/>
            <a:ext cx="681133" cy="457736"/>
          </a:xfrm>
          <a:prstGeom prst="flowChartMagneticDisk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OSC 2.0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5871703" y="3884767"/>
            <a:ext cx="756992" cy="271221"/>
          </a:xfrm>
          <a:prstGeom prst="rect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libScenarioCPP.so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6680402" y="3884767"/>
            <a:ext cx="810857" cy="271221"/>
          </a:xfrm>
          <a:prstGeom prst="rect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libScenarioOSC1.so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7532789" y="3884767"/>
            <a:ext cx="792088" cy="271221"/>
          </a:xfrm>
          <a:prstGeom prst="rect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libScenarioEBTB.so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8415655" y="3884767"/>
            <a:ext cx="810856" cy="271221"/>
          </a:xfrm>
          <a:prstGeom prst="rect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libScenarioYAML.so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9298519" y="3884767"/>
            <a:ext cx="873051" cy="271221"/>
          </a:xfrm>
          <a:prstGeom prst="rect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libScenarioOSC2.so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9423275" y="4973460"/>
            <a:ext cx="554394" cy="329385"/>
          </a:xfrm>
          <a:prstGeom prst="rect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>
            <a:defPPr>
              <a:defRPr lang="de-DE"/>
            </a:defPPr>
            <a:lvl1pPr marL="0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35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71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06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42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78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14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949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085" algn="l" defTabSz="914271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71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Scenario</a:t>
            </a:r>
            <a:b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</a:br>
            <a:r>
              <a:rPr kumimoji="0" lang="de-DE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Plugin</a:t>
            </a:r>
            <a:endParaRPr kumimoji="0" lang="de-DE" sz="1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/>
              <a:ea typeface="+mn-ea"/>
              <a:cs typeface="+mn-cs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5760229" y="5569195"/>
            <a:ext cx="4455935" cy="419134"/>
          </a:xfrm>
          <a:prstGeom prst="rect">
            <a:avLst/>
          </a:prstGeom>
          <a:solidFill>
            <a:srgbClr val="B6BBC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t" anchorCtr="0"/>
          <a:lstStyle/>
          <a:p>
            <a:pPr marL="0" marR="0" lvl="0" indent="0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Environment/Traffic Simulators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CF86D4FD-C1F2-F943-982A-13397C9EF0C4}"/>
              </a:ext>
            </a:extLst>
          </p:cNvPr>
          <p:cNvSpPr/>
          <p:nvPr/>
        </p:nvSpPr>
        <p:spPr>
          <a:xfrm>
            <a:off x="7886151" y="5648054"/>
            <a:ext cx="1074258" cy="271221"/>
          </a:xfrm>
          <a:prstGeom prst="rect">
            <a:avLst/>
          </a:prstGeom>
          <a:solidFill>
            <a:srgbClr val="B6BBC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Lib_openPASS.so</a:t>
            </a:r>
          </a:p>
        </p:txBody>
      </p:sp>
      <p:sp>
        <p:nvSpPr>
          <p:cNvPr id="71" name="Flussdiagramm: Verzweigung 70"/>
          <p:cNvSpPr/>
          <p:nvPr/>
        </p:nvSpPr>
        <p:spPr>
          <a:xfrm>
            <a:off x="7723590" y="4539200"/>
            <a:ext cx="410487" cy="216024"/>
          </a:xfrm>
          <a:prstGeom prst="flowChartDecision">
            <a:avLst/>
          </a:prstGeom>
          <a:solidFill>
            <a:srgbClr val="B6BBC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271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OR</a:t>
            </a:r>
            <a:endParaRPr kumimoji="0" lang="de-DE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/>
              <a:ea typeface="+mn-ea"/>
              <a:cs typeface="+mn-cs"/>
            </a:endParaRPr>
          </a:p>
        </p:txBody>
      </p:sp>
      <p:cxnSp>
        <p:nvCxnSpPr>
          <p:cNvPr id="72" name="Gewinkelter Verbinder 71"/>
          <p:cNvCxnSpPr>
            <a:stCxn id="63" idx="2"/>
            <a:endCxn id="71" idx="0"/>
          </p:cNvCxnSpPr>
          <p:nvPr/>
        </p:nvCxnSpPr>
        <p:spPr>
          <a:xfrm rot="16200000" flipH="1">
            <a:off x="6897910" y="3508276"/>
            <a:ext cx="383212" cy="167863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3" name="Gewinkelter Verbinder 72"/>
          <p:cNvCxnSpPr>
            <a:stCxn id="64" idx="2"/>
            <a:endCxn id="71" idx="0"/>
          </p:cNvCxnSpPr>
          <p:nvPr/>
        </p:nvCxnSpPr>
        <p:spPr>
          <a:xfrm rot="16200000" flipH="1">
            <a:off x="7315726" y="3926092"/>
            <a:ext cx="383212" cy="84300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4" name="Gewinkelter Verbinder 73"/>
          <p:cNvCxnSpPr>
            <a:stCxn id="65" idx="2"/>
            <a:endCxn id="71" idx="0"/>
          </p:cNvCxnSpPr>
          <p:nvPr/>
        </p:nvCxnSpPr>
        <p:spPr>
          <a:xfrm rot="16200000" flipH="1">
            <a:off x="7737227" y="4347593"/>
            <a:ext cx="383212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5" name="Gewinkelter Verbinder 74"/>
          <p:cNvCxnSpPr>
            <a:stCxn id="66" idx="2"/>
            <a:endCxn id="71" idx="0"/>
          </p:cNvCxnSpPr>
          <p:nvPr/>
        </p:nvCxnSpPr>
        <p:spPr>
          <a:xfrm rot="5400000">
            <a:off x="8183353" y="3901470"/>
            <a:ext cx="383212" cy="89224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6" name="Gewinkelter Verbinder 75"/>
          <p:cNvCxnSpPr>
            <a:stCxn id="71" idx="0"/>
            <a:endCxn id="67" idx="2"/>
          </p:cNvCxnSpPr>
          <p:nvPr/>
        </p:nvCxnSpPr>
        <p:spPr>
          <a:xfrm rot="5400000" flipH="1" flipV="1">
            <a:off x="8640333" y="3444489"/>
            <a:ext cx="383212" cy="180621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7" name="Gewinkelter Verbinder 76"/>
          <p:cNvCxnSpPr>
            <a:stCxn id="71" idx="2"/>
            <a:endCxn id="68" idx="0"/>
          </p:cNvCxnSpPr>
          <p:nvPr/>
        </p:nvCxnSpPr>
        <p:spPr>
          <a:xfrm rot="16200000" flipH="1">
            <a:off x="8705535" y="3978523"/>
            <a:ext cx="218236" cy="1771638"/>
          </a:xfrm>
          <a:prstGeom prst="bentConnector3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8" name="Gerader Verbinder 77"/>
          <p:cNvCxnSpPr>
            <a:stCxn id="58" idx="2"/>
            <a:endCxn id="70" idx="0"/>
          </p:cNvCxnSpPr>
          <p:nvPr/>
        </p:nvCxnSpPr>
        <p:spPr>
          <a:xfrm>
            <a:off x="8423280" y="5329076"/>
            <a:ext cx="0" cy="31897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79" name="Gruppieren 78"/>
          <p:cNvGrpSpPr/>
          <p:nvPr/>
        </p:nvGrpSpPr>
        <p:grpSpPr>
          <a:xfrm>
            <a:off x="10589541" y="3919861"/>
            <a:ext cx="864096" cy="382126"/>
            <a:chOff x="8328248" y="2366661"/>
            <a:chExt cx="864096" cy="382126"/>
          </a:xfrm>
        </p:grpSpPr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CF86D4FD-C1F2-F943-982A-13397C9EF0C4}"/>
                </a:ext>
              </a:extLst>
            </p:cNvPr>
            <p:cNvSpPr/>
            <p:nvPr/>
          </p:nvSpPr>
          <p:spPr>
            <a:xfrm>
              <a:off x="8328248" y="2366661"/>
              <a:ext cx="864096" cy="382126"/>
            </a:xfrm>
            <a:prstGeom prst="rect">
              <a:avLst/>
            </a:prstGeom>
            <a:solidFill>
              <a:srgbClr val="B6BBC1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0" rIns="0" bIns="0" rtlCol="0" anchor="ctr" anchorCtr="0"/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71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100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poS"/>
                  <a:ea typeface="+mn-ea"/>
                  <a:cs typeface="+mn-cs"/>
                </a:rPr>
                <a:t>Configuration</a:t>
              </a:r>
              <a:endPara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/>
                <a:ea typeface="+mn-ea"/>
                <a:cs typeface="+mn-cs"/>
              </a:endParaRPr>
            </a:p>
          </p:txBody>
        </p:sp>
        <p:sp>
          <p:nvSpPr>
            <p:cNvPr id="81" name="Rechtwinkliges Dreieck 80"/>
            <p:cNvSpPr/>
            <p:nvPr/>
          </p:nvSpPr>
          <p:spPr>
            <a:xfrm rot="10800000">
              <a:off x="9048328" y="2366661"/>
              <a:ext cx="144016" cy="108454"/>
            </a:xfrm>
            <a:prstGeom prst="rtTriangle">
              <a:avLst/>
            </a:prstGeom>
            <a:solidFill>
              <a:srgbClr val="9E9E9E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poS"/>
                <a:ea typeface="+mn-ea"/>
                <a:cs typeface="+mn-cs"/>
              </a:endParaRPr>
            </a:p>
          </p:txBody>
        </p:sp>
      </p:grpSp>
      <p:cxnSp>
        <p:nvCxnSpPr>
          <p:cNvPr id="83" name="Gerader Verbinder 82"/>
          <p:cNvCxnSpPr/>
          <p:nvPr/>
        </p:nvCxnSpPr>
        <p:spPr>
          <a:xfrm flipH="1">
            <a:off x="5649029" y="4451777"/>
            <a:ext cx="5760640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dash"/>
          </a:ln>
          <a:effectLst/>
        </p:spPr>
      </p:cxnSp>
      <p:cxnSp>
        <p:nvCxnSpPr>
          <p:cNvPr id="84" name="Gerader Verbinder 83"/>
          <p:cNvCxnSpPr/>
          <p:nvPr/>
        </p:nvCxnSpPr>
        <p:spPr>
          <a:xfrm flipH="1" flipV="1">
            <a:off x="5649029" y="2935953"/>
            <a:ext cx="5760640" cy="3656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dash"/>
          </a:ln>
          <a:effectLst/>
        </p:spPr>
      </p:cxnSp>
      <p:cxnSp>
        <p:nvCxnSpPr>
          <p:cNvPr id="85" name="Gerader Verbinder 84"/>
          <p:cNvCxnSpPr/>
          <p:nvPr/>
        </p:nvCxnSpPr>
        <p:spPr>
          <a:xfrm flipV="1">
            <a:off x="5649029" y="2935953"/>
            <a:ext cx="0" cy="151582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86" name="Rechteck 85"/>
          <p:cNvSpPr/>
          <p:nvPr/>
        </p:nvSpPr>
        <p:spPr>
          <a:xfrm>
            <a:off x="6051177" y="2118647"/>
            <a:ext cx="6029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71"/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Scenario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engines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:</a:t>
            </a:r>
          </a:p>
          <a:p>
            <a:pPr marL="171450" indent="-171450" defTabSz="914271">
              <a:buFont typeface="Wingdings" panose="05000000000000000000" pitchFamily="2" charset="2"/>
              <a:buChar char="§"/>
            </a:pP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Reusable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and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simulator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agnostic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.</a:t>
            </a:r>
          </a:p>
          <a:p>
            <a:pPr marL="171450" indent="-171450" defTabSz="914271">
              <a:buFont typeface="Wingdings" panose="05000000000000000000" pitchFamily="2" charset="2"/>
              <a:buChar char="§"/>
            </a:pP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Portable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to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several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test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benchs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.</a:t>
            </a:r>
          </a:p>
          <a:p>
            <a:pPr marL="171450" indent="-171450" defTabSz="914271">
              <a:buFont typeface="Wingdings" panose="05000000000000000000" pitchFamily="2" charset="2"/>
              <a:buChar char="§"/>
            </a:pP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There‘s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potentially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still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the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need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to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have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different DSLs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for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 different </a:t>
            </a:r>
            <a:r>
              <a:rPr lang="de-DE" sz="1000" dirty="0" err="1" smtClean="0">
                <a:solidFill>
                  <a:srgbClr val="000000"/>
                </a:solidFill>
                <a:latin typeface="CorpoS"/>
              </a:rPr>
              <a:t>users</a:t>
            </a:r>
            <a:r>
              <a:rPr lang="de-DE" sz="1000" dirty="0" smtClean="0">
                <a:solidFill>
                  <a:srgbClr val="000000"/>
                </a:solidFill>
                <a:latin typeface="CorpoS"/>
              </a:rPr>
              <a:t>.</a:t>
            </a:r>
            <a:endParaRPr lang="de-DE" sz="1000" dirty="0">
              <a:solidFill>
                <a:srgbClr val="000000"/>
              </a:solidFill>
              <a:latin typeface="CorpoS"/>
            </a:endParaRPr>
          </a:p>
        </p:txBody>
      </p:sp>
      <p:cxnSp>
        <p:nvCxnSpPr>
          <p:cNvPr id="87" name="Gerader Verbinder 86"/>
          <p:cNvCxnSpPr>
            <a:stCxn id="58" idx="3"/>
            <a:endCxn id="68" idx="1"/>
          </p:cNvCxnSpPr>
          <p:nvPr/>
        </p:nvCxnSpPr>
        <p:spPr>
          <a:xfrm>
            <a:off x="9119308" y="5138013"/>
            <a:ext cx="303967" cy="14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" name="Rechteck 4"/>
          <p:cNvSpPr/>
          <p:nvPr/>
        </p:nvSpPr>
        <p:spPr>
          <a:xfrm rot="20260914">
            <a:off x="375411" y="569078"/>
            <a:ext cx="3461281" cy="23529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</a:rPr>
              <a:t>TO </a:t>
            </a:r>
            <a:r>
              <a:rPr lang="de-DE" dirty="0" smtClean="0">
                <a:solidFill>
                  <a:schemeClr val="tx1"/>
                </a:solidFill>
              </a:rPr>
              <a:t>DO Jan: </a:t>
            </a:r>
            <a:r>
              <a:rPr lang="de-DE" dirty="0" err="1" smtClean="0">
                <a:solidFill>
                  <a:schemeClr val="tx1"/>
                </a:solidFill>
              </a:rPr>
              <a:t>describe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new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repo</a:t>
            </a:r>
            <a:r>
              <a:rPr lang="de-DE" dirty="0" smtClean="0">
                <a:solidFill>
                  <a:srgbClr val="666666"/>
                </a:solidFill>
                <a:latin typeface="BMW Group Condensed" panose="020B0606020202020204" pitchFamily="34" charset="0"/>
              </a:rPr>
              <a:t>, </a:t>
            </a:r>
            <a:r>
              <a:rPr lang="de-DE" dirty="0" err="1" smtClean="0">
                <a:solidFill>
                  <a:srgbClr val="666666"/>
                </a:solidFill>
                <a:latin typeface="BMW Group Condensed" panose="020B0606020202020204" pitchFamily="34" charset="0"/>
              </a:rPr>
              <a:t>scope</a:t>
            </a:r>
            <a:r>
              <a:rPr lang="de-DE" dirty="0" smtClean="0">
                <a:solidFill>
                  <a:srgbClr val="666666"/>
                </a:solidFill>
                <a:latin typeface="BMW Group Condensed" panose="020B0606020202020204" pitchFamily="34" charset="0"/>
              </a:rPr>
              <a:t>, </a:t>
            </a:r>
            <a:endParaRPr lang="de-DE" dirty="0">
              <a:solidFill>
                <a:srgbClr val="666666"/>
              </a:solidFill>
              <a:latin typeface="BMW Group Condensed" panose="020B0606020202020204" pitchFamily="34" charset="0"/>
            </a:endParaRPr>
          </a:p>
          <a:p>
            <a:r>
              <a:rPr lang="de-DE" dirty="0" err="1">
                <a:solidFill>
                  <a:schemeClr val="tx1"/>
                </a:solidFill>
                <a:sym typeface="Wingdings" panose="05000000000000000000" pitchFamily="2" charset="2"/>
              </a:rPr>
              <a:t>agnostic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Wingdings" panose="05000000000000000000" pitchFamily="2" charset="2"/>
              </a:rPr>
              <a:t>programming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Wingdings" panose="05000000000000000000" pitchFamily="2" charset="2"/>
              </a:rPr>
              <a:t>interface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; </a:t>
            </a:r>
            <a:r>
              <a:rPr lang="de-DE" dirty="0" err="1">
                <a:solidFill>
                  <a:schemeClr val="tx1"/>
                </a:solidFill>
                <a:sym typeface="Wingdings" panose="05000000000000000000" pitchFamily="2" charset="2"/>
              </a:rPr>
              <a:t>needs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Wingdings" panose="05000000000000000000" pitchFamily="2" charset="2"/>
              </a:rPr>
              <a:t>to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implemented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on </a:t>
            </a:r>
            <a:r>
              <a:rPr lang="de-DE" dirty="0" err="1">
                <a:solidFill>
                  <a:schemeClr val="tx1"/>
                </a:solidFill>
                <a:sym typeface="Wingdings" panose="05000000000000000000" pitchFamily="2" charset="2"/>
              </a:rPr>
              <a:t>both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sides</a:t>
            </a:r>
            <a:endParaRPr lang="de-DE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Simple </a:t>
            </a:r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code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example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engine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  </a:t>
            </a:r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core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 </a:t>
            </a:r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ChangeLane</a:t>
            </a:r>
            <a:endParaRPr lang="de-DE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dirty="0" smtClean="0">
              <a:solidFill>
                <a:srgbClr val="666666"/>
              </a:solidFill>
              <a:latin typeface="BMW Group Condensed" panose="020B0606020202020204" pitchFamily="34" charset="0"/>
            </a:endParaRP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2900746" y="3011610"/>
            <a:ext cx="5625254" cy="2880000"/>
          </a:xfrm>
          <a:prstGeom prst="roundRect">
            <a:avLst>
              <a:gd name="adj" fmla="val 5091"/>
            </a:avLst>
          </a:prstGeom>
          <a:solidFill>
            <a:srgbClr val="CCD2DD"/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algn="ctr"/>
            <a:endParaRPr lang="de-DE" b="1" kern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Abgerundetes Rechteck 66"/>
          <p:cNvSpPr/>
          <p:nvPr/>
        </p:nvSpPr>
        <p:spPr>
          <a:xfrm>
            <a:off x="4818001" y="3012889"/>
            <a:ext cx="3584440" cy="20594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endParaRPr lang="de-DE" sz="16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1" name="Abgerundetes Rechteck 100"/>
          <p:cNvSpPr/>
          <p:nvPr/>
        </p:nvSpPr>
        <p:spPr>
          <a:xfrm>
            <a:off x="488950" y="3010056"/>
            <a:ext cx="2232000" cy="2880000"/>
          </a:xfrm>
          <a:prstGeom prst="roundRect">
            <a:avLst>
              <a:gd name="adj" fmla="val 6505"/>
            </a:avLst>
          </a:prstGeom>
          <a:solidFill>
            <a:srgbClr val="E8E8E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949" y="347184"/>
            <a:ext cx="9733224" cy="701474"/>
          </a:xfrm>
        </p:spPr>
        <p:txBody>
          <a:bodyPr/>
          <a:lstStyle/>
          <a:p>
            <a:r>
              <a:rPr lang="en-US" dirty="0" err="1" smtClean="0"/>
              <a:t>Openpass</a:t>
            </a:r>
            <a:r>
              <a:rPr lang="en-US" dirty="0" smtClean="0"/>
              <a:t> Platform – Focus on XOSC, API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666000" y="988945"/>
            <a:ext cx="4860000" cy="1332000"/>
          </a:xfrm>
          <a:prstGeom prst="roundRect">
            <a:avLst/>
          </a:prstGeom>
          <a:solidFill>
            <a:srgbClr val="E8E8E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Components *</a:t>
            </a:r>
          </a:p>
        </p:txBody>
      </p:sp>
      <p:grpSp>
        <p:nvGrpSpPr>
          <p:cNvPr id="50" name="Gruppieren 49"/>
          <p:cNvGrpSpPr/>
          <p:nvPr/>
        </p:nvGrpSpPr>
        <p:grpSpPr>
          <a:xfrm>
            <a:off x="6498000" y="1687708"/>
            <a:ext cx="432000" cy="432079"/>
            <a:chOff x="7555587" y="1256832"/>
            <a:chExt cx="432000" cy="432079"/>
          </a:xfrm>
        </p:grpSpPr>
        <p:sp>
          <p:nvSpPr>
            <p:cNvPr id="31" name="Rechteck 30"/>
            <p:cNvSpPr/>
            <p:nvPr/>
          </p:nvSpPr>
          <p:spPr>
            <a:xfrm rot="10800000">
              <a:off x="7555587" y="1256832"/>
              <a:ext cx="432000" cy="432079"/>
            </a:xfrm>
            <a:prstGeom prst="rect">
              <a:avLst/>
            </a:prstGeom>
            <a:solidFill>
              <a:srgbClr val="E4E8EE"/>
            </a:solidFill>
            <a:ln w="25400" cap="flat" cmpd="sng" algn="ctr">
              <a:solidFill>
                <a:srgbClr val="E4E8EE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 w="22225">
                  <a:solidFill>
                    <a:srgbClr val="92A2BD"/>
                  </a:solidFill>
                  <a:prstDash val="solid"/>
                </a:ln>
                <a:solidFill>
                  <a:srgbClr val="92A2B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14" descr="Bildergebnis fÃ¼r sensor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606849" y="1308133"/>
              <a:ext cx="329476" cy="32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hteck 32"/>
          <p:cNvSpPr/>
          <p:nvPr/>
        </p:nvSpPr>
        <p:spPr>
          <a:xfrm>
            <a:off x="6393916" y="1387028"/>
            <a:ext cx="640166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7734000" y="1687708"/>
            <a:ext cx="432000" cy="432079"/>
            <a:chOff x="7551821" y="5365065"/>
            <a:chExt cx="432000" cy="432079"/>
          </a:xfrm>
        </p:grpSpPr>
        <p:sp>
          <p:nvSpPr>
            <p:cNvPr id="25" name="Rechteck 24"/>
            <p:cNvSpPr/>
            <p:nvPr/>
          </p:nvSpPr>
          <p:spPr>
            <a:xfrm>
              <a:off x="7551821" y="5365065"/>
              <a:ext cx="432000" cy="432079"/>
            </a:xfrm>
            <a:prstGeom prst="rect">
              <a:avLst/>
            </a:prstGeom>
            <a:solidFill>
              <a:srgbClr val="E4E8EE"/>
            </a:solidFill>
            <a:ln w="25400" cap="flat" cmpd="sng" algn="ctr">
              <a:solidFill>
                <a:srgbClr val="E4E8EE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 w="22225">
                  <a:solidFill>
                    <a:srgbClr val="92A2BD"/>
                  </a:solidFill>
                  <a:prstDash val="solid"/>
                </a:ln>
                <a:solidFill>
                  <a:srgbClr val="92A2B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8" descr="Bildergebnis fÃ¼r senso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108" y="5385391"/>
              <a:ext cx="391427" cy="39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hteck 34"/>
          <p:cNvSpPr/>
          <p:nvPr/>
        </p:nvSpPr>
        <p:spPr>
          <a:xfrm>
            <a:off x="7570606" y="1387028"/>
            <a:ext cx="758788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5262000" y="1687708"/>
            <a:ext cx="432000" cy="432079"/>
            <a:chOff x="4921614" y="5365064"/>
            <a:chExt cx="432000" cy="432079"/>
          </a:xfrm>
        </p:grpSpPr>
        <p:sp>
          <p:nvSpPr>
            <p:cNvPr id="26" name="Rechteck 25"/>
            <p:cNvSpPr/>
            <p:nvPr/>
          </p:nvSpPr>
          <p:spPr>
            <a:xfrm>
              <a:off x="4921614" y="5365064"/>
              <a:ext cx="432000" cy="432079"/>
            </a:xfrm>
            <a:prstGeom prst="rect">
              <a:avLst/>
            </a:prstGeom>
            <a:solidFill>
              <a:srgbClr val="E4E8EE"/>
            </a:solidFill>
            <a:ln w="25400" cap="flat" cmpd="sng" algn="ctr">
              <a:solidFill>
                <a:srgbClr val="E4E8EE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 w="22225">
                  <a:solidFill>
                    <a:srgbClr val="92A2BD"/>
                  </a:solidFill>
                  <a:prstDash val="solid"/>
                </a:ln>
                <a:solidFill>
                  <a:srgbClr val="92A2B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" descr="Bildergebnis fÃ¼r vehicle ico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259" t="20673" r="23052" b="24386"/>
            <a:stretch/>
          </p:blipFill>
          <p:spPr bwMode="auto">
            <a:xfrm>
              <a:off x="4945590" y="5398223"/>
              <a:ext cx="384048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hteck 35"/>
          <p:cNvSpPr/>
          <p:nvPr/>
        </p:nvSpPr>
        <p:spPr>
          <a:xfrm>
            <a:off x="5147497" y="1387028"/>
            <a:ext cx="661005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4026000" y="1687708"/>
            <a:ext cx="432000" cy="432079"/>
            <a:chOff x="4933189" y="1261046"/>
            <a:chExt cx="432000" cy="432079"/>
          </a:xfrm>
        </p:grpSpPr>
        <p:sp>
          <p:nvSpPr>
            <p:cNvPr id="24" name="Rechteck 23"/>
            <p:cNvSpPr/>
            <p:nvPr/>
          </p:nvSpPr>
          <p:spPr>
            <a:xfrm>
              <a:off x="4933189" y="1261046"/>
              <a:ext cx="432000" cy="432079"/>
            </a:xfrm>
            <a:prstGeom prst="rect">
              <a:avLst/>
            </a:prstGeom>
            <a:solidFill>
              <a:srgbClr val="E4E8EE"/>
            </a:solidFill>
            <a:ln w="25400" cap="flat" cmpd="sng" algn="ctr">
              <a:solidFill>
                <a:srgbClr val="E4E8EE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 w="22225">
                  <a:solidFill>
                    <a:srgbClr val="92A2BD"/>
                  </a:solidFill>
                  <a:prstDash val="solid"/>
                </a:ln>
                <a:solidFill>
                  <a:srgbClr val="92A2B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6" descr="Bildergebnis fÃ¼r driver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112" y="1326008"/>
              <a:ext cx="302154" cy="30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hteck 36"/>
          <p:cNvSpPr/>
          <p:nvPr/>
        </p:nvSpPr>
        <p:spPr>
          <a:xfrm>
            <a:off x="3966800" y="1387028"/>
            <a:ext cx="550398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155" y="3168864"/>
            <a:ext cx="2125690" cy="718011"/>
          </a:xfrm>
          <a:prstGeom prst="rect">
            <a:avLst/>
          </a:prstGeom>
          <a:noFill/>
        </p:spPr>
      </p:pic>
      <p:grpSp>
        <p:nvGrpSpPr>
          <p:cNvPr id="71" name="Gruppieren 70"/>
          <p:cNvGrpSpPr/>
          <p:nvPr/>
        </p:nvGrpSpPr>
        <p:grpSpPr>
          <a:xfrm>
            <a:off x="5000453" y="3648962"/>
            <a:ext cx="3300702" cy="1543305"/>
            <a:chOff x="4492909" y="3152044"/>
            <a:chExt cx="4140000" cy="1742810"/>
          </a:xfrm>
        </p:grpSpPr>
        <p:sp>
          <p:nvSpPr>
            <p:cNvPr id="41" name="Rectangle 55"/>
            <p:cNvSpPr/>
            <p:nvPr/>
          </p:nvSpPr>
          <p:spPr bwMode="gray">
            <a:xfrm>
              <a:off x="4492909" y="3483449"/>
              <a:ext cx="4140000" cy="1080000"/>
            </a:xfrm>
            <a:prstGeom prst="roundRect">
              <a:avLst/>
            </a:prstGeom>
            <a:solidFill>
              <a:srgbClr val="1E2E55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uppieren 54"/>
            <p:cNvGrpSpPr/>
            <p:nvPr/>
          </p:nvGrpSpPr>
          <p:grpSpPr>
            <a:xfrm>
              <a:off x="4788685" y="3152044"/>
              <a:ext cx="3818778" cy="1742810"/>
              <a:chOff x="5760000" y="3152044"/>
              <a:chExt cx="3818778" cy="1742810"/>
            </a:xfrm>
          </p:grpSpPr>
          <p:pic>
            <p:nvPicPr>
              <p:cNvPr id="44" name="Grafik 2" descr="Traffic Icon  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0000" y="3152044"/>
                <a:ext cx="1742810" cy="1742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feld 45"/>
              <p:cNvSpPr txBox="1"/>
              <p:nvPr/>
            </p:nvSpPr>
            <p:spPr>
              <a:xfrm>
                <a:off x="7508447" y="3700284"/>
                <a:ext cx="2070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SIMULA-TION </a:t>
                </a:r>
                <a:r>
                  <a:rPr lang="de-DE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CORE</a:t>
                </a:r>
                <a:endParaRPr lang="de-DE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9" name="Gerade Verbindung mit Pfeil 78"/>
          <p:cNvCxnSpPr/>
          <p:nvPr/>
        </p:nvCxnSpPr>
        <p:spPr>
          <a:xfrm>
            <a:off x="6714000" y="2326056"/>
            <a:ext cx="0" cy="6840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94" name="Gerade Verbindung mit Pfeil 93"/>
          <p:cNvCxnSpPr/>
          <p:nvPr/>
        </p:nvCxnSpPr>
        <p:spPr>
          <a:xfrm>
            <a:off x="7949999" y="2326056"/>
            <a:ext cx="0" cy="6840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95" name="Gerade Verbindung mit Pfeil 94"/>
          <p:cNvCxnSpPr/>
          <p:nvPr/>
        </p:nvCxnSpPr>
        <p:spPr>
          <a:xfrm>
            <a:off x="5478000" y="2326056"/>
            <a:ext cx="0" cy="6840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97" name="Gerade Verbindung mit Pfeil 96"/>
          <p:cNvCxnSpPr/>
          <p:nvPr/>
        </p:nvCxnSpPr>
        <p:spPr>
          <a:xfrm>
            <a:off x="4242000" y="2326056"/>
            <a:ext cx="0" cy="6840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82" name="Abgerundetes Rechteck 81"/>
          <p:cNvSpPr/>
          <p:nvPr/>
        </p:nvSpPr>
        <p:spPr>
          <a:xfrm>
            <a:off x="3666000" y="2488377"/>
            <a:ext cx="486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Standardized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Interfaces</a:t>
            </a:r>
          </a:p>
        </p:txBody>
      </p:sp>
      <p:cxnSp>
        <p:nvCxnSpPr>
          <p:cNvPr id="98" name="Gerade Verbindung mit Pfeil 97"/>
          <p:cNvCxnSpPr>
            <a:cxnSpLocks/>
            <a:endCxn id="143" idx="3"/>
          </p:cNvCxnSpPr>
          <p:nvPr/>
        </p:nvCxnSpPr>
        <p:spPr>
          <a:xfrm flipH="1">
            <a:off x="1670026" y="3973441"/>
            <a:ext cx="123072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99" name="Abgerundetes Rechteck 98"/>
          <p:cNvSpPr/>
          <p:nvPr/>
        </p:nvSpPr>
        <p:spPr>
          <a:xfrm rot="16200000">
            <a:off x="2261807" y="4247405"/>
            <a:ext cx="2880000" cy="40530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Mantle API</a:t>
            </a:r>
            <a:endParaRPr lang="de-DE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7" name="Rechteck 146"/>
          <p:cNvSpPr/>
          <p:nvPr/>
        </p:nvSpPr>
        <p:spPr>
          <a:xfrm>
            <a:off x="590026" y="5255631"/>
            <a:ext cx="1080000" cy="540000"/>
          </a:xfrm>
          <a:prstGeom prst="rect">
            <a:avLst/>
          </a:prstGeom>
          <a:solidFill>
            <a:srgbClr val="3F7BFD"/>
          </a:solidFill>
          <a:ln w="25400" cap="flat" cmpd="sng" algn="ctr">
            <a:solidFill>
              <a:srgbClr val="A7AAA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/>
            <a:r>
              <a:rPr lang="en-US" sz="1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language</a:t>
            </a:r>
            <a:endParaRPr lang="en-US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Rechteck 145"/>
          <p:cNvSpPr/>
          <p:nvPr/>
        </p:nvSpPr>
        <p:spPr>
          <a:xfrm>
            <a:off x="590026" y="4364888"/>
            <a:ext cx="1080000" cy="540000"/>
          </a:xfrm>
          <a:prstGeom prst="rect">
            <a:avLst/>
          </a:prstGeom>
          <a:solidFill>
            <a:srgbClr val="E2E6EC"/>
          </a:solidFill>
          <a:ln w="25400" cap="flat" cmpd="sng" algn="ctr">
            <a:solidFill>
              <a:srgbClr val="A7AAAF"/>
            </a:solidFill>
            <a:prstDash val="dash"/>
          </a:ln>
          <a:effectLst/>
        </p:spPr>
        <p:txBody>
          <a:bodyPr lIns="36000" tIns="36000" rIns="36000" bIns="36000" rtlCol="0" anchor="ctr"/>
          <a:lstStyle/>
          <a:p>
            <a:pPr algn="ctr"/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XOSC 2.0</a:t>
            </a: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hteck 142"/>
          <p:cNvSpPr/>
          <p:nvPr/>
        </p:nvSpPr>
        <p:spPr>
          <a:xfrm>
            <a:off x="590026" y="3703441"/>
            <a:ext cx="1080000" cy="540000"/>
          </a:xfrm>
          <a:prstGeom prst="rect">
            <a:avLst/>
          </a:prstGeom>
          <a:solidFill>
            <a:srgbClr val="E2E6EC"/>
          </a:solidFill>
          <a:ln w="25400" cap="flat" cmpd="sng" algn="ctr">
            <a:solidFill>
              <a:srgbClr val="A7AAA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/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XOSC 1.0</a:t>
            </a: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ußzeilenplatzhalter 3">
            <a:extLst>
              <a:ext uri="{FF2B5EF4-FFF2-40B4-BE49-F238E27FC236}">
                <a16:creationId xmlns:a16="http://schemas.microsoft.com/office/drawing/2014/main" id="{A2B280EF-E38C-49A2-BB2E-D0A920EF20B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88949" y="6425350"/>
            <a:ext cx="9851675" cy="331787"/>
          </a:xfrm>
        </p:spPr>
        <p:txBody>
          <a:bodyPr/>
          <a:lstStyle/>
          <a:p>
            <a:r>
              <a:rPr lang="en-US" dirty="0" err="1" smtClean="0"/>
              <a:t>openPASS</a:t>
            </a:r>
            <a:endParaRPr lang="de-DE" dirty="0"/>
          </a:p>
        </p:txBody>
      </p: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3D82FD4E-FF8F-4183-9E14-CF630C4A4DED}"/>
              </a:ext>
            </a:extLst>
          </p:cNvPr>
          <p:cNvCxnSpPr>
            <a:cxnSpLocks/>
            <a:stCxn id="61" idx="1"/>
          </p:cNvCxnSpPr>
          <p:nvPr/>
        </p:nvCxnSpPr>
        <p:spPr>
          <a:xfrm flipH="1">
            <a:off x="8509633" y="5585478"/>
            <a:ext cx="9720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FACBD547-9C07-4B64-B97F-E3031F3F8F24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8509633" y="3321711"/>
            <a:ext cx="9720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58" name="Rectangle 56">
            <a:extLst>
              <a:ext uri="{FF2B5EF4-FFF2-40B4-BE49-F238E27FC236}">
                <a16:creationId xmlns:a16="http://schemas.microsoft.com/office/drawing/2014/main" id="{BAF4E5F8-4830-4D5E-95B1-90BC4BCE4B89}"/>
              </a:ext>
            </a:extLst>
          </p:cNvPr>
          <p:cNvSpPr/>
          <p:nvPr/>
        </p:nvSpPr>
        <p:spPr bwMode="gray">
          <a:xfrm>
            <a:off x="9481633" y="3015711"/>
            <a:ext cx="2232000" cy="612000"/>
          </a:xfrm>
          <a:prstGeom prst="roundRect">
            <a:avLst/>
          </a:prstGeom>
          <a:solidFill>
            <a:srgbClr val="AAA38E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Safety Performance</a:t>
            </a:r>
          </a:p>
          <a:p>
            <a:pPr lvl="0"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59" name="Rectangle 56">
            <a:extLst>
              <a:ext uri="{FF2B5EF4-FFF2-40B4-BE49-F238E27FC236}">
                <a16:creationId xmlns:a16="http://schemas.microsoft.com/office/drawing/2014/main" id="{4D51E880-69F6-4AC3-A607-AE167DF9C51D}"/>
              </a:ext>
            </a:extLst>
          </p:cNvPr>
          <p:cNvSpPr/>
          <p:nvPr/>
        </p:nvSpPr>
        <p:spPr bwMode="gray">
          <a:xfrm>
            <a:off x="9481633" y="3770300"/>
            <a:ext cx="2232000" cy="612000"/>
          </a:xfrm>
          <a:prstGeom prst="roundRect">
            <a:avLst/>
          </a:prstGeom>
          <a:solidFill>
            <a:srgbClr val="AAA38E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</a:p>
          <a:p>
            <a:pPr algn="ctr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Testing / Homologation</a:t>
            </a:r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B6E059AA-EA51-4293-9D4F-713FC8457D43}"/>
              </a:ext>
            </a:extLst>
          </p:cNvPr>
          <p:cNvSpPr/>
          <p:nvPr/>
        </p:nvSpPr>
        <p:spPr bwMode="gray">
          <a:xfrm>
            <a:off x="9481633" y="4524889"/>
            <a:ext cx="2232000" cy="612000"/>
          </a:xfrm>
          <a:prstGeom prst="roundRect">
            <a:avLst/>
          </a:prstGeom>
          <a:solidFill>
            <a:srgbClr val="AAA38E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</a:p>
          <a:p>
            <a:pPr lvl="0"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0D810BD6-B567-4161-AE5C-86094A30068D}"/>
              </a:ext>
            </a:extLst>
          </p:cNvPr>
          <p:cNvSpPr/>
          <p:nvPr/>
        </p:nvSpPr>
        <p:spPr bwMode="gray">
          <a:xfrm>
            <a:off x="9481633" y="5279478"/>
            <a:ext cx="2232000" cy="612000"/>
          </a:xfrm>
          <a:prstGeom prst="roundRect">
            <a:avLst/>
          </a:prstGeom>
          <a:solidFill>
            <a:srgbClr val="AAA38E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</a:p>
          <a:p>
            <a:pPr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8A686ECD-2437-48EF-96D0-6F2F8F2741D0}"/>
              </a:ext>
            </a:extLst>
          </p:cNvPr>
          <p:cNvCxnSpPr>
            <a:cxnSpLocks/>
            <a:stCxn id="60" idx="1"/>
          </p:cNvCxnSpPr>
          <p:nvPr/>
        </p:nvCxnSpPr>
        <p:spPr>
          <a:xfrm flipH="1">
            <a:off x="8509633" y="4830889"/>
            <a:ext cx="9720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3E972C2C-9759-4F52-A774-EB9D4CE42B12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8509633" y="4076300"/>
            <a:ext cx="9720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65" name="Abgerundetes Rechteck 64"/>
          <p:cNvSpPr/>
          <p:nvPr/>
        </p:nvSpPr>
        <p:spPr>
          <a:xfrm rot="16200000">
            <a:off x="2465794" y="3446227"/>
            <a:ext cx="1366384" cy="51614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XOSC1.0 Engine</a:t>
            </a:r>
            <a:endParaRPr lang="de-DE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Abgerundetes Rechteck 63"/>
          <p:cNvSpPr/>
          <p:nvPr/>
        </p:nvSpPr>
        <p:spPr>
          <a:xfrm>
            <a:off x="590026" y="1151874"/>
            <a:ext cx="1931030" cy="83113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de-DE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API, </a:t>
            </a:r>
            <a:r>
              <a:rPr lang="de-DE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engines</a:t>
            </a:r>
            <a:r>
              <a:rPr lang="de-DE" sz="1600" i="1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 </a:t>
            </a:r>
            <a:r>
              <a:rPr lang="de-DE" sz="1600" i="1" dirty="0" err="1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new</a:t>
            </a:r>
            <a:r>
              <a:rPr lang="de-DE" sz="1600" i="1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600" i="1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repos</a:t>
            </a:r>
            <a:endParaRPr lang="de-DE" sz="16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62179" y="6098723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Scenario formats</a:t>
            </a:r>
            <a:endParaRPr lang="de-DE" dirty="0"/>
          </a:p>
        </p:txBody>
      </p:sp>
      <p:sp>
        <p:nvSpPr>
          <p:cNvPr id="12" name="Geschweifte Klammer rechts 11"/>
          <p:cNvSpPr/>
          <p:nvPr/>
        </p:nvSpPr>
        <p:spPr>
          <a:xfrm rot="5400000">
            <a:off x="1815079" y="4613553"/>
            <a:ext cx="265852" cy="2918111"/>
          </a:xfrm>
          <a:prstGeom prst="rightBrac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4842295" y="617367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Simulator</a:t>
            </a:r>
            <a:endParaRPr lang="de-DE" dirty="0"/>
          </a:p>
        </p:txBody>
      </p:sp>
      <p:sp>
        <p:nvSpPr>
          <p:cNvPr id="69" name="Geschweifte Klammer rechts 68"/>
          <p:cNvSpPr/>
          <p:nvPr/>
        </p:nvSpPr>
        <p:spPr>
          <a:xfrm rot="5400000">
            <a:off x="5269890" y="4622080"/>
            <a:ext cx="265852" cy="2918111"/>
          </a:xfrm>
          <a:prstGeom prst="rightBrac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376921" y="595636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API</a:t>
            </a:r>
          </a:p>
        </p:txBody>
      </p:sp>
      <p:sp>
        <p:nvSpPr>
          <p:cNvPr id="70" name="Abgerundetes Rechteck 69"/>
          <p:cNvSpPr/>
          <p:nvPr/>
        </p:nvSpPr>
        <p:spPr>
          <a:xfrm rot="16200000">
            <a:off x="2465795" y="4965270"/>
            <a:ext cx="1366384" cy="51614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other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Engine</a:t>
            </a:r>
            <a:endParaRPr lang="de-DE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72" name="Gerade Verbindung mit Pfeil 71"/>
          <p:cNvCxnSpPr>
            <a:cxnSpLocks/>
          </p:cNvCxnSpPr>
          <p:nvPr/>
        </p:nvCxnSpPr>
        <p:spPr>
          <a:xfrm flipH="1">
            <a:off x="1670026" y="5562400"/>
            <a:ext cx="123072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73" name="Abgerundetes Rechteck 72"/>
          <p:cNvSpPr/>
          <p:nvPr/>
        </p:nvSpPr>
        <p:spPr>
          <a:xfrm>
            <a:off x="603442" y="2238459"/>
            <a:ext cx="1917613" cy="6099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i="1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de-DE" sz="1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nternal / </a:t>
            </a:r>
            <a:r>
              <a:rPr lang="de-DE" sz="1600" i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proprietary</a:t>
            </a:r>
            <a:endParaRPr lang="de-DE" sz="16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" name="Abgerundetes Rechteck 73"/>
          <p:cNvSpPr/>
          <p:nvPr/>
        </p:nvSpPr>
        <p:spPr>
          <a:xfrm>
            <a:off x="4796386" y="5239132"/>
            <a:ext cx="3606055" cy="6099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i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ThirdParty</a:t>
            </a:r>
            <a:r>
              <a:rPr lang="de-DE" sz="1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de-DE" sz="1600" i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proprietary</a:t>
            </a:r>
            <a:r>
              <a:rPr lang="de-DE" sz="1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sz="1600" i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simulation</a:t>
            </a:r>
            <a:r>
              <a:rPr lang="de-DE" sz="16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tools</a:t>
            </a:r>
            <a:endParaRPr lang="de-DE" sz="16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" name="Rechteck 74"/>
          <p:cNvSpPr/>
          <p:nvPr/>
        </p:nvSpPr>
        <p:spPr>
          <a:xfrm rot="20260914">
            <a:off x="219064" y="799672"/>
            <a:ext cx="3461281" cy="16176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</a:rPr>
              <a:t>TO DO: </a:t>
            </a:r>
            <a:r>
              <a:rPr lang="de-DE" dirty="0" err="1" smtClean="0">
                <a:solidFill>
                  <a:schemeClr val="tx1"/>
                </a:solidFill>
              </a:rPr>
              <a:t>platform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MantleAPI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sz="1800" b="0" i="0" u="none" baseline="0" dirty="0">
              <a:solidFill>
                <a:schemeClr val="tx1"/>
              </a:solidFill>
              <a:latin typeface="BMW Group Condensed" panose="020B0606020202020204" pitchFamily="34" charset="0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BMW Group Condensed" panose="020B0606020202020204" pitchFamily="34" charset="0"/>
              </a:rPr>
              <a:t>Animation </a:t>
            </a:r>
            <a:r>
              <a:rPr lang="de-DE" dirty="0" smtClean="0">
                <a:solidFill>
                  <a:schemeClr val="tx1"/>
                </a:solidFill>
                <a:latin typeface="BMW Group Condensed" panose="020B0606020202020204" pitchFamily="34" charset="0"/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olidFill>
                  <a:schemeClr val="tx1"/>
                </a:solidFill>
                <a:latin typeface="BMW Group Condensed" panose="020B0606020202020204" pitchFamily="34" charset="0"/>
              </a:rPr>
              <a:t>add</a:t>
            </a:r>
            <a:r>
              <a:rPr lang="de-DE" dirty="0" smtClean="0">
                <a:solidFill>
                  <a:schemeClr val="tx1"/>
                </a:solidFill>
                <a:latin typeface="BMW Group Condensed" panose="020B0606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BMW Group Condensed" panose="020B0606020202020204" pitchFamily="34" charset="0"/>
              </a:rPr>
              <a:t>scenario</a:t>
            </a:r>
            <a:r>
              <a:rPr lang="de-DE" dirty="0" smtClean="0">
                <a:solidFill>
                  <a:schemeClr val="tx1"/>
                </a:solidFill>
                <a:latin typeface="BMW Group Condensed" panose="020B0606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BMW Group Condensed" panose="020B0606020202020204" pitchFamily="34" charset="0"/>
              </a:rPr>
              <a:t>engine</a:t>
            </a:r>
            <a:r>
              <a:rPr lang="de-DE" dirty="0" smtClean="0">
                <a:solidFill>
                  <a:schemeClr val="tx1"/>
                </a:solidFill>
                <a:latin typeface="BMW Group Condensed" panose="020B0606020202020204" pitchFamily="34" charset="0"/>
              </a:rPr>
              <a:t>, </a:t>
            </a:r>
            <a:r>
              <a:rPr lang="de-DE" dirty="0" err="1" smtClean="0">
                <a:solidFill>
                  <a:schemeClr val="tx1"/>
                </a:solidFill>
                <a:latin typeface="BMW Group Condensed" panose="020B0606020202020204" pitchFamily="34" charset="0"/>
              </a:rPr>
              <a:t>simulation</a:t>
            </a:r>
            <a:r>
              <a:rPr lang="de-DE" dirty="0" smtClean="0">
                <a:solidFill>
                  <a:schemeClr val="tx1"/>
                </a:solidFill>
                <a:latin typeface="BMW Group Condensed" panose="020B0606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BMW Group Condensed" panose="020B0606020202020204" pitchFamily="34" charset="0"/>
              </a:rPr>
              <a:t>core</a:t>
            </a:r>
            <a:endParaRPr lang="de-DE" sz="1800" b="0" i="0" u="none" baseline="0" dirty="0" smtClean="0">
              <a:solidFill>
                <a:srgbClr val="666666"/>
              </a:solidFill>
              <a:latin typeface="BMW Group Condensed" panose="020B06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Next OBJECTIVES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 rot="20260914">
            <a:off x="219064" y="799672"/>
            <a:ext cx="3461281" cy="16176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</a:rPr>
              <a:t>TO DO: </a:t>
            </a:r>
            <a:r>
              <a:rPr lang="de-DE" dirty="0" err="1" smtClean="0">
                <a:solidFill>
                  <a:schemeClr val="tx1"/>
                </a:solidFill>
              </a:rPr>
              <a:t>platform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MantleAPI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sz="1800" b="0" i="0" u="none" baseline="0" dirty="0">
              <a:solidFill>
                <a:schemeClr val="tx1"/>
              </a:solidFill>
              <a:latin typeface="BMW Group Condensed" panose="020B0606020202020204" pitchFamily="34" charset="0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BMW Group Condensed" panose="020B0606020202020204" pitchFamily="34" charset="0"/>
              </a:rPr>
              <a:t>Animation </a:t>
            </a:r>
            <a:r>
              <a:rPr lang="de-DE" dirty="0" smtClean="0">
                <a:solidFill>
                  <a:schemeClr val="tx1"/>
                </a:solidFill>
                <a:latin typeface="BMW Group Condensed" panose="020B0606020202020204" pitchFamily="34" charset="0"/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olidFill>
                  <a:schemeClr val="tx1"/>
                </a:solidFill>
                <a:latin typeface="BMW Group Condensed" panose="020B0606020202020204" pitchFamily="34" charset="0"/>
              </a:rPr>
              <a:t>add</a:t>
            </a:r>
            <a:r>
              <a:rPr lang="de-DE" dirty="0" smtClean="0">
                <a:solidFill>
                  <a:schemeClr val="tx1"/>
                </a:solidFill>
                <a:latin typeface="BMW Group Condensed" panose="020B0606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BMW Group Condensed" panose="020B0606020202020204" pitchFamily="34" charset="0"/>
              </a:rPr>
              <a:t>scenario</a:t>
            </a:r>
            <a:r>
              <a:rPr lang="de-DE" dirty="0" smtClean="0">
                <a:solidFill>
                  <a:schemeClr val="tx1"/>
                </a:solidFill>
                <a:latin typeface="BMW Group Condensed" panose="020B0606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BMW Group Condensed" panose="020B0606020202020204" pitchFamily="34" charset="0"/>
              </a:rPr>
              <a:t>engine</a:t>
            </a:r>
            <a:r>
              <a:rPr lang="de-DE" dirty="0" smtClean="0">
                <a:solidFill>
                  <a:schemeClr val="tx1"/>
                </a:solidFill>
                <a:latin typeface="BMW Group Condensed" panose="020B0606020202020204" pitchFamily="34" charset="0"/>
              </a:rPr>
              <a:t>, </a:t>
            </a:r>
            <a:r>
              <a:rPr lang="de-DE" dirty="0" err="1" smtClean="0">
                <a:solidFill>
                  <a:schemeClr val="tx1"/>
                </a:solidFill>
                <a:latin typeface="BMW Group Condensed" panose="020B0606020202020204" pitchFamily="34" charset="0"/>
              </a:rPr>
              <a:t>simulation</a:t>
            </a:r>
            <a:r>
              <a:rPr lang="de-DE" dirty="0" smtClean="0">
                <a:solidFill>
                  <a:schemeClr val="tx1"/>
                </a:solidFill>
                <a:latin typeface="BMW Group Condensed" panose="020B0606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BMW Group Condensed" panose="020B0606020202020204" pitchFamily="34" charset="0"/>
              </a:rPr>
              <a:t>core</a:t>
            </a:r>
            <a:endParaRPr lang="de-DE" sz="1800" b="0" i="0" u="none" baseline="0" dirty="0" smtClean="0">
              <a:solidFill>
                <a:srgbClr val="666666"/>
              </a:solidFill>
              <a:latin typeface="BMW Group Condensed" panose="020B06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5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79486827"/>
              </p:ext>
            </p:extLst>
          </p:nvPr>
        </p:nvGraphicFramePr>
        <p:xfrm>
          <a:off x="488950" y="815788"/>
          <a:ext cx="11225213" cy="573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241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525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openpass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slides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488949" y="896348"/>
            <a:ext cx="11224685" cy="4707467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openPASS</a:t>
            </a:r>
            <a:r>
              <a:rPr lang="de-DE" dirty="0"/>
              <a:t>?</a:t>
            </a:r>
            <a:r>
              <a:rPr lang="de-DE" dirty="0" smtClean="0"/>
              <a:t> </a:t>
            </a:r>
            <a:r>
              <a:rPr lang="de-DE" dirty="0" err="1" smtClean="0"/>
              <a:t>ecosystem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simulator</a:t>
            </a:r>
            <a:r>
              <a:rPr lang="de-DE" dirty="0" smtClean="0"/>
              <a:t> + API + </a:t>
            </a:r>
            <a:r>
              <a:rPr lang="de-DE" dirty="0" err="1" smtClean="0"/>
              <a:t>scenario</a:t>
            </a:r>
            <a:r>
              <a:rPr lang="de-DE" dirty="0" smtClean="0"/>
              <a:t> </a:t>
            </a:r>
            <a:r>
              <a:rPr lang="de-DE" dirty="0" err="1" smtClean="0"/>
              <a:t>engines</a:t>
            </a:r>
            <a:r>
              <a:rPr lang="de-DE" dirty="0" smtClean="0"/>
              <a:t>;</a:t>
            </a:r>
            <a:endParaRPr lang="de-DE" dirty="0"/>
          </a:p>
          <a:p>
            <a:pPr marL="0" indent="0">
              <a:buNone/>
            </a:pPr>
            <a:r>
              <a:rPr lang="de-DE" dirty="0" err="1" smtClean="0"/>
              <a:t>Supporting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harmonizing</a:t>
            </a:r>
            <a:r>
              <a:rPr lang="de-DE" dirty="0" smtClean="0"/>
              <a:t> </a:t>
            </a:r>
            <a:r>
              <a:rPr lang="de-DE" dirty="0" err="1" smtClean="0"/>
              <a:t>virtual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providing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interfaces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open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 smtClean="0"/>
              <a:t>slide</a:t>
            </a:r>
            <a:r>
              <a:rPr lang="de-DE" dirty="0" smtClean="0"/>
              <a:t> „Vision“:</a:t>
            </a:r>
          </a:p>
          <a:p>
            <a:pPr lvl="1"/>
            <a:r>
              <a:rPr lang="de-DE" dirty="0" err="1" smtClean="0"/>
              <a:t>Current</a:t>
            </a:r>
            <a:r>
              <a:rPr lang="de-DE" dirty="0" smtClean="0"/>
              <a:t>: h</a:t>
            </a:r>
            <a:r>
              <a:rPr lang="en-US" dirty="0" err="1" smtClean="0"/>
              <a:t>igh</a:t>
            </a:r>
            <a:r>
              <a:rPr lang="en-US" dirty="0" smtClean="0"/>
              <a:t> </a:t>
            </a:r>
            <a:r>
              <a:rPr lang="en-US" dirty="0"/>
              <a:t>level of transparency </a:t>
            </a:r>
            <a:r>
              <a:rPr lang="en-US" dirty="0" smtClean="0"/>
              <a:t>through </a:t>
            </a:r>
            <a:r>
              <a:rPr lang="en-US" dirty="0"/>
              <a:t>publicly available open source </a:t>
            </a:r>
            <a:r>
              <a:rPr lang="en-US" dirty="0" smtClean="0"/>
              <a:t>platform, modularity, flexibility, stochastic variation, harmonization </a:t>
            </a:r>
            <a:r>
              <a:rPr lang="en-US" dirty="0" smtClean="0">
                <a:sym typeface="Wingdings" panose="05000000000000000000" pitchFamily="2" charset="2"/>
              </a:rPr>
              <a:t> acceptance for simulation environment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New: </a:t>
            </a:r>
            <a:r>
              <a:rPr lang="en-US" dirty="0" err="1" smtClean="0">
                <a:sym typeface="Wingdings" panose="05000000000000000000" pitchFamily="2" charset="2"/>
              </a:rPr>
              <a:t>openPASS</a:t>
            </a:r>
            <a:r>
              <a:rPr lang="en-US" dirty="0" smtClean="0">
                <a:sym typeface="Wingdings" panose="05000000000000000000" pitchFamily="2" charset="2"/>
              </a:rPr>
              <a:t> is an ecosystem for APIs, software components and models around the modular simulation platform; reference implementation of </a:t>
            </a:r>
            <a:r>
              <a:rPr lang="en-US" dirty="0" err="1" smtClean="0">
                <a:sym typeface="Wingdings" panose="05000000000000000000" pitchFamily="2" charset="2"/>
              </a:rPr>
              <a:t>MantleAPI</a:t>
            </a:r>
            <a:r>
              <a:rPr lang="en-US" dirty="0" smtClean="0">
                <a:sym typeface="Wingdings" panose="05000000000000000000" pitchFamily="2" charset="2"/>
              </a:rPr>
              <a:t> and open standards such as OSC 1.0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slide “Platform idea”: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Current</a:t>
            </a:r>
            <a:r>
              <a:rPr lang="de-DE" dirty="0" smtClean="0">
                <a:sym typeface="Wingdings" panose="05000000000000000000" pitchFamily="2" charset="2"/>
              </a:rPr>
              <a:t>: Vision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modular </a:t>
            </a:r>
            <a:r>
              <a:rPr lang="de-DE" dirty="0" err="1" smtClean="0">
                <a:sym typeface="Wingdings" panose="05000000000000000000" pitchFamily="2" charset="2"/>
              </a:rPr>
              <a:t>framework</a:t>
            </a:r>
            <a:r>
              <a:rPr lang="de-DE" dirty="0" smtClean="0">
                <a:sym typeface="Wingdings" panose="05000000000000000000" pitchFamily="2" charset="2"/>
              </a:rPr>
              <a:t>: e.g. </a:t>
            </a:r>
            <a:r>
              <a:rPr lang="de-DE" dirty="0" err="1" smtClean="0">
                <a:sym typeface="Wingdings" panose="05000000000000000000" pitchFamily="2" charset="2"/>
              </a:rPr>
              <a:t>develop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against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AgentInterface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simulation</a:t>
            </a:r>
            <a:r>
              <a:rPr lang="de-DE" dirty="0" smtClean="0">
                <a:sym typeface="Wingdings" panose="05000000000000000000" pitchFamily="2" charset="2"/>
              </a:rPr>
              <a:t> in multiple </a:t>
            </a:r>
            <a:r>
              <a:rPr lang="de-DE" dirty="0" err="1" smtClean="0">
                <a:sym typeface="Wingdings" panose="05000000000000000000" pitchFamily="2" charset="2"/>
              </a:rPr>
              <a:t>use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cases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New: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architecture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openPASS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aims</a:t>
            </a:r>
            <a:r>
              <a:rPr lang="de-DE" dirty="0" smtClean="0">
                <a:sym typeface="Wingdings" panose="05000000000000000000" pitchFamily="2" charset="2"/>
              </a:rPr>
              <a:t> at </a:t>
            </a:r>
            <a:r>
              <a:rPr lang="de-DE" dirty="0" err="1" smtClean="0">
                <a:sym typeface="Wingdings" panose="05000000000000000000" pitchFamily="2" charset="2"/>
              </a:rPr>
              <a:t>agnostic</a:t>
            </a:r>
            <a:r>
              <a:rPr lang="de-DE" dirty="0" smtClean="0">
                <a:sym typeface="Wingdings" panose="05000000000000000000" pitchFamily="2" charset="2"/>
              </a:rPr>
              <a:t>/</a:t>
            </a:r>
            <a:r>
              <a:rPr lang="de-DE" dirty="0" err="1" smtClean="0">
                <a:sym typeface="Wingdings" panose="05000000000000000000" pitchFamily="2" charset="2"/>
              </a:rPr>
              <a:t>abstract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representations</a:t>
            </a:r>
            <a:r>
              <a:rPr lang="de-DE" dirty="0" smtClean="0">
                <a:sym typeface="Wingdings" panose="05000000000000000000" pitchFamily="2" charset="2"/>
              </a:rPr>
              <a:t> &amp; </a:t>
            </a:r>
            <a:r>
              <a:rPr lang="de-DE" dirty="0" err="1" smtClean="0">
                <a:sym typeface="Wingdings" panose="05000000000000000000" pitchFamily="2" charset="2"/>
              </a:rPr>
              <a:t>allows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exchanging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components</a:t>
            </a:r>
            <a:r>
              <a:rPr lang="de-DE" dirty="0" smtClean="0">
                <a:sym typeface="Wingdings" panose="05000000000000000000" pitchFamily="2" charset="2"/>
              </a:rPr>
              <a:t> such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scenario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engines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maps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cores</a:t>
            </a:r>
            <a:r>
              <a:rPr lang="de-DE" dirty="0" smtClean="0">
                <a:sym typeface="Wingdings" panose="05000000000000000000" pitchFamily="2" charset="2"/>
              </a:rPr>
              <a:t> etc.</a:t>
            </a:r>
          </a:p>
          <a:p>
            <a:pPr lvl="1"/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Example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API </a:t>
            </a:r>
            <a:r>
              <a:rPr lang="de-DE" dirty="0" err="1" smtClean="0">
                <a:sym typeface="Wingdings" panose="05000000000000000000" pitchFamily="2" charset="2"/>
              </a:rPr>
              <a:t>use</a:t>
            </a:r>
            <a:r>
              <a:rPr lang="de-DE" dirty="0" smtClean="0">
                <a:sym typeface="Wingdings" panose="05000000000000000000" pitchFamily="2" charset="2"/>
              </a:rPr>
              <a:t> / </a:t>
            </a:r>
            <a:r>
              <a:rPr lang="de-DE" dirty="0" err="1" smtClean="0">
                <a:sym typeface="Wingdings" panose="05000000000000000000" pitchFamily="2" charset="2"/>
              </a:rPr>
              <a:t>benefits</a:t>
            </a:r>
            <a:r>
              <a:rPr lang="de-DE" dirty="0" smtClean="0">
                <a:sym typeface="Wingdings" panose="05000000000000000000" pitchFamily="2" charset="2"/>
              </a:rPr>
              <a:t>: multiple </a:t>
            </a:r>
            <a:r>
              <a:rPr lang="de-DE" dirty="0" err="1" smtClean="0">
                <a:sym typeface="Wingdings" panose="05000000000000000000" pitchFamily="2" charset="2"/>
              </a:rPr>
              <a:t>scenario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engines</a:t>
            </a:r>
            <a:r>
              <a:rPr lang="de-DE" dirty="0" smtClean="0">
                <a:sym typeface="Wingdings" panose="05000000000000000000" pitchFamily="2" charset="2"/>
              </a:rPr>
              <a:t>, multiple </a:t>
            </a:r>
            <a:r>
              <a:rPr lang="de-DE" dirty="0" err="1" smtClean="0">
                <a:sym typeface="Wingdings" panose="05000000000000000000" pitchFamily="2" charset="2"/>
              </a:rPr>
              <a:t>simulation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cores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Re-</a:t>
            </a:r>
            <a:r>
              <a:rPr lang="de-DE" dirty="0" err="1" smtClean="0">
                <a:sym typeface="Wingdings" panose="05000000000000000000" pitchFamily="2" charset="2"/>
              </a:rPr>
              <a:t>use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existing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slides</a:t>
            </a:r>
            <a:r>
              <a:rPr lang="de-DE" dirty="0" smtClean="0">
                <a:sym typeface="Wingdings" panose="05000000000000000000" pitchFamily="2" charset="2"/>
              </a:rPr>
              <a:t>; </a:t>
            </a:r>
            <a:r>
              <a:rPr lang="de-DE" dirty="0" err="1" smtClean="0">
                <a:sym typeface="Wingdings" panose="05000000000000000000" pitchFamily="2" charset="2"/>
              </a:rPr>
              <a:t>add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slide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use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research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projects</a:t>
            </a:r>
            <a:r>
              <a:rPr lang="de-DE" dirty="0" smtClean="0">
                <a:sym typeface="Wingdings" panose="05000000000000000000" pitchFamily="2" charset="2"/>
              </a:rPr>
              <a:t> / </a:t>
            </a:r>
            <a:r>
              <a:rPr lang="de-DE" dirty="0" err="1" smtClean="0">
                <a:sym typeface="Wingdings" panose="05000000000000000000" pitchFamily="2" charset="2"/>
              </a:rPr>
              <a:t>interaction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other</a:t>
            </a:r>
            <a:r>
              <a:rPr lang="de-DE" dirty="0" smtClean="0">
                <a:sym typeface="Wingdings" panose="05000000000000000000" pitchFamily="2" charset="2"/>
              </a:rPr>
              <a:t> FOSS </a:t>
            </a:r>
            <a:r>
              <a:rPr lang="de-DE" dirty="0" err="1" smtClean="0">
                <a:sym typeface="Wingdings" panose="05000000000000000000" pitchFamily="2" charset="2"/>
              </a:rPr>
              <a:t>projects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31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OPENPASS STORY 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488948" y="1048659"/>
            <a:ext cx="11224685" cy="5072742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vision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a modular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 flexible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components</a:t>
            </a:r>
            <a:r>
              <a:rPr lang="de-DE" dirty="0" smtClean="0"/>
              <a:t>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e-DE" dirty="0" smtClean="0"/>
              <a:t>Working Group: </a:t>
            </a:r>
            <a:r>
              <a:rPr lang="de-DE" dirty="0" err="1" smtClean="0"/>
              <a:t>co-creation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open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; different </a:t>
            </a:r>
            <a:r>
              <a:rPr lang="de-DE" dirty="0" err="1" smtClean="0"/>
              <a:t>roles</a:t>
            </a:r>
            <a:r>
              <a:rPr lang="de-DE" dirty="0" smtClean="0"/>
              <a:t> (</a:t>
            </a:r>
            <a:r>
              <a:rPr lang="de-DE" dirty="0" err="1" smtClean="0"/>
              <a:t>driver</a:t>
            </a:r>
            <a:r>
              <a:rPr lang="de-DE" dirty="0" smtClean="0"/>
              <a:t>, developer, </a:t>
            </a:r>
            <a:r>
              <a:rPr lang="de-DE" dirty="0" err="1" smtClean="0"/>
              <a:t>user</a:t>
            </a:r>
            <a:r>
              <a:rPr lang="de-DE" dirty="0" smtClean="0"/>
              <a:t>)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: different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</a:t>
            </a:r>
            <a:r>
              <a:rPr lang="de-DE" dirty="0" smtClean="0"/>
              <a:t> different </a:t>
            </a:r>
            <a:r>
              <a:rPr lang="de-DE" dirty="0" err="1" smtClean="0"/>
              <a:t>inputs</a:t>
            </a:r>
            <a:r>
              <a:rPr lang="de-DE" dirty="0" smtClean="0"/>
              <a:t>/</a:t>
            </a:r>
            <a:r>
              <a:rPr lang="de-DE" dirty="0" err="1" smtClean="0"/>
              <a:t>experiments</a:t>
            </a:r>
            <a:r>
              <a:rPr lang="de-DE" dirty="0" smtClean="0"/>
              <a:t> – but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r>
              <a:rPr lang="de-DE" dirty="0" smtClean="0"/>
              <a:t>!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e-DE" dirty="0" smtClean="0"/>
              <a:t>Simulation </a:t>
            </a:r>
            <a:r>
              <a:rPr lang="de-DE" dirty="0" err="1" smtClean="0"/>
              <a:t>process</a:t>
            </a:r>
            <a:r>
              <a:rPr lang="de-DE" dirty="0" smtClean="0"/>
              <a:t>: </a:t>
            </a:r>
            <a:r>
              <a:rPr lang="de-DE" dirty="0" err="1" smtClean="0"/>
              <a:t>separation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GUI </a:t>
            </a:r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core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generating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output</a:t>
            </a:r>
            <a:r>
              <a:rPr lang="de-DE" dirty="0" smtClean="0">
                <a:sym typeface="Wingdings" panose="05000000000000000000" pitchFamily="2" charset="2"/>
              </a:rPr>
              <a:t>  </a:t>
            </a:r>
            <a:r>
              <a:rPr lang="de-DE" dirty="0" err="1" smtClean="0">
                <a:sym typeface="Wingdings" panose="05000000000000000000" pitchFamily="2" charset="2"/>
              </a:rPr>
              <a:t>visualization</a:t>
            </a:r>
            <a:endParaRPr lang="de-DE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 – TO DO: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r>
              <a:rPr lang="de-DE" dirty="0" smtClean="0"/>
              <a:t> on </a:t>
            </a:r>
            <a:r>
              <a:rPr lang="de-DE" dirty="0" err="1" smtClean="0"/>
              <a:t>technology</a:t>
            </a:r>
            <a:r>
              <a:rPr lang="de-DE" dirty="0" smtClean="0"/>
              <a:t>: „OSI </a:t>
            </a:r>
            <a:r>
              <a:rPr lang="de-DE" dirty="0" err="1" smtClean="0"/>
              <a:t>world</a:t>
            </a:r>
            <a:r>
              <a:rPr lang="de-DE" dirty="0" smtClean="0"/>
              <a:t>“, „</a:t>
            </a:r>
            <a:r>
              <a:rPr lang="de-DE" dirty="0" err="1" smtClean="0"/>
              <a:t>Publish</a:t>
            </a:r>
            <a:r>
              <a:rPr lang="de-DE" dirty="0" smtClean="0"/>
              <a:t>/</a:t>
            </a:r>
            <a:r>
              <a:rPr lang="de-DE" dirty="0" err="1" smtClean="0"/>
              <a:t>subcribe</a:t>
            </a:r>
            <a:r>
              <a:rPr lang="de-DE" dirty="0" smtClean="0"/>
              <a:t>“, </a:t>
            </a:r>
            <a:r>
              <a:rPr lang="de-DE" dirty="0" err="1" smtClean="0"/>
              <a:t>pyOpenPASS</a:t>
            </a:r>
            <a:endParaRPr lang="de-DE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de-DE" dirty="0" err="1" smtClean="0"/>
              <a:t>Example</a:t>
            </a:r>
            <a:r>
              <a:rPr lang="de-DE" dirty="0" smtClean="0"/>
              <a:t> „AEB </a:t>
            </a:r>
            <a:r>
              <a:rPr lang="de-DE" dirty="0" err="1" smtClean="0"/>
              <a:t>cut</a:t>
            </a:r>
            <a:r>
              <a:rPr lang="de-DE" dirty="0" smtClean="0"/>
              <a:t>-in </a:t>
            </a:r>
            <a:r>
              <a:rPr lang="de-DE" dirty="0" err="1" smtClean="0"/>
              <a:t>scenario</a:t>
            </a:r>
            <a:r>
              <a:rPr lang="de-DE" dirty="0" smtClean="0"/>
              <a:t>“ –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OpenScenario</a:t>
            </a:r>
            <a:endParaRPr lang="de-DE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de-DE" dirty="0" err="1" smtClean="0"/>
              <a:t>Platform</a:t>
            </a:r>
            <a:r>
              <a:rPr lang="de-DE" dirty="0" smtClean="0"/>
              <a:t>: </a:t>
            </a:r>
            <a:r>
              <a:rPr lang="de-DE" dirty="0" err="1" smtClean="0"/>
              <a:t>OpenScenario</a:t>
            </a:r>
            <a:r>
              <a:rPr lang="de-DE" dirty="0" smtClean="0"/>
              <a:t> in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(Manipulator) </a:t>
            </a: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morph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pic</a:t>
            </a:r>
            <a:r>
              <a:rPr lang="de-DE" dirty="0" smtClean="0">
                <a:sym typeface="Wingdings" panose="05000000000000000000" pitchFamily="2" charset="2"/>
              </a:rPr>
              <a:t>  </a:t>
            </a:r>
            <a:r>
              <a:rPr lang="de-DE" dirty="0" err="1" smtClean="0">
                <a:sym typeface="Wingdings" panose="05000000000000000000" pitchFamily="2" charset="2"/>
              </a:rPr>
              <a:t>show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how</a:t>
            </a:r>
            <a:r>
              <a:rPr lang="de-DE" dirty="0" smtClean="0">
                <a:sym typeface="Wingdings" panose="05000000000000000000" pitchFamily="2" charset="2"/>
              </a:rPr>
              <a:t> API </a:t>
            </a:r>
            <a:r>
              <a:rPr lang="de-DE" dirty="0" err="1" smtClean="0">
                <a:sym typeface="Wingdings" panose="05000000000000000000" pitchFamily="2" charset="2"/>
              </a:rPr>
              <a:t>comes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play</a:t>
            </a:r>
            <a:endParaRPr lang="de-DE" dirty="0" smtClean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de-DE" dirty="0">
                <a:sym typeface="Wingdings" panose="05000000000000000000" pitchFamily="2" charset="2"/>
              </a:rPr>
              <a:t>New </a:t>
            </a:r>
            <a:r>
              <a:rPr lang="de-DE" dirty="0" err="1">
                <a:sym typeface="Wingdings" panose="05000000000000000000" pitchFamily="2" charset="2"/>
              </a:rPr>
              <a:t>scenario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engine</a:t>
            </a:r>
            <a:r>
              <a:rPr lang="de-DE" dirty="0">
                <a:sym typeface="Wingdings" panose="05000000000000000000" pitchFamily="2" charset="2"/>
              </a:rPr>
              <a:t>: EBTB &amp; VD-Core – </a:t>
            </a:r>
            <a:r>
              <a:rPr lang="de-DE" dirty="0" err="1">
                <a:sym typeface="Wingdings" panose="05000000000000000000" pitchFamily="2" charset="2"/>
              </a:rPr>
              <a:t>implicit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knowledge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current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scenario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databases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re-use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needed</a:t>
            </a:r>
            <a:endParaRPr lang="de-DE" dirty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de-DE" dirty="0" err="1" smtClean="0">
                <a:sym typeface="Wingdings" panose="05000000000000000000" pitchFamily="2" charset="2"/>
              </a:rPr>
              <a:t>MantleAPI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agnostic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programming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interface</a:t>
            </a:r>
            <a:r>
              <a:rPr lang="de-DE" dirty="0" smtClean="0">
                <a:sym typeface="Wingdings" panose="05000000000000000000" pitchFamily="2" charset="2"/>
              </a:rPr>
              <a:t>; </a:t>
            </a:r>
            <a:r>
              <a:rPr lang="de-DE" dirty="0" err="1" smtClean="0">
                <a:sym typeface="Wingdings" panose="05000000000000000000" pitchFamily="2" charset="2"/>
              </a:rPr>
              <a:t>needs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implemented</a:t>
            </a:r>
            <a:r>
              <a:rPr lang="de-DE" dirty="0" smtClean="0">
                <a:sym typeface="Wingdings" panose="05000000000000000000" pitchFamily="2" charset="2"/>
              </a:rPr>
              <a:t> on </a:t>
            </a:r>
            <a:r>
              <a:rPr lang="de-DE" dirty="0" err="1" smtClean="0">
                <a:sym typeface="Wingdings" panose="05000000000000000000" pitchFamily="2" charset="2"/>
              </a:rPr>
              <a:t>both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sides</a:t>
            </a:r>
            <a:endParaRPr lang="de-DE" dirty="0" smtClean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de-DE" dirty="0" err="1" smtClean="0">
                <a:sym typeface="Wingdings" panose="05000000000000000000" pitchFamily="2" charset="2"/>
              </a:rPr>
              <a:t>Platform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add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scenario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engine</a:t>
            </a:r>
            <a:r>
              <a:rPr lang="de-DE" dirty="0" smtClean="0">
                <a:sym typeface="Wingdings" panose="05000000000000000000" pitchFamily="2" charset="2"/>
              </a:rPr>
              <a:t>/</a:t>
            </a:r>
            <a:r>
              <a:rPr lang="de-DE" dirty="0" err="1" smtClean="0">
                <a:sym typeface="Wingdings" panose="05000000000000000000" pitchFamily="2" charset="2"/>
              </a:rPr>
              <a:t>simulator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implement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scenario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engine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against</a:t>
            </a:r>
            <a:r>
              <a:rPr lang="de-DE" dirty="0" smtClean="0">
                <a:sym typeface="Wingdings" panose="05000000000000000000" pitchFamily="2" charset="2"/>
              </a:rPr>
              <a:t> same API, </a:t>
            </a:r>
            <a:r>
              <a:rPr lang="de-DE" dirty="0" err="1" smtClean="0">
                <a:sym typeface="Wingdings" panose="05000000000000000000" pitchFamily="2" charset="2"/>
              </a:rPr>
              <a:t>use</a:t>
            </a:r>
            <a:r>
              <a:rPr lang="de-DE" dirty="0" smtClean="0">
                <a:sym typeface="Wingdings" panose="05000000000000000000" pitchFamily="2" charset="2"/>
              </a:rPr>
              <a:t> different </a:t>
            </a:r>
            <a:r>
              <a:rPr lang="de-DE" dirty="0" err="1" smtClean="0">
                <a:sym typeface="Wingdings" panose="05000000000000000000" pitchFamily="2" charset="2"/>
              </a:rPr>
              <a:t>engines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use</a:t>
            </a:r>
            <a:r>
              <a:rPr lang="de-DE" dirty="0" smtClean="0">
                <a:sym typeface="Wingdings" panose="05000000000000000000" pitchFamily="2" charset="2"/>
              </a:rPr>
              <a:t> different </a:t>
            </a:r>
            <a:r>
              <a:rPr lang="de-DE" dirty="0" err="1" smtClean="0">
                <a:sym typeface="Wingdings" panose="05000000000000000000" pitchFamily="2" charset="2"/>
              </a:rPr>
              <a:t>simulators</a:t>
            </a:r>
            <a:endParaRPr lang="de-DE" dirty="0" smtClean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de-DE" dirty="0" smtClean="0"/>
              <a:t>Goal</a:t>
            </a:r>
            <a:r>
              <a:rPr lang="de-DE" dirty="0"/>
              <a:t>: </a:t>
            </a:r>
            <a:r>
              <a:rPr lang="de-DE" dirty="0" err="1"/>
              <a:t>faster</a:t>
            </a:r>
            <a:r>
              <a:rPr lang="de-DE" dirty="0"/>
              <a:t>/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scenario</a:t>
            </a:r>
            <a:r>
              <a:rPr lang="de-DE" dirty="0"/>
              <a:t> </a:t>
            </a:r>
            <a:r>
              <a:rPr lang="de-DE" dirty="0" err="1"/>
              <a:t>engines</a:t>
            </a:r>
            <a:r>
              <a:rPr lang="de-DE" dirty="0"/>
              <a:t>,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scenario</a:t>
            </a:r>
            <a:r>
              <a:rPr lang="de-DE" dirty="0"/>
              <a:t> </a:t>
            </a:r>
            <a:r>
              <a:rPr lang="de-DE" dirty="0" err="1"/>
              <a:t>catalogues</a:t>
            </a:r>
            <a:r>
              <a:rPr lang="de-DE" dirty="0"/>
              <a:t> –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harmonization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ecosystem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 err="1">
                <a:sym typeface="Wingdings" panose="05000000000000000000" pitchFamily="2" charset="2"/>
              </a:rPr>
              <a:t>map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driver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e-DE" dirty="0" smtClean="0">
                <a:sym typeface="Wingdings" panose="05000000000000000000" pitchFamily="2" charset="2"/>
              </a:rPr>
              <a:t>R&amp;D </a:t>
            </a:r>
            <a:r>
              <a:rPr lang="de-DE" dirty="0" err="1" smtClean="0">
                <a:sym typeface="Wingdings" panose="05000000000000000000" pitchFamily="2" charset="2"/>
              </a:rPr>
              <a:t>landscape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around</a:t>
            </a:r>
            <a:r>
              <a:rPr lang="de-DE" dirty="0" smtClean="0">
                <a:sym typeface="Wingdings" panose="05000000000000000000" pitchFamily="2" charset="2"/>
              </a:rPr>
              <a:t> openPASS: </a:t>
            </a:r>
            <a:r>
              <a:rPr lang="de-DE" dirty="0" err="1" smtClean="0">
                <a:sym typeface="Wingdings" panose="05000000000000000000" pitchFamily="2" charset="2"/>
              </a:rPr>
              <a:t>some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recent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applications</a:t>
            </a:r>
            <a:r>
              <a:rPr lang="de-DE" dirty="0" smtClean="0">
                <a:sym typeface="Wingdings" panose="05000000000000000000" pitchFamily="2" charset="2"/>
              </a:rPr>
              <a:t> in R&amp;D </a:t>
            </a:r>
            <a:r>
              <a:rPr lang="de-DE" dirty="0" err="1" smtClean="0">
                <a:sym typeface="Wingdings" panose="05000000000000000000" pitchFamily="2" charset="2"/>
              </a:rPr>
              <a:t>funded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projects</a:t>
            </a:r>
            <a:r>
              <a:rPr lang="de-DE" dirty="0" smtClean="0">
                <a:sym typeface="Wingdings" panose="05000000000000000000" pitchFamily="2" charset="2"/>
              </a:rPr>
              <a:t>; </a:t>
            </a:r>
            <a:r>
              <a:rPr lang="de-DE" dirty="0" err="1" smtClean="0">
                <a:sym typeface="Wingdings" panose="05000000000000000000" pitchFamily="2" charset="2"/>
              </a:rPr>
              <a:t>AdaptIVe</a:t>
            </a:r>
            <a:r>
              <a:rPr lang="de-DE" dirty="0" smtClean="0">
                <a:sym typeface="Wingdings" panose="05000000000000000000" pitchFamily="2" charset="2"/>
              </a:rPr>
              <a:t>, L3pilot, VVM, SETLEVEL, OSCCAR, i-</a:t>
            </a:r>
            <a:r>
              <a:rPr lang="de-DE" dirty="0" err="1" smtClean="0">
                <a:sym typeface="Wingdings" panose="05000000000000000000" pitchFamily="2" charset="2"/>
              </a:rPr>
              <a:t>protect</a:t>
            </a:r>
            <a:r>
              <a:rPr lang="de-DE" dirty="0" smtClean="0">
                <a:sym typeface="Wingdings" panose="05000000000000000000" pitchFamily="2" charset="2"/>
              </a:rPr>
              <a:t>, ASAM – </a:t>
            </a:r>
            <a:r>
              <a:rPr lang="de-DE" dirty="0" err="1" smtClean="0">
                <a:sym typeface="Wingdings" panose="05000000000000000000" pitchFamily="2" charset="2"/>
              </a:rPr>
              <a:t>results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further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used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other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projects</a:t>
            </a:r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35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Vision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>
                <a:latin typeface="Ariel"/>
              </a:rPr>
              <a:pPr/>
              <a:t>3</a:t>
            </a:fld>
            <a:endParaRPr lang="de-DE" dirty="0">
              <a:latin typeface="Ariel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488949" y="5319999"/>
            <a:ext cx="11224684" cy="900000"/>
          </a:xfrm>
          <a:prstGeom prst="roundRect">
            <a:avLst/>
          </a:prstGeom>
          <a:solidFill>
            <a:srgbClr val="1E2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Harmonized and flexible platform for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scenario-based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assessment of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advanced driver assistance systems and automated driving</a:t>
            </a:r>
            <a:endParaRPr lang="en-S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bgerundetes Rechteck 1">
            <a:extLst>
              <a:ext uri="{FF2B5EF4-FFF2-40B4-BE49-F238E27FC236}">
                <a16:creationId xmlns:a16="http://schemas.microsoft.com/office/drawing/2014/main" id="{3A99152A-06A7-45CD-86D6-E280AB434A2D}"/>
              </a:ext>
            </a:extLst>
          </p:cNvPr>
          <p:cNvSpPr/>
          <p:nvPr/>
        </p:nvSpPr>
        <p:spPr>
          <a:xfrm>
            <a:off x="488949" y="1343473"/>
            <a:ext cx="5490000" cy="90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no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openPASS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(open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latform for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 of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afety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ystems)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E5AE6E1-FB0D-460A-BF72-4D7DE06B555E}"/>
              </a:ext>
            </a:extLst>
          </p:cNvPr>
          <p:cNvSpPr txBox="1"/>
          <p:nvPr/>
        </p:nvSpPr>
        <p:spPr>
          <a:xfrm>
            <a:off x="391510" y="4071141"/>
            <a:ext cx="2426517" cy="674200"/>
          </a:xfrm>
          <a:prstGeom prst="rect">
            <a:avLst/>
          </a:prstGeom>
          <a:noFill/>
        </p:spPr>
        <p:txBody>
          <a:bodyPr vert="horz" wrap="square" tIns="90000" bIns="90000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Stochastic traffic simulation</a:t>
            </a:r>
            <a:endParaRPr lang="de-DE" sz="1600" b="0" i="0" u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2" descr="http://intranet/uploads/images/1474457947090123300029/sd-shutterstock-165303917.jpg">
            <a:extLst>
              <a:ext uri="{FF2B5EF4-FFF2-40B4-BE49-F238E27FC236}">
                <a16:creationId xmlns:a16="http://schemas.microsoft.com/office/drawing/2014/main" id="{6DBE52A0-E715-4EB7-9718-9C7679ACA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9793" y="3526322"/>
            <a:ext cx="179996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3F64FB33-9E6E-49CA-81CA-B33642E87FAD}"/>
              </a:ext>
            </a:extLst>
          </p:cNvPr>
          <p:cNvSpPr txBox="1"/>
          <p:nvPr/>
        </p:nvSpPr>
        <p:spPr>
          <a:xfrm>
            <a:off x="3449775" y="2653407"/>
            <a:ext cx="3060000" cy="674200"/>
          </a:xfrm>
          <a:prstGeom prst="rect">
            <a:avLst/>
          </a:prstGeom>
          <a:noFill/>
        </p:spPr>
        <p:txBody>
          <a:bodyPr vert="horz" wrap="square" tIns="90000" bIns="90000" rtlCol="0">
            <a:spAutoFit/>
          </a:bodyPr>
          <a:lstStyle>
            <a:defPPr>
              <a:defRPr lang="de-DE"/>
            </a:defPPr>
            <a:lvl1pPr algn="ctr">
              <a:defRPr sz="1600" b="1">
                <a:latin typeface="Ariel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</a:rPr>
              <a:t>Standardized interfaces</a:t>
            </a:r>
            <a:endParaRPr lang="en-US" b="0" dirty="0">
              <a:latin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</a:rPr>
              <a:t>for model integration</a:t>
            </a:r>
          </a:p>
        </p:txBody>
      </p:sp>
      <p:pic>
        <p:nvPicPr>
          <p:cNvPr id="25" name="Picture 2" descr="Kreis, Wiederholen Sie Die, Zyklus, Neu Laden">
            <a:extLst>
              <a:ext uri="{FF2B5EF4-FFF2-40B4-BE49-F238E27FC236}">
                <a16:creationId xmlns:a16="http://schemas.microsoft.com/office/drawing/2014/main" id="{8E24BCE5-9678-4B34-991C-081B44E1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848" y="2803841"/>
            <a:ext cx="12635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13A2391-4E49-43C2-937F-E518C96E847B}"/>
              </a:ext>
            </a:extLst>
          </p:cNvPr>
          <p:cNvSpPr txBox="1"/>
          <p:nvPr/>
        </p:nvSpPr>
        <p:spPr>
          <a:xfrm>
            <a:off x="6037826" y="4116664"/>
            <a:ext cx="3060000" cy="674200"/>
          </a:xfrm>
          <a:prstGeom prst="rect">
            <a:avLst/>
          </a:prstGeom>
          <a:noFill/>
        </p:spPr>
        <p:txBody>
          <a:bodyPr vert="horz" wrap="square" tIns="90000" bIns="90000" rtlCol="0">
            <a:spAutoFit/>
          </a:bodyPr>
          <a:lstStyle>
            <a:defPPr>
              <a:defRPr lang="de-DE"/>
            </a:defPPr>
            <a:lvl1pPr algn="ctr">
              <a:defRPr sz="1600" b="1">
                <a:latin typeface="Ariel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</a:rPr>
              <a:t>Reproducibility</a:t>
            </a:r>
            <a:r>
              <a:rPr lang="en-US" b="0" dirty="0">
                <a:latin typeface="Arial" panose="020B0604020202020204" pitchFamily="34" charset="0"/>
              </a:rPr>
              <a:t> through</a:t>
            </a:r>
          </a:p>
          <a:p>
            <a:r>
              <a:rPr lang="en-US" b="0" dirty="0">
                <a:latin typeface="Arial" panose="020B0604020202020204" pitchFamily="34" charset="0"/>
              </a:rPr>
              <a:t>deterministic simulation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329" y="3494344"/>
            <a:ext cx="1184553" cy="1260000"/>
          </a:xfrm>
          <a:prstGeom prst="rect">
            <a:avLst/>
          </a:prstGeom>
        </p:spPr>
      </p:pic>
      <p:pic>
        <p:nvPicPr>
          <p:cNvPr id="1028" name="Picture 4" descr="Kostenloses Stock Foto zu architektur, asiatisch, auto, autobahn">
            <a:extLst>
              <a:ext uri="{FF2B5EF4-FFF2-40B4-BE49-F238E27FC236}">
                <a16:creationId xmlns:a16="http://schemas.microsoft.com/office/drawing/2014/main" id="{665B12E1-0C9D-4266-9B56-61631E258616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482" y="2761670"/>
            <a:ext cx="179996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13A2391-4E49-43C2-937F-E518C96E847B}"/>
              </a:ext>
            </a:extLst>
          </p:cNvPr>
          <p:cNvSpPr txBox="1"/>
          <p:nvPr/>
        </p:nvSpPr>
        <p:spPr>
          <a:xfrm>
            <a:off x="8658931" y="2636013"/>
            <a:ext cx="3060000" cy="674200"/>
          </a:xfrm>
          <a:prstGeom prst="rect">
            <a:avLst/>
          </a:prstGeom>
          <a:noFill/>
        </p:spPr>
        <p:txBody>
          <a:bodyPr vert="horz" wrap="square" tIns="90000" bIns="90000" rtlCol="0">
            <a:spAutoFit/>
          </a:bodyPr>
          <a:lstStyle>
            <a:defPPr>
              <a:defRPr lang="de-DE"/>
            </a:defPPr>
            <a:lvl1pPr algn="ctr">
              <a:defRPr sz="1600" b="1">
                <a:latin typeface="Ariel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</a:rPr>
              <a:t>Modularity and flexibility</a:t>
            </a:r>
          </a:p>
          <a:p>
            <a:r>
              <a:rPr lang="en-US" b="0" dirty="0" smtClean="0">
                <a:latin typeface="Arial" panose="020B0604020202020204" pitchFamily="34" charset="0"/>
              </a:rPr>
              <a:t>API </a:t>
            </a:r>
            <a:r>
              <a:rPr lang="en-US" b="0" dirty="0" smtClean="0">
                <a:latin typeface="Arial" panose="020B0604020202020204" pitchFamily="34" charset="0"/>
              </a:rPr>
              <a:t>for </a:t>
            </a:r>
            <a:r>
              <a:rPr lang="en-US" b="0" dirty="0" smtClean="0">
                <a:latin typeface="Arial" panose="020B0604020202020204" pitchFamily="34" charset="0"/>
              </a:rPr>
              <a:t>scenario definitions</a:t>
            </a:r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22" name="Abgerundetes Rechteck 1">
            <a:extLst>
              <a:ext uri="{FF2B5EF4-FFF2-40B4-BE49-F238E27FC236}">
                <a16:creationId xmlns:a16="http://schemas.microsoft.com/office/drawing/2014/main" id="{3A99152A-06A7-45CD-86D6-E280AB434A2D}"/>
              </a:ext>
            </a:extLst>
          </p:cNvPr>
          <p:cNvSpPr/>
          <p:nvPr/>
        </p:nvSpPr>
        <p:spPr>
          <a:xfrm>
            <a:off x="6223633" y="1328392"/>
            <a:ext cx="5490000" cy="90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Supporting virtual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implementing open standards in a modular ecosystem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255895" y="3404991"/>
            <a:ext cx="883194" cy="882944"/>
          </a:xfrm>
          <a:prstGeom prst="roundRect">
            <a:avLst/>
          </a:prstGeom>
          <a:solidFill>
            <a:srgbClr val="92A2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 b="0" i="0" u="none" baseline="0" dirty="0" err="1" smtClean="0">
              <a:solidFill>
                <a:srgbClr val="666666"/>
              </a:solidFill>
              <a:latin typeface="BMW Group Condensed" panose="020B0606020202020204" pitchFamily="34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10242709" y="3404991"/>
            <a:ext cx="807390" cy="5480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 b="0" i="0" u="none" baseline="0" dirty="0" err="1" smtClean="0">
              <a:solidFill>
                <a:srgbClr val="666666"/>
              </a:solidFill>
              <a:latin typeface="BMW Group Condensed" panose="020B0606020202020204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10247532" y="4069662"/>
            <a:ext cx="455000" cy="3841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 b="0" i="0" u="none" baseline="0" dirty="0" err="1" smtClean="0">
              <a:solidFill>
                <a:srgbClr val="666666"/>
              </a:solidFill>
              <a:latin typeface="BMW Group Condensed" panose="020B06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E6BB07E4-5ABA-454B-99CD-2BF05545E863}"/>
              </a:ext>
            </a:extLst>
          </p:cNvPr>
          <p:cNvSpPr/>
          <p:nvPr/>
        </p:nvSpPr>
        <p:spPr>
          <a:xfrm>
            <a:off x="473100" y="1309771"/>
            <a:ext cx="7920000" cy="4789471"/>
          </a:xfrm>
          <a:prstGeom prst="roundRect">
            <a:avLst>
              <a:gd name="adj" fmla="val 6918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openPASS Working Group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Driver </a:t>
            </a:r>
            <a:r>
              <a:rPr lang="de-DE" sz="1800" b="0" i="0" u="non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members</a:t>
            </a:r>
            <a:r>
              <a:rPr lang="de-DE" sz="18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User </a:t>
            </a:r>
            <a:r>
              <a:rPr lang="de-DE" sz="1800" b="0" i="0" u="non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member</a:t>
            </a:r>
            <a:r>
              <a:rPr lang="de-DE" sz="18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:		Service </a:t>
            </a:r>
            <a:r>
              <a:rPr lang="de-DE" sz="1800" b="0" i="0" u="non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provider</a:t>
            </a:r>
            <a:r>
              <a:rPr lang="de-DE" sz="18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sz="18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>
                <a:latin typeface="Ariel"/>
              </a:rPr>
              <a:pPr/>
              <a:t>4</a:t>
            </a:fld>
            <a:endParaRPr lang="de-DE" dirty="0">
              <a:latin typeface="Ariel"/>
            </a:endParaRPr>
          </a:p>
        </p:txBody>
      </p:sp>
      <p:pic>
        <p:nvPicPr>
          <p:cNvPr id="11" name="Picture 12" descr="Bildergebnis für Bosch logo">
            <a:extLst>
              <a:ext uri="{FF2B5EF4-FFF2-40B4-BE49-F238E27FC236}">
                <a16:creationId xmlns:a16="http://schemas.microsoft.com/office/drawing/2014/main" id="{8132CECB-F6BB-40A3-AC5C-B446983F1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71" r="8907"/>
          <a:stretch/>
        </p:blipFill>
        <p:spPr bwMode="auto">
          <a:xfrm>
            <a:off x="1890567" y="2732496"/>
            <a:ext cx="1775966" cy="91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Bildergebnis für Itk logo">
            <a:extLst>
              <a:ext uri="{FF2B5EF4-FFF2-40B4-BE49-F238E27FC236}">
                <a16:creationId xmlns:a16="http://schemas.microsoft.com/office/drawing/2014/main" id="{207846D2-F34A-4F98-9CB8-4BE628F2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077" y="4621845"/>
            <a:ext cx="1272023" cy="12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828526" y="2496009"/>
            <a:ext cx="1162050" cy="13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01CD4BA4-D41E-4E27-9F26-D5A4A06A5C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47" y="5122857"/>
            <a:ext cx="1521684" cy="27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6DE742A-C7BD-4154-9181-668B0D359D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0"/>
          <a:stretch/>
        </p:blipFill>
        <p:spPr>
          <a:xfrm>
            <a:off x="6394563" y="2453393"/>
            <a:ext cx="1800000" cy="1472292"/>
          </a:xfrm>
          <a:prstGeom prst="rect">
            <a:avLst/>
          </a:prstGeom>
        </p:spPr>
      </p:pic>
      <p:pic>
        <p:nvPicPr>
          <p:cNvPr id="13" name="Grafik 12" descr="Ein Bild, das Schild, Ende, draußen, Straße enthält.&#10;&#10;Automatisch generierte Beschreibung">
            <a:extLst>
              <a:ext uri="{FF2B5EF4-FFF2-40B4-BE49-F238E27FC236}">
                <a16:creationId xmlns:a16="http://schemas.microsoft.com/office/drawing/2014/main" id="{22543948-0D89-4185-9D41-FD9D0B7C78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569" y="2649539"/>
            <a:ext cx="1080000" cy="1080000"/>
          </a:xfrm>
          <a:prstGeom prst="rect">
            <a:avLst/>
          </a:prstGeom>
        </p:spPr>
      </p:pic>
      <p:pic>
        <p:nvPicPr>
          <p:cNvPr id="2050" name="Picture 2" descr="Bildergebnis für openADx pics">
            <a:extLst>
              <a:ext uri="{FF2B5EF4-FFF2-40B4-BE49-F238E27FC236}">
                <a16:creationId xmlns:a16="http://schemas.microsoft.com/office/drawing/2014/main" id="{5527BDC4-3546-4C69-A691-D0D99F2C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9887" y="3423353"/>
            <a:ext cx="1260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ergebnis für openHW group">
            <a:extLst>
              <a:ext uri="{FF2B5EF4-FFF2-40B4-BE49-F238E27FC236}">
                <a16:creationId xmlns:a16="http://schemas.microsoft.com/office/drawing/2014/main" id="{704D5B58-AD14-4D46-ABB0-A5F1BA75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7376" y="3296773"/>
            <a:ext cx="1440000" cy="7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ldergebnis für open Mobility eclipse">
            <a:extLst>
              <a:ext uri="{FF2B5EF4-FFF2-40B4-BE49-F238E27FC236}">
                <a16:creationId xmlns:a16="http://schemas.microsoft.com/office/drawing/2014/main" id="{107C5EAA-AFE4-4DDE-B3D3-CEA10CF94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632" y="4268459"/>
            <a:ext cx="2160000" cy="4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ldergebnis für openpass eclipse">
            <a:extLst>
              <a:ext uri="{FF2B5EF4-FFF2-40B4-BE49-F238E27FC236}">
                <a16:creationId xmlns:a16="http://schemas.microsoft.com/office/drawing/2014/main" id="{D9B56774-E335-4AA1-9B0F-C9B93524A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6466" y="2158336"/>
            <a:ext cx="2494333" cy="98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D0F3BD06-1C68-41D3-A6C7-F8E9D6F7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9" y="347184"/>
            <a:ext cx="9337566" cy="701474"/>
          </a:xfrm>
        </p:spPr>
        <p:txBody>
          <a:bodyPr/>
          <a:lstStyle/>
          <a:p>
            <a:r>
              <a:rPr lang="de-DE" dirty="0"/>
              <a:t>Working </a:t>
            </a:r>
            <a:r>
              <a:rPr lang="de-DE" dirty="0" err="1"/>
              <a:t>group</a:t>
            </a:r>
            <a:endParaRPr lang="en-US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D24558A-53C5-4C9F-AA34-F099C61E6B2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5"/>
          <a:stretch/>
        </p:blipFill>
        <p:spPr>
          <a:xfrm>
            <a:off x="6653931" y="1524173"/>
            <a:ext cx="1440000" cy="527961"/>
          </a:xfrm>
          <a:prstGeom prst="rect">
            <a:avLst/>
          </a:prstGeom>
        </p:spPr>
      </p:pic>
      <p:pic>
        <p:nvPicPr>
          <p:cNvPr id="2052" name="Picture 4" descr="Bildergebnis für openmdm pics">
            <a:extLst>
              <a:ext uri="{FF2B5EF4-FFF2-40B4-BE49-F238E27FC236}">
                <a16:creationId xmlns:a16="http://schemas.microsoft.com/office/drawing/2014/main" id="{0A451C68-04D0-4EA2-9B62-C38E28D8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183" y="5009852"/>
            <a:ext cx="1080000" cy="6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AD9C529-4DC6-4703-AB05-F0AF171C0AC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45" t="29101" r="21546" b="28540"/>
          <a:stretch/>
        </p:blipFill>
        <p:spPr>
          <a:xfrm>
            <a:off x="8829081" y="4966021"/>
            <a:ext cx="1440000" cy="742376"/>
          </a:xfrm>
          <a:prstGeom prst="rect">
            <a:avLst/>
          </a:prstGeom>
        </p:spPr>
      </p:pic>
      <p:sp>
        <p:nvSpPr>
          <p:cNvPr id="27" name="Fußzeilenplatzhalter 3">
            <a:extLst>
              <a:ext uri="{FF2B5EF4-FFF2-40B4-BE49-F238E27FC236}">
                <a16:creationId xmlns:a16="http://schemas.microsoft.com/office/drawing/2014/main" id="{02F6D163-A55A-4060-B05C-7BC166E6C23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88949" y="6425350"/>
            <a:ext cx="9851675" cy="331787"/>
          </a:xfrm>
        </p:spPr>
        <p:txBody>
          <a:bodyPr/>
          <a:lstStyle/>
          <a:p>
            <a:r>
              <a:rPr lang="en-US"/>
              <a:t>openPASS</a:t>
            </a:r>
            <a:endParaRPr lang="de-DE" dirty="0"/>
          </a:p>
        </p:txBody>
      </p:sp>
      <p:sp>
        <p:nvSpPr>
          <p:cNvPr id="23" name="Rechteck: abgerundete Ecken 1">
            <a:extLst>
              <a:ext uri="{FF2B5EF4-FFF2-40B4-BE49-F238E27FC236}">
                <a16:creationId xmlns:a16="http://schemas.microsoft.com/office/drawing/2014/main" id="{E6BB07E4-5ABA-454B-99CD-2BF05545E863}"/>
              </a:ext>
            </a:extLst>
          </p:cNvPr>
          <p:cNvSpPr/>
          <p:nvPr/>
        </p:nvSpPr>
        <p:spPr>
          <a:xfrm>
            <a:off x="8653633" y="1309771"/>
            <a:ext cx="3060000" cy="4789471"/>
          </a:xfrm>
          <a:prstGeom prst="roundRect">
            <a:avLst>
              <a:gd name="adj" fmla="val 10415"/>
            </a:avLst>
          </a:prstGeom>
          <a:noFill/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 Automotive</a:t>
            </a:r>
          </a:p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Groups</a:t>
            </a:r>
            <a:endParaRPr lang="en-US" sz="18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74" y="2649539"/>
            <a:ext cx="1080000" cy="108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01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bgerundetes Rechteck 100"/>
          <p:cNvSpPr/>
          <p:nvPr/>
        </p:nvSpPr>
        <p:spPr>
          <a:xfrm>
            <a:off x="488950" y="3010056"/>
            <a:ext cx="2232000" cy="2880000"/>
          </a:xfrm>
          <a:prstGeom prst="roundRect">
            <a:avLst>
              <a:gd name="adj" fmla="val 6505"/>
            </a:avLst>
          </a:prstGeom>
          <a:solidFill>
            <a:srgbClr val="E8E8E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*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idea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666000" y="988945"/>
            <a:ext cx="4860000" cy="1332000"/>
          </a:xfrm>
          <a:prstGeom prst="roundRect">
            <a:avLst/>
          </a:prstGeom>
          <a:solidFill>
            <a:srgbClr val="E8E8E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Components *</a:t>
            </a:r>
          </a:p>
        </p:txBody>
      </p:sp>
      <p:grpSp>
        <p:nvGrpSpPr>
          <p:cNvPr id="50" name="Gruppieren 49"/>
          <p:cNvGrpSpPr/>
          <p:nvPr/>
        </p:nvGrpSpPr>
        <p:grpSpPr>
          <a:xfrm>
            <a:off x="6498000" y="1687708"/>
            <a:ext cx="432000" cy="432079"/>
            <a:chOff x="7555587" y="1256832"/>
            <a:chExt cx="432000" cy="432079"/>
          </a:xfrm>
        </p:grpSpPr>
        <p:sp>
          <p:nvSpPr>
            <p:cNvPr id="31" name="Rechteck 30"/>
            <p:cNvSpPr/>
            <p:nvPr/>
          </p:nvSpPr>
          <p:spPr>
            <a:xfrm rot="10800000">
              <a:off x="7555587" y="1256832"/>
              <a:ext cx="432000" cy="432079"/>
            </a:xfrm>
            <a:prstGeom prst="rect">
              <a:avLst/>
            </a:prstGeom>
            <a:solidFill>
              <a:srgbClr val="E4E8EE"/>
            </a:solidFill>
            <a:ln w="25400" cap="flat" cmpd="sng" algn="ctr">
              <a:solidFill>
                <a:srgbClr val="E4E8EE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 w="22225">
                  <a:solidFill>
                    <a:srgbClr val="92A2BD"/>
                  </a:solidFill>
                  <a:prstDash val="solid"/>
                </a:ln>
                <a:solidFill>
                  <a:srgbClr val="92A2B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14" descr="Bildergebnis fÃ¼r sensor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606849" y="1308133"/>
              <a:ext cx="329476" cy="32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hteck 32"/>
          <p:cNvSpPr/>
          <p:nvPr/>
        </p:nvSpPr>
        <p:spPr>
          <a:xfrm>
            <a:off x="6393916" y="1387028"/>
            <a:ext cx="640166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7734000" y="1687708"/>
            <a:ext cx="432000" cy="432079"/>
            <a:chOff x="7551821" y="5365065"/>
            <a:chExt cx="432000" cy="432079"/>
          </a:xfrm>
        </p:grpSpPr>
        <p:sp>
          <p:nvSpPr>
            <p:cNvPr id="25" name="Rechteck 24"/>
            <p:cNvSpPr/>
            <p:nvPr/>
          </p:nvSpPr>
          <p:spPr>
            <a:xfrm>
              <a:off x="7551821" y="5365065"/>
              <a:ext cx="432000" cy="432079"/>
            </a:xfrm>
            <a:prstGeom prst="rect">
              <a:avLst/>
            </a:prstGeom>
            <a:solidFill>
              <a:srgbClr val="E4E8EE"/>
            </a:solidFill>
            <a:ln w="25400" cap="flat" cmpd="sng" algn="ctr">
              <a:solidFill>
                <a:srgbClr val="E4E8EE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 w="22225">
                  <a:solidFill>
                    <a:srgbClr val="92A2BD"/>
                  </a:solidFill>
                  <a:prstDash val="solid"/>
                </a:ln>
                <a:solidFill>
                  <a:srgbClr val="92A2B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8" descr="Bildergebnis fÃ¼r senso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108" y="5385391"/>
              <a:ext cx="391427" cy="39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hteck 34"/>
          <p:cNvSpPr/>
          <p:nvPr/>
        </p:nvSpPr>
        <p:spPr>
          <a:xfrm>
            <a:off x="7570606" y="1387028"/>
            <a:ext cx="758788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5262000" y="1687708"/>
            <a:ext cx="432000" cy="432079"/>
            <a:chOff x="4921614" y="5365064"/>
            <a:chExt cx="432000" cy="432079"/>
          </a:xfrm>
        </p:grpSpPr>
        <p:sp>
          <p:nvSpPr>
            <p:cNvPr id="26" name="Rechteck 25"/>
            <p:cNvSpPr/>
            <p:nvPr/>
          </p:nvSpPr>
          <p:spPr>
            <a:xfrm>
              <a:off x="4921614" y="5365064"/>
              <a:ext cx="432000" cy="432079"/>
            </a:xfrm>
            <a:prstGeom prst="rect">
              <a:avLst/>
            </a:prstGeom>
            <a:solidFill>
              <a:srgbClr val="E4E8EE"/>
            </a:solidFill>
            <a:ln w="25400" cap="flat" cmpd="sng" algn="ctr">
              <a:solidFill>
                <a:srgbClr val="E4E8EE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 w="22225">
                  <a:solidFill>
                    <a:srgbClr val="92A2BD"/>
                  </a:solidFill>
                  <a:prstDash val="solid"/>
                </a:ln>
                <a:solidFill>
                  <a:srgbClr val="92A2B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" descr="Bildergebnis fÃ¼r vehicle ico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259" t="20673" r="23052" b="24386"/>
            <a:stretch/>
          </p:blipFill>
          <p:spPr bwMode="auto">
            <a:xfrm>
              <a:off x="4945590" y="5398223"/>
              <a:ext cx="384048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hteck 35"/>
          <p:cNvSpPr/>
          <p:nvPr/>
        </p:nvSpPr>
        <p:spPr>
          <a:xfrm>
            <a:off x="5147497" y="1387028"/>
            <a:ext cx="661005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4026000" y="1687708"/>
            <a:ext cx="432000" cy="432079"/>
            <a:chOff x="4933189" y="1261046"/>
            <a:chExt cx="432000" cy="432079"/>
          </a:xfrm>
        </p:grpSpPr>
        <p:sp>
          <p:nvSpPr>
            <p:cNvPr id="24" name="Rechteck 23"/>
            <p:cNvSpPr/>
            <p:nvPr/>
          </p:nvSpPr>
          <p:spPr>
            <a:xfrm>
              <a:off x="4933189" y="1261046"/>
              <a:ext cx="432000" cy="432079"/>
            </a:xfrm>
            <a:prstGeom prst="rect">
              <a:avLst/>
            </a:prstGeom>
            <a:solidFill>
              <a:srgbClr val="E4E8EE"/>
            </a:solidFill>
            <a:ln w="25400" cap="flat" cmpd="sng" algn="ctr">
              <a:solidFill>
                <a:srgbClr val="E4E8EE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 w="22225">
                  <a:solidFill>
                    <a:srgbClr val="92A2BD"/>
                  </a:solidFill>
                  <a:prstDash val="solid"/>
                </a:ln>
                <a:solidFill>
                  <a:srgbClr val="92A2B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6" descr="Bildergebnis fÃ¼r driver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112" y="1326008"/>
              <a:ext cx="302154" cy="30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hteck 36"/>
          <p:cNvSpPr/>
          <p:nvPr/>
        </p:nvSpPr>
        <p:spPr>
          <a:xfrm>
            <a:off x="3966800" y="1387028"/>
            <a:ext cx="550398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feld 144"/>
          <p:cNvSpPr txBox="1"/>
          <p:nvPr/>
        </p:nvSpPr>
        <p:spPr>
          <a:xfrm>
            <a:off x="484941" y="5951042"/>
            <a:ext cx="2348721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* S</a:t>
            </a:r>
            <a:r>
              <a:rPr lang="de-DE" sz="1200" b="0" i="0" u="none" dirty="0">
                <a:solidFill>
                  <a:srgbClr val="000000"/>
                </a:solidFill>
                <a:latin typeface="Arial" panose="020B0604020202020204" pitchFamily="34" charset="0"/>
              </a:rPr>
              <a:t>imple </a:t>
            </a:r>
            <a:r>
              <a:rPr lang="de-DE" sz="1200" b="0" i="0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examples</a:t>
            </a:r>
            <a:r>
              <a:rPr lang="de-DE" sz="1200" b="0" i="0" u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200" b="0" i="0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are</a:t>
            </a:r>
            <a:r>
              <a:rPr lang="de-DE" sz="1200" b="0" i="0" u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200" b="0" i="0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provided</a:t>
            </a:r>
            <a:endParaRPr lang="de-DE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3666000" y="3011610"/>
            <a:ext cx="4860000" cy="2880000"/>
          </a:xfrm>
          <a:prstGeom prst="roundRect">
            <a:avLst>
              <a:gd name="adj" fmla="val 5091"/>
            </a:avLst>
          </a:prstGeom>
          <a:solidFill>
            <a:srgbClr val="CCD2DD"/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algn="ctr"/>
            <a:endParaRPr lang="de-DE" b="1" kern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155" y="3355827"/>
            <a:ext cx="2125690" cy="718011"/>
          </a:xfrm>
          <a:prstGeom prst="rect">
            <a:avLst/>
          </a:prstGeom>
          <a:noFill/>
        </p:spPr>
      </p:pic>
      <p:grpSp>
        <p:nvGrpSpPr>
          <p:cNvPr id="71" name="Gruppieren 70"/>
          <p:cNvGrpSpPr/>
          <p:nvPr/>
        </p:nvGrpSpPr>
        <p:grpSpPr>
          <a:xfrm>
            <a:off x="4026000" y="4086648"/>
            <a:ext cx="4140000" cy="1742810"/>
            <a:chOff x="4492909" y="3152044"/>
            <a:chExt cx="4140000" cy="1742810"/>
          </a:xfrm>
        </p:grpSpPr>
        <p:sp>
          <p:nvSpPr>
            <p:cNvPr id="41" name="Rectangle 55"/>
            <p:cNvSpPr/>
            <p:nvPr/>
          </p:nvSpPr>
          <p:spPr bwMode="gray">
            <a:xfrm>
              <a:off x="4492909" y="3483449"/>
              <a:ext cx="4140000" cy="1080000"/>
            </a:xfrm>
            <a:prstGeom prst="roundRect">
              <a:avLst/>
            </a:prstGeom>
            <a:solidFill>
              <a:srgbClr val="1E2E55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uppieren 54"/>
            <p:cNvGrpSpPr/>
            <p:nvPr/>
          </p:nvGrpSpPr>
          <p:grpSpPr>
            <a:xfrm>
              <a:off x="4788685" y="3152044"/>
              <a:ext cx="3548448" cy="1742810"/>
              <a:chOff x="5760000" y="3152044"/>
              <a:chExt cx="3548448" cy="1742810"/>
            </a:xfrm>
          </p:grpSpPr>
          <p:pic>
            <p:nvPicPr>
              <p:cNvPr id="44" name="Grafik 2" descr="Traffic Icon  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0000" y="3152044"/>
                <a:ext cx="1742810" cy="1742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feld 45"/>
              <p:cNvSpPr txBox="1"/>
              <p:nvPr/>
            </p:nvSpPr>
            <p:spPr>
              <a:xfrm>
                <a:off x="7508448" y="3700284"/>
                <a:ext cx="180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SIMULATION CORE</a:t>
                </a:r>
                <a:endParaRPr lang="de-DE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9" name="Gerade Verbindung mit Pfeil 78"/>
          <p:cNvCxnSpPr/>
          <p:nvPr/>
        </p:nvCxnSpPr>
        <p:spPr>
          <a:xfrm>
            <a:off x="6714000" y="2326056"/>
            <a:ext cx="0" cy="6840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94" name="Gerade Verbindung mit Pfeil 93"/>
          <p:cNvCxnSpPr/>
          <p:nvPr/>
        </p:nvCxnSpPr>
        <p:spPr>
          <a:xfrm>
            <a:off x="7949999" y="2326056"/>
            <a:ext cx="0" cy="6840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95" name="Gerade Verbindung mit Pfeil 94"/>
          <p:cNvCxnSpPr/>
          <p:nvPr/>
        </p:nvCxnSpPr>
        <p:spPr>
          <a:xfrm>
            <a:off x="5478000" y="2326056"/>
            <a:ext cx="0" cy="6840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97" name="Gerade Verbindung mit Pfeil 96"/>
          <p:cNvCxnSpPr/>
          <p:nvPr/>
        </p:nvCxnSpPr>
        <p:spPr>
          <a:xfrm>
            <a:off x="4242000" y="2326056"/>
            <a:ext cx="0" cy="6840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82" name="Abgerundetes Rechteck 81"/>
          <p:cNvSpPr/>
          <p:nvPr/>
        </p:nvSpPr>
        <p:spPr>
          <a:xfrm>
            <a:off x="3666000" y="2488377"/>
            <a:ext cx="4860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Standardized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Interfaces</a:t>
            </a:r>
          </a:p>
        </p:txBody>
      </p:sp>
      <p:cxnSp>
        <p:nvCxnSpPr>
          <p:cNvPr id="98" name="Gerade Verbindung mit Pfeil 97"/>
          <p:cNvCxnSpPr>
            <a:cxnSpLocks/>
            <a:stCxn id="3" idx="1"/>
            <a:endCxn id="101" idx="3"/>
          </p:cNvCxnSpPr>
          <p:nvPr/>
        </p:nvCxnSpPr>
        <p:spPr>
          <a:xfrm flipH="1" flipV="1">
            <a:off x="2720950" y="4450056"/>
            <a:ext cx="945050" cy="1554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99" name="Abgerundetes Rechteck 98"/>
          <p:cNvSpPr/>
          <p:nvPr/>
        </p:nvSpPr>
        <p:spPr>
          <a:xfrm rot="16200000">
            <a:off x="1753475" y="4247404"/>
            <a:ext cx="2880000" cy="4053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Standards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740745" y="3518609"/>
            <a:ext cx="1731578" cy="1862894"/>
            <a:chOff x="732216" y="3524182"/>
            <a:chExt cx="1731578" cy="1862894"/>
          </a:xfrm>
        </p:grpSpPr>
        <p:sp>
          <p:nvSpPr>
            <p:cNvPr id="147" name="Rechteck 146"/>
            <p:cNvSpPr/>
            <p:nvPr/>
          </p:nvSpPr>
          <p:spPr>
            <a:xfrm>
              <a:off x="732216" y="4847076"/>
              <a:ext cx="1080000" cy="540000"/>
            </a:xfrm>
            <a:prstGeom prst="rect">
              <a:avLst/>
            </a:prstGeom>
            <a:solidFill>
              <a:srgbClr val="E2E6EC"/>
            </a:solidFill>
            <a:ln w="25400" cap="flat" cmpd="sng" algn="ctr">
              <a:solidFill>
                <a:srgbClr val="A7AAAF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/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Synthetic</a:t>
              </a:r>
              <a:b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732216" y="4185629"/>
              <a:ext cx="1080000" cy="540000"/>
            </a:xfrm>
            <a:prstGeom prst="rect">
              <a:avLst/>
            </a:prstGeom>
            <a:solidFill>
              <a:srgbClr val="E2E6EC"/>
            </a:solidFill>
            <a:ln w="25400" cap="flat" cmpd="sng" algn="ctr">
              <a:solidFill>
                <a:srgbClr val="A7AAAF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/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Traffic</a:t>
              </a:r>
              <a:b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732216" y="3524182"/>
              <a:ext cx="1080000" cy="540000"/>
            </a:xfrm>
            <a:prstGeom prst="rect">
              <a:avLst/>
            </a:prstGeom>
            <a:solidFill>
              <a:srgbClr val="E2E6EC"/>
            </a:solidFill>
            <a:ln w="25400" cap="flat" cmpd="sng" algn="ctr">
              <a:solidFill>
                <a:srgbClr val="A7AAAF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/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Accident</a:t>
              </a:r>
            </a:p>
            <a:p>
              <a:pPr algn="ctr"/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  <p:grpSp>
          <p:nvGrpSpPr>
            <p:cNvPr id="102" name="Gruppieren 101"/>
            <p:cNvGrpSpPr/>
            <p:nvPr/>
          </p:nvGrpSpPr>
          <p:grpSpPr>
            <a:xfrm>
              <a:off x="2031794" y="4238589"/>
              <a:ext cx="432000" cy="432079"/>
              <a:chOff x="3440190" y="3805927"/>
              <a:chExt cx="432000" cy="432079"/>
            </a:xfrm>
          </p:grpSpPr>
          <p:sp>
            <p:nvSpPr>
              <p:cNvPr id="115" name="Rechteck 114"/>
              <p:cNvSpPr/>
              <p:nvPr/>
            </p:nvSpPr>
            <p:spPr>
              <a:xfrm>
                <a:off x="3440190" y="3805927"/>
                <a:ext cx="432000" cy="432079"/>
              </a:xfrm>
              <a:prstGeom prst="rect">
                <a:avLst/>
              </a:prstGeom>
              <a:solidFill>
                <a:srgbClr val="E4E8EE"/>
              </a:solidFill>
              <a:ln w="25400" cap="flat" cmpd="sng" algn="ctr">
                <a:solidFill>
                  <a:srgbClr val="E4E8EE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1" i="0" u="none" strike="noStrike" kern="0" cap="none" spc="0" normalizeH="0" baseline="0" noProof="0" dirty="0">
                  <a:ln w="22225">
                    <a:solidFill>
                      <a:srgbClr val="92A2BD"/>
                    </a:solidFill>
                    <a:prstDash val="solid"/>
                  </a:ln>
                  <a:solidFill>
                    <a:srgbClr val="92A2BD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6" name="Picture 16" descr="Bildergebnis fÃ¼r road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8834" y="3814610"/>
                <a:ext cx="414713" cy="414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04" name="Gerade Verbindung mit Pfeil 103"/>
            <p:cNvCxnSpPr>
              <a:stCxn id="115" idx="1"/>
              <a:endCxn id="146" idx="3"/>
            </p:cNvCxnSpPr>
            <p:nvPr/>
          </p:nvCxnSpPr>
          <p:spPr>
            <a:xfrm flipH="1">
              <a:off x="1812216" y="4454629"/>
              <a:ext cx="219578" cy="1000"/>
            </a:xfrm>
            <a:prstGeom prst="straightConnector1">
              <a:avLst/>
            </a:prstGeom>
            <a:noFill/>
            <a:ln w="44450" cap="flat" cmpd="sng" algn="ctr">
              <a:solidFill>
                <a:srgbClr val="A7AAAF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105" name="Gerade Verbindung mit Pfeil 104"/>
            <p:cNvCxnSpPr>
              <a:stCxn id="115" idx="2"/>
              <a:endCxn id="147" idx="3"/>
            </p:cNvCxnSpPr>
            <p:nvPr/>
          </p:nvCxnSpPr>
          <p:spPr>
            <a:xfrm flipH="1">
              <a:off x="1812216" y="4670668"/>
              <a:ext cx="435578" cy="446408"/>
            </a:xfrm>
            <a:prstGeom prst="straightConnector1">
              <a:avLst/>
            </a:prstGeom>
            <a:noFill/>
            <a:ln w="44450" cap="flat" cmpd="sng" algn="ctr">
              <a:solidFill>
                <a:srgbClr val="A7AAAF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106" name="Gerade Verbindung mit Pfeil 105"/>
            <p:cNvCxnSpPr>
              <a:cxnSpLocks/>
              <a:stCxn id="115" idx="0"/>
              <a:endCxn id="143" idx="3"/>
            </p:cNvCxnSpPr>
            <p:nvPr/>
          </p:nvCxnSpPr>
          <p:spPr>
            <a:xfrm flipH="1" flipV="1">
              <a:off x="1812216" y="3794182"/>
              <a:ext cx="435578" cy="444407"/>
            </a:xfrm>
            <a:prstGeom prst="straightConnector1">
              <a:avLst/>
            </a:prstGeom>
            <a:noFill/>
            <a:ln w="44450" cap="flat" cmpd="sng" algn="ctr">
              <a:solidFill>
                <a:srgbClr val="A7AAAF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66" name="Fußzeilenplatzhalter 3">
            <a:extLst>
              <a:ext uri="{FF2B5EF4-FFF2-40B4-BE49-F238E27FC236}">
                <a16:creationId xmlns:a16="http://schemas.microsoft.com/office/drawing/2014/main" id="{A2B280EF-E38C-49A2-BB2E-D0A920EF20B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88949" y="6425350"/>
            <a:ext cx="9851675" cy="331787"/>
          </a:xfrm>
        </p:spPr>
        <p:txBody>
          <a:bodyPr/>
          <a:lstStyle/>
          <a:p>
            <a:r>
              <a:rPr lang="en-US"/>
              <a:t>openPASS</a:t>
            </a:r>
            <a:endParaRPr lang="de-DE" dirty="0"/>
          </a:p>
        </p:txBody>
      </p: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3D82FD4E-FF8F-4183-9E14-CF630C4A4DED}"/>
              </a:ext>
            </a:extLst>
          </p:cNvPr>
          <p:cNvCxnSpPr>
            <a:cxnSpLocks/>
            <a:stCxn id="61" idx="1"/>
          </p:cNvCxnSpPr>
          <p:nvPr/>
        </p:nvCxnSpPr>
        <p:spPr>
          <a:xfrm flipH="1">
            <a:off x="8509633" y="5585478"/>
            <a:ext cx="9720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FACBD547-9C07-4B64-B97F-E3031F3F8F24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8509633" y="3321711"/>
            <a:ext cx="9720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58" name="Rectangle 56">
            <a:extLst>
              <a:ext uri="{FF2B5EF4-FFF2-40B4-BE49-F238E27FC236}">
                <a16:creationId xmlns:a16="http://schemas.microsoft.com/office/drawing/2014/main" id="{BAF4E5F8-4830-4D5E-95B1-90BC4BCE4B89}"/>
              </a:ext>
            </a:extLst>
          </p:cNvPr>
          <p:cNvSpPr/>
          <p:nvPr/>
        </p:nvSpPr>
        <p:spPr bwMode="gray">
          <a:xfrm>
            <a:off x="9481633" y="3015711"/>
            <a:ext cx="2232000" cy="612000"/>
          </a:xfrm>
          <a:prstGeom prst="roundRect">
            <a:avLst/>
          </a:prstGeom>
          <a:solidFill>
            <a:srgbClr val="AAA38E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Safety Performance</a:t>
            </a:r>
          </a:p>
          <a:p>
            <a:pPr lvl="0"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59" name="Rectangle 56">
            <a:extLst>
              <a:ext uri="{FF2B5EF4-FFF2-40B4-BE49-F238E27FC236}">
                <a16:creationId xmlns:a16="http://schemas.microsoft.com/office/drawing/2014/main" id="{4D51E880-69F6-4AC3-A607-AE167DF9C51D}"/>
              </a:ext>
            </a:extLst>
          </p:cNvPr>
          <p:cNvSpPr/>
          <p:nvPr/>
        </p:nvSpPr>
        <p:spPr bwMode="gray">
          <a:xfrm>
            <a:off x="9481633" y="3770300"/>
            <a:ext cx="2232000" cy="612000"/>
          </a:xfrm>
          <a:prstGeom prst="roundRect">
            <a:avLst/>
          </a:prstGeom>
          <a:solidFill>
            <a:srgbClr val="AAA38E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</a:p>
          <a:p>
            <a:pPr algn="ctr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Testing / Homologation</a:t>
            </a:r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B6E059AA-EA51-4293-9D4F-713FC8457D43}"/>
              </a:ext>
            </a:extLst>
          </p:cNvPr>
          <p:cNvSpPr/>
          <p:nvPr/>
        </p:nvSpPr>
        <p:spPr bwMode="gray">
          <a:xfrm>
            <a:off x="9481633" y="4524889"/>
            <a:ext cx="2232000" cy="612000"/>
          </a:xfrm>
          <a:prstGeom prst="roundRect">
            <a:avLst/>
          </a:prstGeom>
          <a:solidFill>
            <a:srgbClr val="AAA38E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</a:p>
          <a:p>
            <a:pPr lvl="0"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0D810BD6-B567-4161-AE5C-86094A30068D}"/>
              </a:ext>
            </a:extLst>
          </p:cNvPr>
          <p:cNvSpPr/>
          <p:nvPr/>
        </p:nvSpPr>
        <p:spPr bwMode="gray">
          <a:xfrm>
            <a:off x="9481633" y="5279478"/>
            <a:ext cx="2232000" cy="612000"/>
          </a:xfrm>
          <a:prstGeom prst="roundRect">
            <a:avLst/>
          </a:prstGeom>
          <a:solidFill>
            <a:srgbClr val="AAA38E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</a:p>
          <a:p>
            <a:pPr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8A686ECD-2437-48EF-96D0-6F2F8F2741D0}"/>
              </a:ext>
            </a:extLst>
          </p:cNvPr>
          <p:cNvCxnSpPr>
            <a:cxnSpLocks/>
            <a:stCxn id="60" idx="1"/>
          </p:cNvCxnSpPr>
          <p:nvPr/>
        </p:nvCxnSpPr>
        <p:spPr>
          <a:xfrm flipH="1">
            <a:off x="8509633" y="4830889"/>
            <a:ext cx="9720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3E972C2C-9759-4F52-A774-EB9D4CE42B12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8509633" y="4076300"/>
            <a:ext cx="9720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875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488949" y="1812079"/>
            <a:ext cx="11224683" cy="3240000"/>
          </a:xfrm>
          <a:prstGeom prst="roundRect">
            <a:avLst>
              <a:gd name="adj" fmla="val 5789"/>
            </a:avLst>
          </a:prstGeom>
          <a:solidFill>
            <a:srgbClr val="CCD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Process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Process</a:t>
            </a:r>
            <a:br>
              <a:rPr lang="en-US" dirty="0"/>
            </a:br>
            <a:r>
              <a:rPr lang="en-US" dirty="0"/>
              <a:t>User Perspective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>
                <a:latin typeface="Ariel"/>
              </a:rPr>
              <a:pPr/>
              <a:t>6</a:t>
            </a:fld>
            <a:endParaRPr lang="de-DE" dirty="0">
              <a:latin typeface="Ariel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3176875" y="2546177"/>
            <a:ext cx="1012999" cy="1282475"/>
            <a:chOff x="4105366" y="1987863"/>
            <a:chExt cx="1012999" cy="1282475"/>
          </a:xfrm>
        </p:grpSpPr>
        <p:grpSp>
          <p:nvGrpSpPr>
            <p:cNvPr id="52" name="Gruppieren 51"/>
            <p:cNvGrpSpPr/>
            <p:nvPr/>
          </p:nvGrpSpPr>
          <p:grpSpPr>
            <a:xfrm>
              <a:off x="4105366" y="1987863"/>
              <a:ext cx="681487" cy="879894"/>
              <a:chOff x="8430165" y="1352778"/>
              <a:chExt cx="681487" cy="879894"/>
            </a:xfrm>
          </p:grpSpPr>
          <p:sp>
            <p:nvSpPr>
              <p:cNvPr id="53" name="Rechteck 52"/>
              <p:cNvSpPr/>
              <p:nvPr/>
            </p:nvSpPr>
            <p:spPr>
              <a:xfrm>
                <a:off x="8430165" y="1352778"/>
                <a:ext cx="681487" cy="8798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2E55"/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de-DE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xml</a:t>
                </a:r>
                <a:endParaRPr lang="de-DE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4" name="Gerader Verbinder 53"/>
              <p:cNvCxnSpPr/>
              <p:nvPr/>
            </p:nvCxnSpPr>
            <p:spPr>
              <a:xfrm flipV="1">
                <a:off x="8504653" y="15811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54"/>
              <p:cNvCxnSpPr/>
              <p:nvPr/>
            </p:nvCxnSpPr>
            <p:spPr>
              <a:xfrm flipV="1">
                <a:off x="8504653" y="17335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55"/>
              <p:cNvCxnSpPr/>
              <p:nvPr/>
            </p:nvCxnSpPr>
            <p:spPr>
              <a:xfrm flipV="1">
                <a:off x="8504653" y="18859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/>
              <p:cNvCxnSpPr/>
              <p:nvPr/>
            </p:nvCxnSpPr>
            <p:spPr>
              <a:xfrm flipV="1">
                <a:off x="8504653" y="20383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/>
              <p:cNvCxnSpPr/>
              <p:nvPr/>
            </p:nvCxnSpPr>
            <p:spPr>
              <a:xfrm flipV="1">
                <a:off x="8504653" y="21907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/>
              <p:cNvCxnSpPr/>
              <p:nvPr/>
            </p:nvCxnSpPr>
            <p:spPr>
              <a:xfrm flipV="1">
                <a:off x="8504653" y="21145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/>
              <p:cNvCxnSpPr/>
              <p:nvPr/>
            </p:nvCxnSpPr>
            <p:spPr>
              <a:xfrm flipV="1">
                <a:off x="8504653" y="19621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/>
              <p:cNvCxnSpPr/>
              <p:nvPr/>
            </p:nvCxnSpPr>
            <p:spPr>
              <a:xfrm flipV="1">
                <a:off x="8504653" y="18097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/>
              <p:cNvCxnSpPr/>
              <p:nvPr/>
            </p:nvCxnSpPr>
            <p:spPr>
              <a:xfrm flipV="1">
                <a:off x="8504653" y="16573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uppieren 62"/>
            <p:cNvGrpSpPr/>
            <p:nvPr/>
          </p:nvGrpSpPr>
          <p:grpSpPr>
            <a:xfrm>
              <a:off x="4258506" y="2191441"/>
              <a:ext cx="681487" cy="879894"/>
              <a:chOff x="8430165" y="1352778"/>
              <a:chExt cx="681487" cy="879894"/>
            </a:xfrm>
          </p:grpSpPr>
          <p:sp>
            <p:nvSpPr>
              <p:cNvPr id="64" name="Rechteck 63"/>
              <p:cNvSpPr/>
              <p:nvPr/>
            </p:nvSpPr>
            <p:spPr>
              <a:xfrm>
                <a:off x="8430165" y="1352778"/>
                <a:ext cx="681487" cy="8798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2E55"/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de-DE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xodr</a:t>
                </a:r>
                <a:endParaRPr lang="de-DE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5" name="Gerader Verbinder 64"/>
              <p:cNvCxnSpPr/>
              <p:nvPr/>
            </p:nvCxnSpPr>
            <p:spPr>
              <a:xfrm flipV="1">
                <a:off x="8504653" y="15811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/>
              <p:cNvCxnSpPr/>
              <p:nvPr/>
            </p:nvCxnSpPr>
            <p:spPr>
              <a:xfrm flipV="1">
                <a:off x="8504653" y="17335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/>
              <p:cNvCxnSpPr/>
              <p:nvPr/>
            </p:nvCxnSpPr>
            <p:spPr>
              <a:xfrm flipV="1">
                <a:off x="8504653" y="18859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/>
              <p:cNvCxnSpPr/>
              <p:nvPr/>
            </p:nvCxnSpPr>
            <p:spPr>
              <a:xfrm flipV="1">
                <a:off x="8504653" y="20383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/>
              <p:cNvCxnSpPr/>
              <p:nvPr/>
            </p:nvCxnSpPr>
            <p:spPr>
              <a:xfrm flipV="1">
                <a:off x="8504653" y="21907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/>
              <p:cNvCxnSpPr/>
              <p:nvPr/>
            </p:nvCxnSpPr>
            <p:spPr>
              <a:xfrm flipV="1">
                <a:off x="8504653" y="21145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/>
              <p:cNvCxnSpPr/>
              <p:nvPr/>
            </p:nvCxnSpPr>
            <p:spPr>
              <a:xfrm flipV="1">
                <a:off x="8504653" y="19621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/>
              <p:cNvCxnSpPr/>
              <p:nvPr/>
            </p:nvCxnSpPr>
            <p:spPr>
              <a:xfrm flipV="1">
                <a:off x="8504653" y="18097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/>
              <p:cNvCxnSpPr/>
              <p:nvPr/>
            </p:nvCxnSpPr>
            <p:spPr>
              <a:xfrm flipV="1">
                <a:off x="8504653" y="16573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uppieren 73"/>
            <p:cNvGrpSpPr/>
            <p:nvPr/>
          </p:nvGrpSpPr>
          <p:grpSpPr>
            <a:xfrm>
              <a:off x="4436878" y="2390444"/>
              <a:ext cx="681487" cy="879894"/>
              <a:chOff x="8430165" y="1352778"/>
              <a:chExt cx="681487" cy="879894"/>
            </a:xfrm>
          </p:grpSpPr>
          <p:sp>
            <p:nvSpPr>
              <p:cNvPr id="75" name="Rechteck 74"/>
              <p:cNvSpPr/>
              <p:nvPr/>
            </p:nvSpPr>
            <p:spPr>
              <a:xfrm>
                <a:off x="8430165" y="1352778"/>
                <a:ext cx="681487" cy="8798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2E55"/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de-DE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xosc</a:t>
                </a:r>
                <a:endParaRPr lang="de-DE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6" name="Gerader Verbinder 75"/>
              <p:cNvCxnSpPr/>
              <p:nvPr/>
            </p:nvCxnSpPr>
            <p:spPr>
              <a:xfrm flipV="1">
                <a:off x="8504653" y="15811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/>
              <p:cNvCxnSpPr/>
              <p:nvPr/>
            </p:nvCxnSpPr>
            <p:spPr>
              <a:xfrm flipV="1">
                <a:off x="8504653" y="17335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8504653" y="18859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8504653" y="20383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/>
              <p:cNvCxnSpPr/>
              <p:nvPr/>
            </p:nvCxnSpPr>
            <p:spPr>
              <a:xfrm flipV="1">
                <a:off x="8504653" y="21907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8504653" y="21145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8504653" y="19621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r Verbinder 82"/>
              <p:cNvCxnSpPr/>
              <p:nvPr/>
            </p:nvCxnSpPr>
            <p:spPr>
              <a:xfrm flipV="1">
                <a:off x="8504653" y="18097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8504653" y="16573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44" y="2752818"/>
            <a:ext cx="2206071" cy="869192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8082085" y="2647966"/>
            <a:ext cx="859859" cy="1078897"/>
            <a:chOff x="9885592" y="2048188"/>
            <a:chExt cx="859859" cy="1078897"/>
          </a:xfrm>
        </p:grpSpPr>
        <p:grpSp>
          <p:nvGrpSpPr>
            <p:cNvPr id="85" name="Gruppieren 84"/>
            <p:cNvGrpSpPr/>
            <p:nvPr/>
          </p:nvGrpSpPr>
          <p:grpSpPr>
            <a:xfrm>
              <a:off x="9885592" y="2048188"/>
              <a:ext cx="681487" cy="879894"/>
              <a:chOff x="8430165" y="1352778"/>
              <a:chExt cx="681487" cy="879894"/>
            </a:xfrm>
          </p:grpSpPr>
          <p:sp>
            <p:nvSpPr>
              <p:cNvPr id="86" name="Rechteck 85"/>
              <p:cNvSpPr/>
              <p:nvPr/>
            </p:nvSpPr>
            <p:spPr>
              <a:xfrm>
                <a:off x="8430165" y="1352778"/>
                <a:ext cx="681487" cy="8798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2E55"/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de-DE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csv</a:t>
                </a:r>
                <a:endParaRPr lang="de-DE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7" name="Gerader Verbinder 86"/>
              <p:cNvCxnSpPr/>
              <p:nvPr/>
            </p:nvCxnSpPr>
            <p:spPr>
              <a:xfrm flipV="1">
                <a:off x="8504653" y="15811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/>
              <p:cNvCxnSpPr/>
              <p:nvPr/>
            </p:nvCxnSpPr>
            <p:spPr>
              <a:xfrm flipV="1">
                <a:off x="8504653" y="17335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/>
              <p:cNvCxnSpPr/>
              <p:nvPr/>
            </p:nvCxnSpPr>
            <p:spPr>
              <a:xfrm flipV="1">
                <a:off x="8504653" y="18859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/>
              <p:cNvCxnSpPr/>
              <p:nvPr/>
            </p:nvCxnSpPr>
            <p:spPr>
              <a:xfrm flipV="1">
                <a:off x="8504653" y="20383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r Verbinder 90"/>
              <p:cNvCxnSpPr/>
              <p:nvPr/>
            </p:nvCxnSpPr>
            <p:spPr>
              <a:xfrm flipV="1">
                <a:off x="8504653" y="21907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91"/>
              <p:cNvCxnSpPr/>
              <p:nvPr/>
            </p:nvCxnSpPr>
            <p:spPr>
              <a:xfrm flipV="1">
                <a:off x="8504653" y="21145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r Verbinder 92"/>
              <p:cNvCxnSpPr/>
              <p:nvPr/>
            </p:nvCxnSpPr>
            <p:spPr>
              <a:xfrm flipV="1">
                <a:off x="8504653" y="19621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/>
              <p:cNvCxnSpPr/>
              <p:nvPr/>
            </p:nvCxnSpPr>
            <p:spPr>
              <a:xfrm flipV="1">
                <a:off x="8504653" y="18097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/>
              <p:cNvCxnSpPr/>
              <p:nvPr/>
            </p:nvCxnSpPr>
            <p:spPr>
              <a:xfrm flipV="1">
                <a:off x="8504653" y="16573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uppieren 95"/>
            <p:cNvGrpSpPr/>
            <p:nvPr/>
          </p:nvGrpSpPr>
          <p:grpSpPr>
            <a:xfrm>
              <a:off x="10063964" y="2247191"/>
              <a:ext cx="681487" cy="879894"/>
              <a:chOff x="8430165" y="1352778"/>
              <a:chExt cx="681487" cy="879894"/>
            </a:xfrm>
          </p:grpSpPr>
          <p:sp>
            <p:nvSpPr>
              <p:cNvPr id="97" name="Rechteck 96"/>
              <p:cNvSpPr/>
              <p:nvPr/>
            </p:nvSpPr>
            <p:spPr>
              <a:xfrm>
                <a:off x="8430165" y="1352778"/>
                <a:ext cx="681487" cy="8798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2E55"/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de-DE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xml</a:t>
                </a:r>
                <a:endParaRPr lang="de-DE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8" name="Gerader Verbinder 97"/>
              <p:cNvCxnSpPr/>
              <p:nvPr/>
            </p:nvCxnSpPr>
            <p:spPr>
              <a:xfrm flipV="1">
                <a:off x="8504653" y="15811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/>
            </p:nvCxnSpPr>
            <p:spPr>
              <a:xfrm flipV="1">
                <a:off x="8504653" y="17335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/>
            </p:nvCxnSpPr>
            <p:spPr>
              <a:xfrm flipV="1">
                <a:off x="8504653" y="18859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/>
            </p:nvCxnSpPr>
            <p:spPr>
              <a:xfrm flipV="1">
                <a:off x="8504653" y="20383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/>
            </p:nvCxnSpPr>
            <p:spPr>
              <a:xfrm flipV="1">
                <a:off x="8504653" y="21907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/>
            </p:nvCxnSpPr>
            <p:spPr>
              <a:xfrm flipV="1">
                <a:off x="8504653" y="21145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/>
            </p:nvCxnSpPr>
            <p:spPr>
              <a:xfrm flipV="1">
                <a:off x="8504653" y="19621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/>
            </p:nvCxnSpPr>
            <p:spPr>
              <a:xfrm flipV="1">
                <a:off x="8504653" y="18097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r Verbinder 105"/>
              <p:cNvCxnSpPr/>
              <p:nvPr/>
            </p:nvCxnSpPr>
            <p:spPr>
              <a:xfrm flipV="1">
                <a:off x="8504653" y="1657350"/>
                <a:ext cx="515522" cy="0"/>
              </a:xfrm>
              <a:prstGeom prst="line">
                <a:avLst/>
              </a:prstGeom>
              <a:ln w="19050">
                <a:solidFill>
                  <a:srgbClr val="1E2E5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89" y="2719356"/>
            <a:ext cx="1728216" cy="936117"/>
          </a:xfrm>
          <a:prstGeom prst="rect">
            <a:avLst/>
          </a:prstGeom>
          <a:ln>
            <a:noFill/>
          </a:ln>
        </p:spPr>
      </p:pic>
      <p:cxnSp>
        <p:nvCxnSpPr>
          <p:cNvPr id="11" name="Gerade Verbindung mit Pfeil 10"/>
          <p:cNvCxnSpPr/>
          <p:nvPr/>
        </p:nvCxnSpPr>
        <p:spPr>
          <a:xfrm>
            <a:off x="2449340" y="3187414"/>
            <a:ext cx="612000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05589" y="3949692"/>
            <a:ext cx="172821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lang="en-US" sz="1600" b="0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GUI</a:t>
            </a: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2798156" y="3949692"/>
            <a:ext cx="172821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files</a:t>
            </a:r>
          </a:p>
        </p:txBody>
      </p:sp>
      <p:sp>
        <p:nvSpPr>
          <p:cNvPr id="110" name="Textfeld 109"/>
          <p:cNvSpPr txBox="1"/>
          <p:nvPr/>
        </p:nvSpPr>
        <p:spPr>
          <a:xfrm>
            <a:off x="5237182" y="3949692"/>
            <a:ext cx="172821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execution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7737092" y="3949692"/>
            <a:ext cx="172821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850562" y="3949692"/>
            <a:ext cx="172821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GUI</a:t>
            </a: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Gerade Verbindung mit Pfeil 113"/>
          <p:cNvCxnSpPr/>
          <p:nvPr/>
        </p:nvCxnSpPr>
        <p:spPr>
          <a:xfrm>
            <a:off x="4305409" y="3187414"/>
            <a:ext cx="612000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/>
          <p:nvPr/>
        </p:nvCxnSpPr>
        <p:spPr>
          <a:xfrm>
            <a:off x="7354550" y="3187414"/>
            <a:ext cx="612000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>
            <a:off x="9057479" y="3187414"/>
            <a:ext cx="612000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011" y="2704852"/>
            <a:ext cx="1814926" cy="965125"/>
          </a:xfrm>
          <a:prstGeom prst="rect">
            <a:avLst/>
          </a:prstGeom>
        </p:spPr>
      </p:pic>
      <p:sp>
        <p:nvSpPr>
          <p:cNvPr id="113" name="Fußzeilenplatzhalter 3">
            <a:extLst>
              <a:ext uri="{FF2B5EF4-FFF2-40B4-BE49-F238E27FC236}">
                <a16:creationId xmlns:a16="http://schemas.microsoft.com/office/drawing/2014/main" id="{63122886-5BAC-476A-9E33-F857952FDF9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88949" y="6425350"/>
            <a:ext cx="9851675" cy="331787"/>
          </a:xfrm>
        </p:spPr>
        <p:txBody>
          <a:bodyPr/>
          <a:lstStyle/>
          <a:p>
            <a:r>
              <a:rPr lang="en-US"/>
              <a:t>openPASS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4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5"/>
          <p:cNvSpPr/>
          <p:nvPr/>
        </p:nvSpPr>
        <p:spPr>
          <a:xfrm>
            <a:off x="1223399" y="1227265"/>
            <a:ext cx="9745201" cy="4572000"/>
          </a:xfrm>
          <a:prstGeom prst="ellipse">
            <a:avLst/>
          </a:prstGeom>
          <a:solidFill>
            <a:srgbClr val="E8E8E8"/>
          </a:solidFill>
          <a:ln w="28575" cap="flat" cmpd="sng" algn="ctr">
            <a:solidFill>
              <a:srgbClr val="1E2E55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MW Group Condensed"/>
              <a:ea typeface="+mn-ea"/>
              <a:cs typeface="+mn-cs"/>
            </a:endParaRPr>
          </a:p>
        </p:txBody>
      </p:sp>
      <p:pic>
        <p:nvPicPr>
          <p:cNvPr id="2050" name="Picture 2" descr="https://vires.com/wp-content/uploads/2016/11/OpenDRIVE_Logo_300x150px-1.png">
            <a:extLst>
              <a:ext uri="{FF2B5EF4-FFF2-40B4-BE49-F238E27FC236}">
                <a16:creationId xmlns:a16="http://schemas.microsoft.com/office/drawing/2014/main" id="{40807013-9B45-4124-87DA-B7B8137DC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65" y="3675471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&amp; supported </a:t>
            </a:r>
            <a:r>
              <a:rPr lang="en-US" dirty="0"/>
              <a:t>Standards</a:t>
            </a:r>
            <a:endParaRPr lang="de-DE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3BDC7A1F-CDF3-40ED-8895-5CC8B17BEE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4" name="Oval 6"/>
          <p:cNvSpPr/>
          <p:nvPr/>
        </p:nvSpPr>
        <p:spPr>
          <a:xfrm>
            <a:off x="4514815" y="2316397"/>
            <a:ext cx="3162369" cy="2393736"/>
          </a:xfrm>
          <a:prstGeom prst="ellipse">
            <a:avLst/>
          </a:prstGeom>
          <a:solidFill>
            <a:srgbClr val="CCD2DD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MW Group Condensed"/>
              <a:ea typeface="+mn-ea"/>
              <a:cs typeface="+mn-cs"/>
            </a:endParaRPr>
          </a:p>
        </p:txBody>
      </p:sp>
      <p:pic>
        <p:nvPicPr>
          <p:cNvPr id="25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952" y="2912003"/>
            <a:ext cx="3052094" cy="1202525"/>
          </a:xfrm>
          <a:prstGeom prst="rect">
            <a:avLst/>
          </a:prstGeom>
        </p:spPr>
      </p:pic>
      <p:pic>
        <p:nvPicPr>
          <p:cNvPr id="26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769" y="1892424"/>
            <a:ext cx="2767122" cy="1555011"/>
          </a:xfrm>
          <a:prstGeom prst="rect">
            <a:avLst/>
          </a:prstGeom>
        </p:spPr>
      </p:pic>
      <p:sp>
        <p:nvSpPr>
          <p:cNvPr id="28" name="TextBox 10"/>
          <p:cNvSpPr txBox="1"/>
          <p:nvPr/>
        </p:nvSpPr>
        <p:spPr>
          <a:xfrm>
            <a:off x="7891637" y="2269819"/>
            <a:ext cx="2448985" cy="8002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</a:rPr>
              <a:t>OSI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</a:rPr>
              <a:t>Open Simulation Interface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</a:endParaRPr>
          </a:p>
        </p:txBody>
      </p:sp>
      <p:pic>
        <p:nvPicPr>
          <p:cNvPr id="29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637" y="3887469"/>
            <a:ext cx="905088" cy="1004753"/>
          </a:xfrm>
          <a:prstGeom prst="rect">
            <a:avLst/>
          </a:prstGeom>
        </p:spPr>
      </p:pic>
      <p:cxnSp>
        <p:nvCxnSpPr>
          <p:cNvPr id="30" name="Straight Connector 12"/>
          <p:cNvCxnSpPr>
            <a:stCxn id="23" idx="2"/>
            <a:endCxn id="24" idx="2"/>
          </p:cNvCxnSpPr>
          <p:nvPr/>
        </p:nvCxnSpPr>
        <p:spPr>
          <a:xfrm>
            <a:off x="1223399" y="3513265"/>
            <a:ext cx="3291416" cy="0"/>
          </a:xfrm>
          <a:prstGeom prst="line">
            <a:avLst/>
          </a:prstGeom>
          <a:noFill/>
          <a:ln w="28575" cap="flat" cmpd="sng" algn="ctr">
            <a:solidFill>
              <a:srgbClr val="1E2E55"/>
            </a:solidFill>
            <a:prstDash val="solid"/>
            <a:tailEnd type="none"/>
          </a:ln>
          <a:effectLst/>
        </p:spPr>
      </p:cxnSp>
      <p:cxnSp>
        <p:nvCxnSpPr>
          <p:cNvPr id="31" name="Straight Connector 13"/>
          <p:cNvCxnSpPr>
            <a:stCxn id="24" idx="0"/>
            <a:endCxn id="23" idx="0"/>
          </p:cNvCxnSpPr>
          <p:nvPr/>
        </p:nvCxnSpPr>
        <p:spPr>
          <a:xfrm flipV="1">
            <a:off x="6096000" y="1227265"/>
            <a:ext cx="0" cy="1089132"/>
          </a:xfrm>
          <a:prstGeom prst="line">
            <a:avLst/>
          </a:prstGeom>
          <a:noFill/>
          <a:ln w="28575" cap="flat" cmpd="sng" algn="ctr">
            <a:solidFill>
              <a:srgbClr val="1E2E55"/>
            </a:solidFill>
            <a:prstDash val="solid"/>
            <a:tailEnd type="none"/>
          </a:ln>
          <a:effectLst/>
        </p:spPr>
      </p:cxnSp>
      <p:cxnSp>
        <p:nvCxnSpPr>
          <p:cNvPr id="32" name="Straight Connector 14"/>
          <p:cNvCxnSpPr>
            <a:stCxn id="24" idx="6"/>
            <a:endCxn id="23" idx="6"/>
          </p:cNvCxnSpPr>
          <p:nvPr/>
        </p:nvCxnSpPr>
        <p:spPr>
          <a:xfrm>
            <a:off x="7677184" y="3513265"/>
            <a:ext cx="3291416" cy="0"/>
          </a:xfrm>
          <a:prstGeom prst="line">
            <a:avLst/>
          </a:prstGeom>
          <a:noFill/>
          <a:ln w="28575" cap="flat" cmpd="sng" algn="ctr">
            <a:solidFill>
              <a:srgbClr val="1E2E55"/>
            </a:solidFill>
            <a:prstDash val="solid"/>
            <a:tailEnd type="none"/>
          </a:ln>
          <a:effectLst/>
        </p:spPr>
      </p:cxnSp>
      <p:cxnSp>
        <p:nvCxnSpPr>
          <p:cNvPr id="33" name="Straight Connector 15"/>
          <p:cNvCxnSpPr>
            <a:stCxn id="23" idx="4"/>
            <a:endCxn id="24" idx="4"/>
          </p:cNvCxnSpPr>
          <p:nvPr/>
        </p:nvCxnSpPr>
        <p:spPr>
          <a:xfrm flipV="1">
            <a:off x="6096000" y="4710133"/>
            <a:ext cx="0" cy="1089132"/>
          </a:xfrm>
          <a:prstGeom prst="line">
            <a:avLst/>
          </a:prstGeom>
          <a:noFill/>
          <a:ln w="28575" cap="flat" cmpd="sng" algn="ctr">
            <a:solidFill>
              <a:srgbClr val="1E2E55"/>
            </a:solidFill>
            <a:prstDash val="solid"/>
            <a:tailEnd type="none"/>
          </a:ln>
          <a:effectLst/>
        </p:spPr>
      </p:cxnSp>
      <p:sp>
        <p:nvSpPr>
          <p:cNvPr id="2" name="Rechteck 1"/>
          <p:cNvSpPr/>
          <p:nvPr/>
        </p:nvSpPr>
        <p:spPr>
          <a:xfrm rot="20260914">
            <a:off x="960907" y="1347185"/>
            <a:ext cx="3461281" cy="16176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</a:rPr>
              <a:t>TO </a:t>
            </a:r>
            <a:r>
              <a:rPr lang="de-DE" dirty="0" smtClean="0">
                <a:solidFill>
                  <a:schemeClr val="tx1"/>
                </a:solidFill>
              </a:rPr>
              <a:t>DO (BMW?): </a:t>
            </a:r>
            <a:r>
              <a:rPr lang="de-DE" dirty="0" err="1">
                <a:solidFill>
                  <a:schemeClr val="tx1"/>
                </a:solidFill>
              </a:rPr>
              <a:t>add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details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smtClean="0">
                <a:solidFill>
                  <a:schemeClr val="tx1"/>
                </a:solidFill>
              </a:rPr>
              <a:t>openPASS </a:t>
            </a:r>
            <a:r>
              <a:rPr lang="de-DE" dirty="0" err="1" smtClean="0">
                <a:solidFill>
                  <a:schemeClr val="tx1"/>
                </a:solidFill>
              </a:rPr>
              <a:t>technology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 smtClean="0">
                <a:solidFill>
                  <a:schemeClr val="tx1"/>
                </a:solidFill>
              </a:rPr>
              <a:t>„OWL“, </a:t>
            </a:r>
            <a:r>
              <a:rPr lang="de-DE" dirty="0" err="1" smtClean="0">
                <a:solidFill>
                  <a:schemeClr val="tx1"/>
                </a:solidFill>
              </a:rPr>
              <a:t>logging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„</a:t>
            </a:r>
            <a:r>
              <a:rPr lang="de-DE" dirty="0" err="1">
                <a:solidFill>
                  <a:schemeClr val="tx1"/>
                </a:solidFill>
              </a:rPr>
              <a:t>Publish</a:t>
            </a:r>
            <a:r>
              <a:rPr lang="de-DE" dirty="0">
                <a:solidFill>
                  <a:schemeClr val="tx1"/>
                </a:solidFill>
              </a:rPr>
              <a:t>/</a:t>
            </a:r>
            <a:r>
              <a:rPr lang="de-DE" dirty="0" err="1">
                <a:solidFill>
                  <a:schemeClr val="tx1"/>
                </a:solidFill>
              </a:rPr>
              <a:t>subcribe</a:t>
            </a:r>
            <a:r>
              <a:rPr lang="de-DE" dirty="0">
                <a:solidFill>
                  <a:schemeClr val="tx1"/>
                </a:solidFill>
              </a:rPr>
              <a:t>“, </a:t>
            </a:r>
            <a:r>
              <a:rPr lang="de-DE" dirty="0" err="1" smtClean="0">
                <a:solidFill>
                  <a:schemeClr val="tx1"/>
                </a:solidFill>
              </a:rPr>
              <a:t>pyOpenPASS</a:t>
            </a:r>
            <a:endParaRPr lang="de-DE" dirty="0">
              <a:solidFill>
                <a:schemeClr val="tx1"/>
              </a:solidFill>
            </a:endParaRP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 b="0" i="0" u="none" baseline="0" dirty="0" err="1" smtClean="0">
              <a:solidFill>
                <a:srgbClr val="666666"/>
              </a:solidFill>
              <a:latin typeface="BMW Group Condensed" panose="020B06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488948" y="4381571"/>
            <a:ext cx="11224685" cy="1621896"/>
          </a:xfrm>
        </p:spPr>
        <p:txBody>
          <a:bodyPr/>
          <a:lstStyle/>
          <a:p>
            <a:pPr marL="179995" lvl="1" indent="0">
              <a:buNone/>
            </a:pPr>
            <a:r>
              <a:rPr lang="en-SG" b="1" dirty="0"/>
              <a:t>Features:</a:t>
            </a:r>
          </a:p>
          <a:p>
            <a:pPr marL="534988" lvl="1" indent="-355600">
              <a:buFont typeface="Wingdings" panose="05000000000000000000" pitchFamily="2" charset="2"/>
              <a:buChar char="§"/>
            </a:pPr>
            <a:r>
              <a:rPr lang="en-SG" dirty="0"/>
              <a:t>Closed loop simulation of traffic scenarios</a:t>
            </a:r>
          </a:p>
          <a:p>
            <a:pPr marL="534988" lvl="1" indent="-355600">
              <a:buFont typeface="Wingdings" panose="05000000000000000000" pitchFamily="2" charset="2"/>
              <a:buChar char="§"/>
            </a:pPr>
            <a:r>
              <a:rPr lang="en-SG" dirty="0"/>
              <a:t>Stochastic variation of the scenarios </a:t>
            </a:r>
          </a:p>
          <a:p>
            <a:pPr marL="534988" lvl="1" indent="-355600">
              <a:buFont typeface="Wingdings" panose="05000000000000000000" pitchFamily="2" charset="2"/>
              <a:buChar char="§"/>
            </a:pPr>
            <a:r>
              <a:rPr lang="en-SG" dirty="0"/>
              <a:t>Intervention through detection of events and triggered actions</a:t>
            </a:r>
          </a:p>
          <a:p>
            <a:pPr marL="534988" lvl="1" indent="-355600">
              <a:buFont typeface="Wingdings" panose="05000000000000000000" pitchFamily="2" charset="2"/>
              <a:buChar char="§"/>
            </a:pPr>
            <a:r>
              <a:rPr lang="en-SG" dirty="0"/>
              <a:t>Faster-than-real-time execution of the simulation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D8332EC-A021-4602-AE4A-DA6C74AA235D}"/>
              </a:ext>
            </a:extLst>
          </p:cNvPr>
          <p:cNvSpPr/>
          <p:nvPr/>
        </p:nvSpPr>
        <p:spPr>
          <a:xfrm>
            <a:off x="488948" y="1296000"/>
            <a:ext cx="11224686" cy="2800154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lvl="1" indent="0">
              <a:spcAft>
                <a:spcPts val="600"/>
              </a:spcAft>
              <a:buNone/>
            </a:pPr>
            <a:r>
              <a:rPr lang="en-SG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AEB intervention triggered by passive cut-in manoeuvre</a:t>
            </a:r>
          </a:p>
          <a:p>
            <a:pPr marL="534988" lvl="1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 scenario with random</a:t>
            </a:r>
            <a:br>
              <a:rPr lang="en-S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 traffic</a:t>
            </a:r>
          </a:p>
          <a:p>
            <a:pPr marL="534988" lvl="1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 vehicle with simple AEB system and</a:t>
            </a:r>
            <a:br>
              <a:rPr lang="en-S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sensors</a:t>
            </a:r>
          </a:p>
          <a:p>
            <a:pPr marL="534988" lvl="1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Time-based event trigger</a:t>
            </a:r>
          </a:p>
          <a:p>
            <a:pPr marL="534988" lvl="1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Trajectory controlled lane change for</a:t>
            </a:r>
            <a:br>
              <a:rPr lang="en-S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vehicle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8B69AC9-50FE-4F92-9BA4-55E22AE248EA}"/>
              </a:ext>
            </a:extLst>
          </p:cNvPr>
          <p:cNvSpPr/>
          <p:nvPr/>
        </p:nvSpPr>
        <p:spPr>
          <a:xfrm>
            <a:off x="5623988" y="1820034"/>
            <a:ext cx="5982509" cy="2202752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 err="1">
              <a:solidFill>
                <a:srgbClr val="666666"/>
              </a:solidFill>
              <a:latin typeface="BMW Group Condensed" panose="020B0606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949" y="347184"/>
            <a:ext cx="9337566" cy="701474"/>
          </a:xfrm>
        </p:spPr>
        <p:txBody>
          <a:bodyPr/>
          <a:lstStyle/>
          <a:p>
            <a:r>
              <a:rPr lang="de-DE" dirty="0"/>
              <a:t>Use </a:t>
            </a:r>
            <a:r>
              <a:rPr lang="de-DE" dirty="0" err="1"/>
              <a:t>case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OPENSCENARIO </a:t>
            </a:r>
            <a:r>
              <a:rPr lang="de-DE" dirty="0" err="1" smtClean="0"/>
              <a:t>SImulation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>
                <a:latin typeface="Ariel"/>
              </a:rPr>
              <a:pPr/>
              <a:t>8</a:t>
            </a:fld>
            <a:endParaRPr lang="de-DE" dirty="0">
              <a:latin typeface="Ariel"/>
            </a:endParaRP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D1E68A67-7E0F-4922-A7CD-C3E2C7ABE1A6}"/>
              </a:ext>
            </a:extLst>
          </p:cNvPr>
          <p:cNvGrpSpPr>
            <a:grpSpLocks noChangeAspect="1"/>
          </p:cNvGrpSpPr>
          <p:nvPr/>
        </p:nvGrpSpPr>
        <p:grpSpPr>
          <a:xfrm>
            <a:off x="5758773" y="1784344"/>
            <a:ext cx="5724000" cy="2090290"/>
            <a:chOff x="581025" y="1960751"/>
            <a:chExt cx="8629630" cy="3735199"/>
          </a:xfrm>
        </p:grpSpPr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EB75454B-2DC0-484E-B810-6992AE60DDA8}"/>
                </a:ext>
              </a:extLst>
            </p:cNvPr>
            <p:cNvCxnSpPr/>
            <p:nvPr/>
          </p:nvCxnSpPr>
          <p:spPr>
            <a:xfrm>
              <a:off x="933809" y="2947205"/>
              <a:ext cx="7924063" cy="3045"/>
            </a:xfrm>
            <a:prstGeom prst="straightConnector1">
              <a:avLst/>
            </a:prstGeom>
            <a:noFill/>
            <a:ln w="98425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6A8C5AD0-2705-4FCF-BBBD-D39DBD8B550D}"/>
                </a:ext>
              </a:extLst>
            </p:cNvPr>
            <p:cNvSpPr/>
            <p:nvPr/>
          </p:nvSpPr>
          <p:spPr>
            <a:xfrm>
              <a:off x="581025" y="3557168"/>
              <a:ext cx="8629630" cy="185832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</a:endParaRPr>
            </a:p>
          </p:txBody>
        </p:sp>
        <p:sp>
          <p:nvSpPr>
            <p:cNvPr id="55" name="Gewitterblitz 54">
              <a:extLst>
                <a:ext uri="{FF2B5EF4-FFF2-40B4-BE49-F238E27FC236}">
                  <a16:creationId xmlns:a16="http://schemas.microsoft.com/office/drawing/2014/main" id="{13484689-F2B0-4FE3-89BB-180B7ABF6B7F}"/>
                </a:ext>
              </a:extLst>
            </p:cNvPr>
            <p:cNvSpPr/>
            <p:nvPr/>
          </p:nvSpPr>
          <p:spPr>
            <a:xfrm>
              <a:off x="3905250" y="2486025"/>
              <a:ext cx="390525" cy="413556"/>
            </a:xfrm>
            <a:prstGeom prst="lightningBol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19B5EEA9-F297-43B8-9465-2F5048457B3B}"/>
                </a:ext>
              </a:extLst>
            </p:cNvPr>
            <p:cNvSpPr txBox="1"/>
            <p:nvPr/>
          </p:nvSpPr>
          <p:spPr>
            <a:xfrm>
              <a:off x="4311939" y="2988619"/>
              <a:ext cx="1133475" cy="654774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t = 4.2 s</a:t>
              </a:r>
            </a:p>
          </p:txBody>
        </p:sp>
        <p:cxnSp>
          <p:nvCxnSpPr>
            <p:cNvPr id="57" name="Gekrümmte Verbindung 35">
              <a:extLst>
                <a:ext uri="{FF2B5EF4-FFF2-40B4-BE49-F238E27FC236}">
                  <a16:creationId xmlns:a16="http://schemas.microsoft.com/office/drawing/2014/main" id="{E6D6701E-5470-4B75-B2A8-0355E38E1A97}"/>
                </a:ext>
              </a:extLst>
            </p:cNvPr>
            <p:cNvCxnSpPr/>
            <p:nvPr/>
          </p:nvCxnSpPr>
          <p:spPr>
            <a:xfrm>
              <a:off x="4311939" y="4011322"/>
              <a:ext cx="1974849" cy="947332"/>
            </a:xfrm>
            <a:prstGeom prst="curvedConnector3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091893C6-ED88-4557-AAAF-FCD9E80D92F1}"/>
                </a:ext>
              </a:extLst>
            </p:cNvPr>
            <p:cNvCxnSpPr/>
            <p:nvPr/>
          </p:nvCxnSpPr>
          <p:spPr>
            <a:xfrm flipV="1">
              <a:off x="1867188" y="4958654"/>
              <a:ext cx="342900" cy="328188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75A01891-78E8-4CFA-804D-692F21AB401D}"/>
                </a:ext>
              </a:extLst>
            </p:cNvPr>
            <p:cNvCxnSpPr/>
            <p:nvPr/>
          </p:nvCxnSpPr>
          <p:spPr>
            <a:xfrm>
              <a:off x="3969039" y="3673990"/>
              <a:ext cx="342900" cy="352425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88C832A6-B973-4556-80F7-EFEAD581BD21}"/>
                </a:ext>
              </a:extLst>
            </p:cNvPr>
            <p:cNvCxnSpPr/>
            <p:nvPr/>
          </p:nvCxnSpPr>
          <p:spPr>
            <a:xfrm flipV="1">
              <a:off x="3969039" y="4026415"/>
              <a:ext cx="342900" cy="328188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6F261874-4B37-4251-BDC3-3C964BBF9E49}"/>
                </a:ext>
              </a:extLst>
            </p:cNvPr>
            <p:cNvCxnSpPr>
              <a:stCxn id="54" idx="1"/>
              <a:endCxn id="54" idx="3"/>
            </p:cNvCxnSpPr>
            <p:nvPr/>
          </p:nvCxnSpPr>
          <p:spPr>
            <a:xfrm>
              <a:off x="581025" y="4486330"/>
              <a:ext cx="8629630" cy="0"/>
            </a:xfrm>
            <a:prstGeom prst="line">
              <a:avLst/>
            </a:prstGeom>
            <a:noFill/>
            <a:ln w="508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DD28EE52-C751-4B9C-8D11-0857A67E897C}"/>
                </a:ext>
              </a:extLst>
            </p:cNvPr>
            <p:cNvCxnSpPr/>
            <p:nvPr/>
          </p:nvCxnSpPr>
          <p:spPr>
            <a:xfrm flipH="1">
              <a:off x="4295775" y="2486025"/>
              <a:ext cx="9526" cy="320992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Dot"/>
            </a:ln>
            <a:effectLst/>
          </p:spPr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A7662EB4-2BB6-41C8-925D-24E20B6C599A}"/>
                </a:ext>
              </a:extLst>
            </p:cNvPr>
            <p:cNvSpPr txBox="1"/>
            <p:nvPr/>
          </p:nvSpPr>
          <p:spPr>
            <a:xfrm>
              <a:off x="1653946" y="1960751"/>
              <a:ext cx="3045110" cy="984759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event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triggered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by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TimeTriggerDetector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</a:endParaRP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D70916B7-8995-40AC-BD72-7D3AE74D1B1A}"/>
                </a:ext>
              </a:extLst>
            </p:cNvPr>
            <p:cNvSpPr txBox="1"/>
            <p:nvPr/>
          </p:nvSpPr>
          <p:spPr>
            <a:xfrm>
              <a:off x="5055194" y="3498639"/>
              <a:ext cx="2772888" cy="984758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TrajectoryFollower</a:t>
              </a:r>
              <a:r>
                <a:rPr kumimoji="0" lang="de-DE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 </a:t>
              </a:r>
              <a:r>
                <a:rPr kumimoji="0" lang="de-DE" sz="1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activated</a:t>
              </a:r>
              <a:r>
                <a:rPr kumimoji="0" lang="de-DE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 </a:t>
              </a:r>
              <a:r>
                <a:rPr kumimoji="0" lang="de-DE" sz="1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by</a:t>
              </a:r>
              <a:r>
                <a:rPr kumimoji="0" lang="de-DE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 </a:t>
              </a:r>
              <a:r>
                <a:rPr kumimoji="0" lang="de-DE" sz="1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</a:rPr>
                <a:t>manipulator</a:t>
              </a:r>
              <a:endPara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</a:endParaRPr>
            </a:p>
          </p:txBody>
        </p:sp>
        <p:pic>
          <p:nvPicPr>
            <p:cNvPr id="65" name="Picture 22" descr="7ergoing straight">
              <a:extLst>
                <a:ext uri="{FF2B5EF4-FFF2-40B4-BE49-F238E27FC236}">
                  <a16:creationId xmlns:a16="http://schemas.microsoft.com/office/drawing/2014/main" id="{F4194AC2-2563-4A89-9ADF-A5AF8055B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E4E8E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5400000">
              <a:off x="3347593" y="3360829"/>
              <a:ext cx="597787" cy="1298574"/>
            </a:xfrm>
            <a:prstGeom prst="rect">
              <a:avLst/>
            </a:prstGeom>
            <a:noFill/>
          </p:spPr>
        </p:pic>
        <p:pic>
          <p:nvPicPr>
            <p:cNvPr id="66" name="Picture 12">
              <a:extLst>
                <a:ext uri="{FF2B5EF4-FFF2-40B4-BE49-F238E27FC236}">
                  <a16:creationId xmlns:a16="http://schemas.microsoft.com/office/drawing/2014/main" id="{311F8A3C-34E1-4298-8041-8D7489861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95749" y="4317653"/>
              <a:ext cx="600898" cy="1312471"/>
            </a:xfrm>
            <a:prstGeom prst="rect">
              <a:avLst/>
            </a:prstGeom>
          </p:spPr>
        </p:pic>
        <p:pic>
          <p:nvPicPr>
            <p:cNvPr id="67" name="Picture 22" descr="7ergoing straight">
              <a:extLst>
                <a:ext uri="{FF2B5EF4-FFF2-40B4-BE49-F238E27FC236}">
                  <a16:creationId xmlns:a16="http://schemas.microsoft.com/office/drawing/2014/main" id="{B0D77794-9B4B-4393-B965-9DE658667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DDAD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5400000">
              <a:off x="7314616" y="4334570"/>
              <a:ext cx="588607" cy="1278637"/>
            </a:xfrm>
            <a:prstGeom prst="rect">
              <a:avLst/>
            </a:prstGeom>
            <a:noFill/>
          </p:spPr>
        </p:pic>
        <p:pic>
          <p:nvPicPr>
            <p:cNvPr id="68" name="Picture 22" descr="7ergoing straight">
              <a:extLst>
                <a:ext uri="{FF2B5EF4-FFF2-40B4-BE49-F238E27FC236}">
                  <a16:creationId xmlns:a16="http://schemas.microsoft.com/office/drawing/2014/main" id="{27E0EEFD-E358-4C70-A2CC-D99DC46A5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DDAD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5400000">
              <a:off x="8079743" y="3370797"/>
              <a:ext cx="588607" cy="1278637"/>
            </a:xfrm>
            <a:prstGeom prst="rect">
              <a:avLst/>
            </a:prstGeom>
            <a:noFill/>
          </p:spPr>
        </p:pic>
        <p:sp>
          <p:nvSpPr>
            <p:cNvPr id="69" name="Isosceles Triangle 39">
              <a:extLst>
                <a:ext uri="{FF2B5EF4-FFF2-40B4-BE49-F238E27FC236}">
                  <a16:creationId xmlns:a16="http://schemas.microsoft.com/office/drawing/2014/main" id="{1338A81C-2396-4855-AE2A-0B6EE85F0417}"/>
                </a:ext>
              </a:extLst>
            </p:cNvPr>
            <p:cNvSpPr/>
            <p:nvPr/>
          </p:nvSpPr>
          <p:spPr>
            <a:xfrm rot="16200000">
              <a:off x="3633730" y="2895315"/>
              <a:ext cx="598465" cy="3838406"/>
            </a:xfrm>
            <a:prstGeom prst="triangle">
              <a:avLst/>
            </a:prstGeom>
            <a:solidFill>
              <a:srgbClr val="667184">
                <a:lumMod val="60000"/>
                <a:lumOff val="40000"/>
                <a:alpha val="50000"/>
              </a:srgbClr>
            </a:solidFill>
            <a:ln w="12700" cap="flat" cmpd="sng" algn="ctr">
              <a:solidFill>
                <a:srgbClr val="404040">
                  <a:lumMod val="75000"/>
                </a:srgbClr>
              </a:solidFill>
              <a:prstDash val="solid"/>
            </a:ln>
            <a:effectLst>
              <a:reflection stA="0" endPos="65000" dist="508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</a:endParaRPr>
            </a:p>
          </p:txBody>
        </p:sp>
        <p:sp>
          <p:nvSpPr>
            <p:cNvPr id="70" name="Isosceles Triangle 39">
              <a:extLst>
                <a:ext uri="{FF2B5EF4-FFF2-40B4-BE49-F238E27FC236}">
                  <a16:creationId xmlns:a16="http://schemas.microsoft.com/office/drawing/2014/main" id="{4650DFDA-DBFD-4A32-B4AE-4C0D45746570}"/>
                </a:ext>
              </a:extLst>
            </p:cNvPr>
            <p:cNvSpPr/>
            <p:nvPr/>
          </p:nvSpPr>
          <p:spPr>
            <a:xfrm rot="16200000">
              <a:off x="3633731" y="3172664"/>
              <a:ext cx="598465" cy="3838406"/>
            </a:xfrm>
            <a:prstGeom prst="triangle">
              <a:avLst/>
            </a:prstGeom>
            <a:solidFill>
              <a:srgbClr val="667184">
                <a:lumMod val="60000"/>
                <a:lumOff val="40000"/>
                <a:alpha val="50000"/>
              </a:srgbClr>
            </a:solidFill>
            <a:ln w="12700" cap="flat" cmpd="sng" algn="ctr">
              <a:solidFill>
                <a:srgbClr val="404040">
                  <a:lumMod val="75000"/>
                </a:srgbClr>
              </a:solidFill>
              <a:prstDash val="solid"/>
            </a:ln>
            <a:effectLst>
              <a:reflection stA="0" endPos="65000" dist="508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769D448A-1A87-4E07-93A6-86C4D7E94B4A}"/>
                </a:ext>
              </a:extLst>
            </p:cNvPr>
            <p:cNvSpPr txBox="1"/>
            <p:nvPr/>
          </p:nvSpPr>
          <p:spPr>
            <a:xfrm>
              <a:off x="914816" y="4646501"/>
              <a:ext cx="739130" cy="654774"/>
            </a:xfrm>
            <a:prstGeom prst="rect">
              <a:avLst/>
            </a:prstGeom>
            <a:noFill/>
          </p:spPr>
          <p:txBody>
            <a:bodyPr wrap="square" lIns="90000" tIns="90000" rIns="90000" bIns="90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el"/>
                </a:rPr>
                <a:t>Ego</a:t>
              </a:r>
            </a:p>
          </p:txBody>
        </p:sp>
      </p:grpSp>
      <p:sp>
        <p:nvSpPr>
          <p:cNvPr id="72" name="Fußzeilenplatzhalter 3">
            <a:extLst>
              <a:ext uri="{FF2B5EF4-FFF2-40B4-BE49-F238E27FC236}">
                <a16:creationId xmlns:a16="http://schemas.microsoft.com/office/drawing/2014/main" id="{D66F9203-2A16-408C-BF47-2C1BB350CB5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88949" y="6425350"/>
            <a:ext cx="9851675" cy="331787"/>
          </a:xfrm>
        </p:spPr>
        <p:txBody>
          <a:bodyPr/>
          <a:lstStyle/>
          <a:p>
            <a:r>
              <a:rPr lang="en-US"/>
              <a:t>openPASS</a:t>
            </a:r>
            <a:endParaRPr lang="de-DE" dirty="0"/>
          </a:p>
        </p:txBody>
      </p:sp>
      <p:pic>
        <p:nvPicPr>
          <p:cNvPr id="28" name="B281627">
            <a:hlinkClick r:id="" action="ppaction://media"/>
            <a:extLst>
              <a:ext uri="{FF2B5EF4-FFF2-40B4-BE49-F238E27FC236}">
                <a16:creationId xmlns:a16="http://schemas.microsoft.com/office/drawing/2014/main" id="{C1D6F69A-35CF-4F6E-B851-12E0F6B783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32131" b="36185"/>
          <a:stretch/>
        </p:blipFill>
        <p:spPr>
          <a:xfrm>
            <a:off x="5769746" y="4192805"/>
            <a:ext cx="5817660" cy="12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bgerundetes Rechteck 100"/>
          <p:cNvSpPr/>
          <p:nvPr/>
        </p:nvSpPr>
        <p:spPr>
          <a:xfrm>
            <a:off x="488950" y="3010056"/>
            <a:ext cx="2232000" cy="2880000"/>
          </a:xfrm>
          <a:prstGeom prst="roundRect">
            <a:avLst>
              <a:gd name="adj" fmla="val 6505"/>
            </a:avLst>
          </a:prstGeom>
          <a:solidFill>
            <a:srgbClr val="E8E8E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*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</a:t>
            </a:r>
            <a:r>
              <a:rPr lang="en-US" dirty="0" smtClean="0">
                <a:sym typeface="Wingdings" panose="05000000000000000000" pitchFamily="2" charset="2"/>
              </a:rPr>
              <a:t> CORE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7A42-CF27-4B84-8583-18EBE418342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666000" y="988945"/>
            <a:ext cx="4860000" cy="1332000"/>
          </a:xfrm>
          <a:prstGeom prst="roundRect">
            <a:avLst/>
          </a:prstGeom>
          <a:solidFill>
            <a:srgbClr val="E8E8E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Components *</a:t>
            </a:r>
          </a:p>
        </p:txBody>
      </p:sp>
      <p:grpSp>
        <p:nvGrpSpPr>
          <p:cNvPr id="50" name="Gruppieren 49"/>
          <p:cNvGrpSpPr/>
          <p:nvPr/>
        </p:nvGrpSpPr>
        <p:grpSpPr>
          <a:xfrm>
            <a:off x="6498000" y="1687708"/>
            <a:ext cx="432000" cy="432079"/>
            <a:chOff x="7555587" y="1256832"/>
            <a:chExt cx="432000" cy="432079"/>
          </a:xfrm>
        </p:grpSpPr>
        <p:sp>
          <p:nvSpPr>
            <p:cNvPr id="31" name="Rechteck 30"/>
            <p:cNvSpPr/>
            <p:nvPr/>
          </p:nvSpPr>
          <p:spPr>
            <a:xfrm rot="10800000">
              <a:off x="7555587" y="1256832"/>
              <a:ext cx="432000" cy="432079"/>
            </a:xfrm>
            <a:prstGeom prst="rect">
              <a:avLst/>
            </a:prstGeom>
            <a:solidFill>
              <a:srgbClr val="E4E8EE"/>
            </a:solidFill>
            <a:ln w="25400" cap="flat" cmpd="sng" algn="ctr">
              <a:solidFill>
                <a:srgbClr val="E4E8EE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 w="22225">
                  <a:solidFill>
                    <a:srgbClr val="92A2BD"/>
                  </a:solidFill>
                  <a:prstDash val="solid"/>
                </a:ln>
                <a:solidFill>
                  <a:srgbClr val="92A2B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14" descr="Bildergebnis fÃ¼r sensor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606849" y="1308133"/>
              <a:ext cx="329476" cy="32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hteck 32"/>
          <p:cNvSpPr/>
          <p:nvPr/>
        </p:nvSpPr>
        <p:spPr>
          <a:xfrm>
            <a:off x="6393916" y="1387028"/>
            <a:ext cx="640166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7734000" y="1687708"/>
            <a:ext cx="432000" cy="432079"/>
            <a:chOff x="7551821" y="5365065"/>
            <a:chExt cx="432000" cy="432079"/>
          </a:xfrm>
        </p:grpSpPr>
        <p:sp>
          <p:nvSpPr>
            <p:cNvPr id="25" name="Rechteck 24"/>
            <p:cNvSpPr/>
            <p:nvPr/>
          </p:nvSpPr>
          <p:spPr>
            <a:xfrm>
              <a:off x="7551821" y="5365065"/>
              <a:ext cx="432000" cy="432079"/>
            </a:xfrm>
            <a:prstGeom prst="rect">
              <a:avLst/>
            </a:prstGeom>
            <a:solidFill>
              <a:srgbClr val="E4E8EE"/>
            </a:solidFill>
            <a:ln w="25400" cap="flat" cmpd="sng" algn="ctr">
              <a:solidFill>
                <a:srgbClr val="E4E8EE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 w="22225">
                  <a:solidFill>
                    <a:srgbClr val="92A2BD"/>
                  </a:solidFill>
                  <a:prstDash val="solid"/>
                </a:ln>
                <a:solidFill>
                  <a:srgbClr val="92A2B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8" descr="Bildergebnis fÃ¼r senso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108" y="5385391"/>
              <a:ext cx="391427" cy="39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hteck 34"/>
          <p:cNvSpPr/>
          <p:nvPr/>
        </p:nvSpPr>
        <p:spPr>
          <a:xfrm>
            <a:off x="7570606" y="1387028"/>
            <a:ext cx="758788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5262000" y="1687708"/>
            <a:ext cx="432000" cy="432079"/>
            <a:chOff x="4921614" y="5365064"/>
            <a:chExt cx="432000" cy="432079"/>
          </a:xfrm>
        </p:grpSpPr>
        <p:sp>
          <p:nvSpPr>
            <p:cNvPr id="26" name="Rechteck 25"/>
            <p:cNvSpPr/>
            <p:nvPr/>
          </p:nvSpPr>
          <p:spPr>
            <a:xfrm>
              <a:off x="4921614" y="5365064"/>
              <a:ext cx="432000" cy="432079"/>
            </a:xfrm>
            <a:prstGeom prst="rect">
              <a:avLst/>
            </a:prstGeom>
            <a:solidFill>
              <a:srgbClr val="E4E8EE"/>
            </a:solidFill>
            <a:ln w="25400" cap="flat" cmpd="sng" algn="ctr">
              <a:solidFill>
                <a:srgbClr val="E4E8EE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 w="22225">
                  <a:solidFill>
                    <a:srgbClr val="92A2BD"/>
                  </a:solidFill>
                  <a:prstDash val="solid"/>
                </a:ln>
                <a:solidFill>
                  <a:srgbClr val="92A2B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" descr="Bildergebnis fÃ¼r vehicle ico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259" t="20673" r="23052" b="24386"/>
            <a:stretch/>
          </p:blipFill>
          <p:spPr bwMode="auto">
            <a:xfrm>
              <a:off x="4945590" y="5398223"/>
              <a:ext cx="384048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hteck 35"/>
          <p:cNvSpPr/>
          <p:nvPr/>
        </p:nvSpPr>
        <p:spPr>
          <a:xfrm>
            <a:off x="5147497" y="1387028"/>
            <a:ext cx="661005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4026000" y="1687708"/>
            <a:ext cx="432000" cy="432079"/>
            <a:chOff x="4933189" y="1261046"/>
            <a:chExt cx="432000" cy="432079"/>
          </a:xfrm>
        </p:grpSpPr>
        <p:sp>
          <p:nvSpPr>
            <p:cNvPr id="24" name="Rechteck 23"/>
            <p:cNvSpPr/>
            <p:nvPr/>
          </p:nvSpPr>
          <p:spPr>
            <a:xfrm>
              <a:off x="4933189" y="1261046"/>
              <a:ext cx="432000" cy="432079"/>
            </a:xfrm>
            <a:prstGeom prst="rect">
              <a:avLst/>
            </a:prstGeom>
            <a:solidFill>
              <a:srgbClr val="E4E8EE"/>
            </a:solidFill>
            <a:ln w="25400" cap="flat" cmpd="sng" algn="ctr">
              <a:solidFill>
                <a:srgbClr val="E4E8EE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>
                <a:ln w="22225">
                  <a:solidFill>
                    <a:srgbClr val="92A2BD"/>
                  </a:solidFill>
                  <a:prstDash val="solid"/>
                </a:ln>
                <a:solidFill>
                  <a:srgbClr val="92A2B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6" descr="Bildergebnis fÃ¼r driver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112" y="1326008"/>
              <a:ext cx="302154" cy="30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hteck 36"/>
          <p:cNvSpPr/>
          <p:nvPr/>
        </p:nvSpPr>
        <p:spPr>
          <a:xfrm>
            <a:off x="3966800" y="1387028"/>
            <a:ext cx="550398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de-DE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feld 144"/>
          <p:cNvSpPr txBox="1"/>
          <p:nvPr/>
        </p:nvSpPr>
        <p:spPr>
          <a:xfrm>
            <a:off x="484941" y="5951042"/>
            <a:ext cx="2348721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* S</a:t>
            </a:r>
            <a:r>
              <a:rPr lang="de-DE" sz="1200" b="0" i="0" u="none" dirty="0">
                <a:solidFill>
                  <a:srgbClr val="000000"/>
                </a:solidFill>
                <a:latin typeface="Arial" panose="020B0604020202020204" pitchFamily="34" charset="0"/>
              </a:rPr>
              <a:t>imple </a:t>
            </a:r>
            <a:r>
              <a:rPr lang="de-DE" sz="1200" b="0" i="0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examples</a:t>
            </a:r>
            <a:r>
              <a:rPr lang="de-DE" sz="1200" b="0" i="0" u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200" b="0" i="0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are</a:t>
            </a:r>
            <a:r>
              <a:rPr lang="de-DE" sz="1200" b="0" i="0" u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200" b="0" i="0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provided</a:t>
            </a:r>
            <a:endParaRPr lang="de-DE" sz="12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3666000" y="3011610"/>
            <a:ext cx="4860000" cy="2880000"/>
          </a:xfrm>
          <a:prstGeom prst="roundRect">
            <a:avLst>
              <a:gd name="adj" fmla="val 5091"/>
            </a:avLst>
          </a:prstGeom>
          <a:solidFill>
            <a:srgbClr val="CCD2DD"/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algn="ctr"/>
            <a:endParaRPr lang="de-DE" b="1" kern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868" y="3392477"/>
            <a:ext cx="2125690" cy="718011"/>
          </a:xfrm>
          <a:prstGeom prst="rect">
            <a:avLst/>
          </a:prstGeom>
          <a:noFill/>
        </p:spPr>
      </p:pic>
      <p:grpSp>
        <p:nvGrpSpPr>
          <p:cNvPr id="71" name="Gruppieren 70"/>
          <p:cNvGrpSpPr/>
          <p:nvPr/>
        </p:nvGrpSpPr>
        <p:grpSpPr>
          <a:xfrm>
            <a:off x="5147497" y="4144958"/>
            <a:ext cx="3307129" cy="1742810"/>
            <a:chOff x="4492909" y="3152044"/>
            <a:chExt cx="4140000" cy="1742810"/>
          </a:xfrm>
        </p:grpSpPr>
        <p:sp>
          <p:nvSpPr>
            <p:cNvPr id="41" name="Rectangle 55"/>
            <p:cNvSpPr/>
            <p:nvPr/>
          </p:nvSpPr>
          <p:spPr bwMode="gray">
            <a:xfrm>
              <a:off x="4492909" y="3483449"/>
              <a:ext cx="4140000" cy="1080000"/>
            </a:xfrm>
            <a:prstGeom prst="roundRect">
              <a:avLst/>
            </a:prstGeom>
            <a:solidFill>
              <a:srgbClr val="1E2E55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uppieren 54"/>
            <p:cNvGrpSpPr/>
            <p:nvPr/>
          </p:nvGrpSpPr>
          <p:grpSpPr>
            <a:xfrm>
              <a:off x="4788685" y="3152044"/>
              <a:ext cx="3548448" cy="1742810"/>
              <a:chOff x="5760000" y="3152044"/>
              <a:chExt cx="3548448" cy="1742810"/>
            </a:xfrm>
          </p:grpSpPr>
          <p:pic>
            <p:nvPicPr>
              <p:cNvPr id="44" name="Grafik 2" descr="Traffic Icon  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0000" y="3152044"/>
                <a:ext cx="1742810" cy="1742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feld 45"/>
              <p:cNvSpPr txBox="1"/>
              <p:nvPr/>
            </p:nvSpPr>
            <p:spPr>
              <a:xfrm>
                <a:off x="7240290" y="3700284"/>
                <a:ext cx="20681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SIMULATION CORE</a:t>
                </a:r>
                <a:endParaRPr lang="de-DE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9" name="Gerade Verbindung mit Pfeil 78"/>
          <p:cNvCxnSpPr/>
          <p:nvPr/>
        </p:nvCxnSpPr>
        <p:spPr>
          <a:xfrm>
            <a:off x="6714000" y="2326056"/>
            <a:ext cx="0" cy="6840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94" name="Gerade Verbindung mit Pfeil 93"/>
          <p:cNvCxnSpPr/>
          <p:nvPr/>
        </p:nvCxnSpPr>
        <p:spPr>
          <a:xfrm>
            <a:off x="7949999" y="2326056"/>
            <a:ext cx="0" cy="6840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95" name="Gerade Verbindung mit Pfeil 94"/>
          <p:cNvCxnSpPr/>
          <p:nvPr/>
        </p:nvCxnSpPr>
        <p:spPr>
          <a:xfrm>
            <a:off x="5478000" y="2326056"/>
            <a:ext cx="0" cy="6840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97" name="Gerade Verbindung mit Pfeil 96"/>
          <p:cNvCxnSpPr/>
          <p:nvPr/>
        </p:nvCxnSpPr>
        <p:spPr>
          <a:xfrm>
            <a:off x="4242000" y="2326056"/>
            <a:ext cx="0" cy="6840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82" name="Abgerundetes Rechteck 81"/>
          <p:cNvSpPr/>
          <p:nvPr/>
        </p:nvSpPr>
        <p:spPr>
          <a:xfrm>
            <a:off x="3666000" y="2488377"/>
            <a:ext cx="4860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Standardized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Interfaces</a:t>
            </a:r>
          </a:p>
        </p:txBody>
      </p:sp>
      <p:cxnSp>
        <p:nvCxnSpPr>
          <p:cNvPr id="98" name="Gerade Verbindung mit Pfeil 97"/>
          <p:cNvCxnSpPr>
            <a:cxnSpLocks/>
            <a:stCxn id="3" idx="1"/>
            <a:endCxn id="101" idx="3"/>
          </p:cNvCxnSpPr>
          <p:nvPr/>
        </p:nvCxnSpPr>
        <p:spPr>
          <a:xfrm flipH="1" flipV="1">
            <a:off x="2720950" y="4450056"/>
            <a:ext cx="945050" cy="1554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99" name="Abgerundetes Rechteck 98"/>
          <p:cNvSpPr/>
          <p:nvPr/>
        </p:nvSpPr>
        <p:spPr>
          <a:xfrm rot="16200000">
            <a:off x="1753475" y="4247404"/>
            <a:ext cx="2880000" cy="4053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Standards (</a:t>
            </a:r>
            <a:r>
              <a:rPr lang="de-DE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xodr</a:t>
            </a:r>
            <a:r>
              <a:rPr lang="de-DE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xosc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740745" y="3518609"/>
            <a:ext cx="1731578" cy="1862894"/>
            <a:chOff x="732216" y="3524182"/>
            <a:chExt cx="1731578" cy="1862894"/>
          </a:xfrm>
        </p:grpSpPr>
        <p:sp>
          <p:nvSpPr>
            <p:cNvPr id="147" name="Rechteck 146"/>
            <p:cNvSpPr/>
            <p:nvPr/>
          </p:nvSpPr>
          <p:spPr>
            <a:xfrm>
              <a:off x="732216" y="4847076"/>
              <a:ext cx="1080000" cy="540000"/>
            </a:xfrm>
            <a:prstGeom prst="rect">
              <a:avLst/>
            </a:prstGeom>
            <a:solidFill>
              <a:srgbClr val="E2E6EC"/>
            </a:solidFill>
            <a:ln w="25400" cap="flat" cmpd="sng" algn="ctr">
              <a:solidFill>
                <a:srgbClr val="A7AAAF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/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Synthetic</a:t>
              </a:r>
              <a:b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732216" y="4185629"/>
              <a:ext cx="1080000" cy="540000"/>
            </a:xfrm>
            <a:prstGeom prst="rect">
              <a:avLst/>
            </a:prstGeom>
            <a:solidFill>
              <a:srgbClr val="E2E6EC"/>
            </a:solidFill>
            <a:ln w="25400" cap="flat" cmpd="sng" algn="ctr">
              <a:solidFill>
                <a:srgbClr val="A7AAAF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/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Traffic</a:t>
              </a:r>
              <a:b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732216" y="3524182"/>
              <a:ext cx="1080000" cy="540000"/>
            </a:xfrm>
            <a:prstGeom prst="rect">
              <a:avLst/>
            </a:prstGeom>
            <a:solidFill>
              <a:srgbClr val="E2E6EC"/>
            </a:solidFill>
            <a:ln w="25400" cap="flat" cmpd="sng" algn="ctr">
              <a:solidFill>
                <a:srgbClr val="A7AAAF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/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Accident</a:t>
              </a:r>
            </a:p>
            <a:p>
              <a:pPr algn="ctr"/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  <p:grpSp>
          <p:nvGrpSpPr>
            <p:cNvPr id="102" name="Gruppieren 101"/>
            <p:cNvGrpSpPr/>
            <p:nvPr/>
          </p:nvGrpSpPr>
          <p:grpSpPr>
            <a:xfrm>
              <a:off x="2031794" y="4238589"/>
              <a:ext cx="432000" cy="432079"/>
              <a:chOff x="3440190" y="3805927"/>
              <a:chExt cx="432000" cy="432079"/>
            </a:xfrm>
          </p:grpSpPr>
          <p:sp>
            <p:nvSpPr>
              <p:cNvPr id="115" name="Rechteck 114"/>
              <p:cNvSpPr/>
              <p:nvPr/>
            </p:nvSpPr>
            <p:spPr>
              <a:xfrm>
                <a:off x="3440190" y="3805927"/>
                <a:ext cx="432000" cy="432079"/>
              </a:xfrm>
              <a:prstGeom prst="rect">
                <a:avLst/>
              </a:prstGeom>
              <a:solidFill>
                <a:srgbClr val="E4E8EE"/>
              </a:solidFill>
              <a:ln w="25400" cap="flat" cmpd="sng" algn="ctr">
                <a:solidFill>
                  <a:srgbClr val="E4E8EE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1" i="0" u="none" strike="noStrike" kern="0" cap="none" spc="0" normalizeH="0" baseline="0" noProof="0" dirty="0">
                  <a:ln w="22225">
                    <a:solidFill>
                      <a:srgbClr val="92A2BD"/>
                    </a:solidFill>
                    <a:prstDash val="solid"/>
                  </a:ln>
                  <a:solidFill>
                    <a:srgbClr val="92A2BD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6" name="Picture 16" descr="Bildergebnis fÃ¼r road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8834" y="3814610"/>
                <a:ext cx="414713" cy="414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04" name="Gerade Verbindung mit Pfeil 103"/>
            <p:cNvCxnSpPr>
              <a:stCxn id="115" idx="1"/>
              <a:endCxn id="146" idx="3"/>
            </p:cNvCxnSpPr>
            <p:nvPr/>
          </p:nvCxnSpPr>
          <p:spPr>
            <a:xfrm flipH="1">
              <a:off x="1812216" y="4454629"/>
              <a:ext cx="219578" cy="1000"/>
            </a:xfrm>
            <a:prstGeom prst="straightConnector1">
              <a:avLst/>
            </a:prstGeom>
            <a:noFill/>
            <a:ln w="44450" cap="flat" cmpd="sng" algn="ctr">
              <a:solidFill>
                <a:srgbClr val="A7AAAF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105" name="Gerade Verbindung mit Pfeil 104"/>
            <p:cNvCxnSpPr>
              <a:stCxn id="115" idx="2"/>
              <a:endCxn id="147" idx="3"/>
            </p:cNvCxnSpPr>
            <p:nvPr/>
          </p:nvCxnSpPr>
          <p:spPr>
            <a:xfrm flipH="1">
              <a:off x="1812216" y="4670668"/>
              <a:ext cx="435578" cy="446408"/>
            </a:xfrm>
            <a:prstGeom prst="straightConnector1">
              <a:avLst/>
            </a:prstGeom>
            <a:noFill/>
            <a:ln w="44450" cap="flat" cmpd="sng" algn="ctr">
              <a:solidFill>
                <a:srgbClr val="A7AAAF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106" name="Gerade Verbindung mit Pfeil 105"/>
            <p:cNvCxnSpPr>
              <a:cxnSpLocks/>
              <a:stCxn id="115" idx="0"/>
              <a:endCxn id="143" idx="3"/>
            </p:cNvCxnSpPr>
            <p:nvPr/>
          </p:nvCxnSpPr>
          <p:spPr>
            <a:xfrm flipH="1" flipV="1">
              <a:off x="1812216" y="3794182"/>
              <a:ext cx="435578" cy="444407"/>
            </a:xfrm>
            <a:prstGeom prst="straightConnector1">
              <a:avLst/>
            </a:prstGeom>
            <a:noFill/>
            <a:ln w="44450" cap="flat" cmpd="sng" algn="ctr">
              <a:solidFill>
                <a:srgbClr val="A7AAAF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66" name="Fußzeilenplatzhalter 3">
            <a:extLst>
              <a:ext uri="{FF2B5EF4-FFF2-40B4-BE49-F238E27FC236}">
                <a16:creationId xmlns:a16="http://schemas.microsoft.com/office/drawing/2014/main" id="{A2B280EF-E38C-49A2-BB2E-D0A920EF20B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88949" y="6425350"/>
            <a:ext cx="9851675" cy="331787"/>
          </a:xfrm>
        </p:spPr>
        <p:txBody>
          <a:bodyPr/>
          <a:lstStyle/>
          <a:p>
            <a:r>
              <a:rPr lang="en-US"/>
              <a:t>openPASS</a:t>
            </a:r>
            <a:endParaRPr lang="de-DE" dirty="0"/>
          </a:p>
        </p:txBody>
      </p: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3D82FD4E-FF8F-4183-9E14-CF630C4A4DED}"/>
              </a:ext>
            </a:extLst>
          </p:cNvPr>
          <p:cNvCxnSpPr>
            <a:cxnSpLocks/>
            <a:stCxn id="61" idx="1"/>
          </p:cNvCxnSpPr>
          <p:nvPr/>
        </p:nvCxnSpPr>
        <p:spPr>
          <a:xfrm flipH="1">
            <a:off x="8509633" y="5585478"/>
            <a:ext cx="9720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FACBD547-9C07-4B64-B97F-E3031F3F8F24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8509633" y="3321711"/>
            <a:ext cx="9720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58" name="Rectangle 56">
            <a:extLst>
              <a:ext uri="{FF2B5EF4-FFF2-40B4-BE49-F238E27FC236}">
                <a16:creationId xmlns:a16="http://schemas.microsoft.com/office/drawing/2014/main" id="{BAF4E5F8-4830-4D5E-95B1-90BC4BCE4B89}"/>
              </a:ext>
            </a:extLst>
          </p:cNvPr>
          <p:cNvSpPr/>
          <p:nvPr/>
        </p:nvSpPr>
        <p:spPr bwMode="gray">
          <a:xfrm>
            <a:off x="9481633" y="3015711"/>
            <a:ext cx="2232000" cy="612000"/>
          </a:xfrm>
          <a:prstGeom prst="roundRect">
            <a:avLst/>
          </a:prstGeom>
          <a:solidFill>
            <a:srgbClr val="AAA38E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Safety Performance</a:t>
            </a:r>
          </a:p>
          <a:p>
            <a:pPr lvl="0"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59" name="Rectangle 56">
            <a:extLst>
              <a:ext uri="{FF2B5EF4-FFF2-40B4-BE49-F238E27FC236}">
                <a16:creationId xmlns:a16="http://schemas.microsoft.com/office/drawing/2014/main" id="{4D51E880-69F6-4AC3-A607-AE167DF9C51D}"/>
              </a:ext>
            </a:extLst>
          </p:cNvPr>
          <p:cNvSpPr/>
          <p:nvPr/>
        </p:nvSpPr>
        <p:spPr bwMode="gray">
          <a:xfrm>
            <a:off x="9481633" y="3770300"/>
            <a:ext cx="2232000" cy="612000"/>
          </a:xfrm>
          <a:prstGeom prst="roundRect">
            <a:avLst/>
          </a:prstGeom>
          <a:solidFill>
            <a:srgbClr val="AAA38E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</a:p>
          <a:p>
            <a:pPr algn="ctr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Testing / Homologation</a:t>
            </a:r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B6E059AA-EA51-4293-9D4F-713FC8457D43}"/>
              </a:ext>
            </a:extLst>
          </p:cNvPr>
          <p:cNvSpPr/>
          <p:nvPr/>
        </p:nvSpPr>
        <p:spPr bwMode="gray">
          <a:xfrm>
            <a:off x="9481633" y="4524889"/>
            <a:ext cx="2232000" cy="612000"/>
          </a:xfrm>
          <a:prstGeom prst="roundRect">
            <a:avLst/>
          </a:prstGeom>
          <a:solidFill>
            <a:srgbClr val="AAA38E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</a:p>
          <a:p>
            <a:pPr lvl="0"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0D810BD6-B567-4161-AE5C-86094A30068D}"/>
              </a:ext>
            </a:extLst>
          </p:cNvPr>
          <p:cNvSpPr/>
          <p:nvPr/>
        </p:nvSpPr>
        <p:spPr bwMode="gray">
          <a:xfrm>
            <a:off x="9481633" y="5279478"/>
            <a:ext cx="2232000" cy="612000"/>
          </a:xfrm>
          <a:prstGeom prst="roundRect">
            <a:avLst/>
          </a:prstGeom>
          <a:solidFill>
            <a:srgbClr val="AAA38E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</a:p>
          <a:p>
            <a:pPr algn="ctr"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8A686ECD-2437-48EF-96D0-6F2F8F2741D0}"/>
              </a:ext>
            </a:extLst>
          </p:cNvPr>
          <p:cNvCxnSpPr>
            <a:cxnSpLocks/>
            <a:stCxn id="60" idx="1"/>
          </p:cNvCxnSpPr>
          <p:nvPr/>
        </p:nvCxnSpPr>
        <p:spPr>
          <a:xfrm flipH="1">
            <a:off x="8509633" y="4830889"/>
            <a:ext cx="9720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3E972C2C-9759-4F52-A774-EB9D4CE42B12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8509633" y="4076300"/>
            <a:ext cx="9720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64" name="Rechteck 63"/>
          <p:cNvSpPr/>
          <p:nvPr/>
        </p:nvSpPr>
        <p:spPr>
          <a:xfrm rot="20260914">
            <a:off x="960907" y="1347185"/>
            <a:ext cx="3461281" cy="16176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chemeClr val="tx1"/>
                </a:solidFill>
              </a:rPr>
              <a:t>TO DO: </a:t>
            </a:r>
            <a:r>
              <a:rPr lang="de-DE" dirty="0" err="1" smtClean="0">
                <a:solidFill>
                  <a:schemeClr val="tx1"/>
                </a:solidFill>
              </a:rPr>
              <a:t>scenario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engine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environmen</a:t>
            </a:r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simulator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animate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how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MantleAPI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comes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play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de-DE" sz="1800" b="0" i="0" u="none" baseline="0" dirty="0" smtClean="0">
              <a:solidFill>
                <a:srgbClr val="666666"/>
              </a:solidFill>
              <a:latin typeface="BMW Group Condensed" panose="020B0606020202020204" pitchFamily="34" charset="0"/>
            </a:endParaRPr>
          </a:p>
        </p:txBody>
      </p:sp>
      <p:sp>
        <p:nvSpPr>
          <p:cNvPr id="65" name="Abgerundetes Rechteck 64"/>
          <p:cNvSpPr/>
          <p:nvPr/>
        </p:nvSpPr>
        <p:spPr>
          <a:xfrm rot="16200000">
            <a:off x="3226036" y="4252806"/>
            <a:ext cx="2689412" cy="405301"/>
          </a:xfrm>
          <a:prstGeom prst="roundRect">
            <a:avLst/>
          </a:prstGeom>
          <a:solidFill>
            <a:srgbClr val="1E2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Mantle API</a:t>
            </a:r>
            <a:endParaRPr lang="de-DE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7" name="Abgerundetes Rechteck 66"/>
          <p:cNvSpPr/>
          <p:nvPr/>
        </p:nvSpPr>
        <p:spPr>
          <a:xfrm rot="16200000">
            <a:off x="2673214" y="4197384"/>
            <a:ext cx="2689411" cy="516147"/>
          </a:xfrm>
          <a:prstGeom prst="roundRect">
            <a:avLst/>
          </a:prstGeom>
          <a:solidFill>
            <a:srgbClr val="1E2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OSC1.0 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Engine</a:t>
            </a:r>
            <a:endParaRPr lang="de-DE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4"/>
  <p:tag name="MIO_SHOW_DATE" val="False"/>
  <p:tag name="MIO_SHOW_FOOTER" val="True"/>
  <p:tag name="MIO_SHOW_PAGENUMBER" val="True"/>
  <p:tag name="MIO_AVOID_BLANK_LAYOUT" val="True"/>
  <p:tag name="MIO_NUMBER_OF_VALID_LAYOUTS" val="15"/>
  <p:tag name="MIO_MST_COLOR_1" val="0,0,0,Dunkel 1"/>
  <p:tag name="MIO_MST_COLOR_2" val="255,255,255,Hell 1"/>
  <p:tag name="MIO_MST_COLOR_3" val="64,64,64,Dunkel 2"/>
  <p:tag name="MIO_MST_COLOR_4" val="146,162,189,Hell 2"/>
  <p:tag name="MIO_MST_COLOR_5" val="102,113,132,Akzent 1"/>
  <p:tag name="MIO_MST_COLOR_6" val="146,162,189,Akzent 2"/>
  <p:tag name="MIO_MST_COLOR_7" val="173,185,206,Akzent 3"/>
  <p:tag name="MIO_MST_COLOR_8" val="201,209,222,Akzent 4"/>
  <p:tag name="MIO_MST_COLOR_9" val="228,232,238,Akzent 5"/>
  <p:tag name="MIO_MST_COLOR_10" val="221,218,210,Akzent 6"/>
  <p:tag name="MIO_MST_COLOR_11" val="0,0,0,"/>
  <p:tag name="MIO_MST_COLOR_12" val="0,0,0,"/>
  <p:tag name="MIO_HDS" val="True"/>
  <p:tag name="MIO_EK" val="1989"/>
  <p:tag name="MIO_UPDATE" val="True"/>
  <p:tag name="MIO_VERSION" val="23.10.2015 16:52:00"/>
  <p:tag name="MIO_DBID" val="917DD09C-76C3-4640-8E0D-382111CB3B69"/>
  <p:tag name="MIO_LASTDOWNLOADED" val="30.10.2015 14:18:05"/>
  <p:tag name="MIO_OBJECTNAME" val="BMW Group 4:3"/>
  <p:tag name="MIO_LASTEDITORNAME" val="empower enterprise"/>
</p:tagLst>
</file>

<file path=ppt/theme/theme1.xml><?xml version="1.0" encoding="utf-8"?>
<a:theme xmlns:a="http://schemas.openxmlformats.org/drawingml/2006/main" name="BMW Group 16:9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MW GROUP">
      <a:majorFont>
        <a:latin typeface="BMW Group Condensed"/>
        <a:ea typeface=""/>
        <a:cs typeface=""/>
      </a:majorFont>
      <a:minorFont>
        <a:latin typeface="BMW Group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CCCC"/>
        </a:solidFill>
        <a:ln>
          <a:noFill/>
        </a:ln>
      </a:spPr>
      <a:bodyPr rtlCol="0" anchor="t"/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err="1" smtClean="0">
            <a:solidFill>
              <a:srgbClr val="666666"/>
            </a:solidFill>
            <a:latin typeface="BMW Group Condensed" panose="020B0606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92A2BD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rtlCol="0">
        <a:sp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BMW Group Condensed" panose="020B0606020202020204" pitchFamily="34" charset="0"/>
          </a:defRPr>
        </a:defPPr>
      </a:lstStyle>
    </a:txDef>
  </a:objectDefaults>
  <a:extraClrSchemeLst/>
  <a:custClrLst>
    <a:custClr name="Grundfarbe Schwarz">
      <a:srgbClr val="000000"/>
    </a:custClr>
    <a:custClr name="Grundfarbe Graubraun 1">
      <a:srgbClr val="555147"/>
    </a:custClr>
    <a:custClr name="Grundfarbe Blau 1">
      <a:srgbClr val="667084"/>
    </a:custClr>
    <a:custClr name="Grundfarbe Gruen 1">
      <a:srgbClr val="747400"/>
    </a:custClr>
    <a:custClr name="Grundfarbe Gelb 1">
      <a:srgbClr val="BE9809"/>
    </a:custClr>
    <a:custClr name="Akzentfarbe Orange 1">
      <a:srgbClr val="FE6700"/>
    </a:custClr>
    <a:custClr name="Akzentfarbe Braun 1">
      <a:srgbClr val="5B4334"/>
    </a:custClr>
    <a:custClr name="Akzentfarbe Rot 1">
      <a:srgbClr val="7C0A0E"/>
    </a:custClr>
    <a:custClr name="Zusatzfarbe Blau 1">
      <a:srgbClr val="3F7BFD"/>
    </a:custClr>
    <a:custClr name="Zusatzfarbe Gruen 1">
      <a:srgbClr val="3D6A3C"/>
    </a:custClr>
    <a:custClr name="Grundfarbe Grau 1">
      <a:srgbClr val="404040"/>
    </a:custClr>
    <a:custClr name="Grundfarbe Graubraun 2">
      <a:srgbClr val="7F7A6A"/>
    </a:custClr>
    <a:custClr name="Grundfarbe Blau 2">
      <a:srgbClr val="92A2BD"/>
    </a:custClr>
    <a:custClr name="Grundfarbe Gruen 2">
      <a:srgbClr val="959500"/>
    </a:custClr>
    <a:custClr name="Grundfarbe Gelb 2">
      <a:srgbClr val="FECB00"/>
    </a:custClr>
    <a:custClr name="Akzentfarbe Orange 2">
      <a:srgbClr val="FE8533"/>
    </a:custClr>
    <a:custClr name="Akzentfarbe Braun 2">
      <a:srgbClr val="9C5C48"/>
    </a:custClr>
    <a:custClr name="Akzentfarbe Rot 2">
      <a:srgbClr val="B20F14"/>
    </a:custClr>
    <a:custClr name="Zusatzfarbe Blau 2">
      <a:srgbClr val="6595FD"/>
    </a:custClr>
    <a:custClr name="Zusatzfarbe Gruen 2">
      <a:srgbClr val="648863"/>
    </a:custClr>
    <a:custClr name="Grundfarbe Grau 2">
      <a:srgbClr val="666666"/>
    </a:custClr>
    <a:custClr name="Grundfarbe Graubraun 3">
      <a:srgbClr val="AAA38E"/>
    </a:custClr>
    <a:custClr name="Grundfarbe Blau 3">
      <a:srgbClr val="ADB9CE"/>
    </a:custClr>
    <a:custClr name="Grundfarbe Gruen 3">
      <a:srgbClr val="B0B040"/>
    </a:custClr>
    <a:custClr name="Grundfarbe Gelb 3">
      <a:srgbClr val="FEE372"/>
    </a:custClr>
    <a:custClr name="Akzentfarbe Orange 3">
      <a:srgbClr val="FEA466"/>
    </a:custClr>
    <a:custClr name="Akzentfarbe Braun 3">
      <a:srgbClr val="976F57"/>
    </a:custClr>
    <a:custClr name="Akzentfarbe Rot 3">
      <a:srgbClr val="D16F72"/>
    </a:custClr>
    <a:custClr name="Zusatzfarbe Blau 3">
      <a:srgbClr val="8CB0FE"/>
    </a:custClr>
    <a:custClr name="Zusatzfarbe Gruen 3">
      <a:srgbClr val="8BA68A"/>
    </a:custClr>
    <a:custClr name="Grundfarbe Grau 3">
      <a:srgbClr val="999999"/>
    </a:custClr>
    <a:custClr name="Grundfarbe Graubraun 4">
      <a:srgbClr val="BFBAAA"/>
    </a:custClr>
    <a:custClr name="Grundfarbe Blau 4">
      <a:srgbClr val="C9D1DE"/>
    </a:custClr>
    <a:custClr name="Grundfarbe Gruen 4">
      <a:srgbClr val="CFCF8C"/>
    </a:custClr>
    <a:custClr name="Grundfarbe Gelb 4">
      <a:srgbClr val="FFEA99"/>
    </a:custClr>
    <a:custClr name="Akzentfarbe Orange 4">
      <a:srgbClr val="FFC299"/>
    </a:custClr>
    <a:custClr name="Akzentfarbe Braun 4">
      <a:srgbClr val="B19395"/>
    </a:custClr>
    <a:custClr name="Akzentfarbe Rot 4">
      <a:srgbClr val="DF9A9C"/>
    </a:custClr>
    <a:custClr name="Zusatzfarbe Blau 4">
      <a:srgbClr val="B2CAFE"/>
    </a:custClr>
    <a:custClr name="Zusatzfarbe Gruen 4">
      <a:srgbClr val="B1C3B1"/>
    </a:custClr>
    <a:custClr name="Grundfarbe Grau 4">
      <a:srgbClr val="CCCCCC"/>
    </a:custClr>
    <a:custClr name="Grundfarbe Graubraun 5">
      <a:srgbClr val="DDDAD2"/>
    </a:custClr>
    <a:custClr name="Grundfarbe Blau 5">
      <a:srgbClr val="E4E8EE"/>
    </a:custClr>
    <a:custClr name="Grundfarbe Gruen 5">
      <a:srgbClr val="EAEACC"/>
    </a:custClr>
    <a:custClr name="Grundfarbe Gelb 5">
      <a:srgbClr val="FFF5CC"/>
    </a:custClr>
    <a:custClr name="Akzentfarbe Orange 5">
      <a:srgbClr val="FFE1CC"/>
    </a:custClr>
    <a:custClr name="Akzentfarbe Braun 5">
      <a:srgbClr val="C8B3A6"/>
    </a:custClr>
    <a:custClr name="Akzentfarbe Rot 5">
      <a:srgbClr val="EABEBF"/>
    </a:custClr>
    <a:custClr name="Zusatzfarbe Blau 5">
      <a:srgbClr val="D9E5FF"/>
    </a:custClr>
    <a:custClr name="Zusatzfarbe Gruen 5">
      <a:srgbClr val="D8E1D8"/>
    </a:custClr>
  </a:custClrLst>
  <a:extLst>
    <a:ext uri="{05A4C25C-085E-4340-85A3-A5531E510DB2}">
      <thm15:themeFamily xmlns:thm15="http://schemas.microsoft.com/office/thememl/2012/main" name="BMWGroup_BMW+MINI_D_16zu9.pptx" id="{2D0F0DBE-D624-4F30-BB2F-A3692BE3DB81}" vid="{32D902AF-D842-41C2-B25B-4CF6293FFDA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4">
      <a:majorFont>
        <a:latin typeface="BMW Group"/>
        <a:ea typeface=""/>
        <a:cs typeface=""/>
      </a:majorFont>
      <a:minorFont>
        <a:latin typeface="BMW Group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BMWGroup_BMW+MINI_D_16zu9</Template>
  <TotalTime>0</TotalTime>
  <Words>976</Words>
  <Application>Microsoft Office PowerPoint</Application>
  <PresentationFormat>Breitbild</PresentationFormat>
  <Paragraphs>249</Paragraphs>
  <Slides>16</Slides>
  <Notes>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Ariel</vt:lpstr>
      <vt:lpstr>BMW Group</vt:lpstr>
      <vt:lpstr>BMW Group Condensed</vt:lpstr>
      <vt:lpstr>BMW Type Global Pro Regular</vt:lpstr>
      <vt:lpstr>CorpoS</vt:lpstr>
      <vt:lpstr>Symbol</vt:lpstr>
      <vt:lpstr>Wingdings</vt:lpstr>
      <vt:lpstr>BMW Group 16:9</vt:lpstr>
      <vt:lpstr>OpenPASS</vt:lpstr>
      <vt:lpstr>OPENPASS STORY LINE</vt:lpstr>
      <vt:lpstr>Vision</vt:lpstr>
      <vt:lpstr>Working group</vt:lpstr>
      <vt:lpstr>Platform idea</vt:lpstr>
      <vt:lpstr>Simulation Process User Perspective</vt:lpstr>
      <vt:lpstr>TECHNOLOGIES &amp; supported Standards</vt:lpstr>
      <vt:lpstr>Use case OPENSCENARIO SImulation</vt:lpstr>
      <vt:lpstr>SCENARIO  CORE</vt:lpstr>
      <vt:lpstr>Proprietary SCENARIO ENGINE</vt:lpstr>
      <vt:lpstr>MANTLE API</vt:lpstr>
      <vt:lpstr>Openpass Platform – Focus on XOSC, API</vt:lpstr>
      <vt:lpstr> Next OBJECTIVES</vt:lpstr>
      <vt:lpstr>Research applications</vt:lpstr>
      <vt:lpstr>BACKUP</vt:lpstr>
      <vt:lpstr>New openpass standard slides</vt:lpstr>
    </vt:vector>
  </TitlesOfParts>
  <Company>BMW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Fahrenkrog Felix, EG-342</dc:creator>
  <cp:lastModifiedBy>Dobberstein, Jan (059)</cp:lastModifiedBy>
  <cp:revision>68</cp:revision>
  <dcterms:created xsi:type="dcterms:W3CDTF">2017-05-03T05:43:33Z</dcterms:created>
  <dcterms:modified xsi:type="dcterms:W3CDTF">2022-03-22T15:48:13Z</dcterms:modified>
</cp:coreProperties>
</file>