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0"/>
  </p:notesMasterIdLst>
  <p:handoutMasterIdLst>
    <p:handoutMasterId r:id="rId11"/>
  </p:handoutMasterIdLst>
  <p:sldIdLst>
    <p:sldId id="283" r:id="rId3"/>
    <p:sldId id="292" r:id="rId4"/>
    <p:sldId id="293" r:id="rId5"/>
    <p:sldId id="294" r:id="rId6"/>
    <p:sldId id="286" r:id="rId7"/>
    <p:sldId id="295" r:id="rId8"/>
    <p:sldId id="291" r:id="rId9"/>
  </p:sldIdLst>
  <p:sldSz cx="12195175" cy="6859588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68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777" autoAdjust="0"/>
    <p:restoredTop sz="94660"/>
  </p:normalViewPr>
  <p:slideViewPr>
    <p:cSldViewPr>
      <p:cViewPr>
        <p:scale>
          <a:sx n="75" d="100"/>
          <a:sy n="75" d="100"/>
        </p:scale>
        <p:origin x="-1704" y="-1362"/>
      </p:cViewPr>
      <p:guideLst>
        <p:guide orient="horz" pos="2161"/>
        <p:guide pos="384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277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501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CAD8F6-FF7C-447F-A91D-4FA7CFC9C0C5}" type="datetimeFigureOut">
              <a:rPr lang="en-GB" smtClean="0"/>
              <a:t>12/10/2017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4684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5010" y="8684684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B7EE11-88F6-4E42-B196-8CF9EA9FE22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3914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45B75E70-762A-4375-AA7C-DE9BB7CC9339}" type="datetimeFigureOut">
              <a:rPr lang="de-DE" smtClean="0"/>
              <a:pPr/>
              <a:t>12.10.2017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F1895BC-06EC-475A-97CA-BF53472F2E0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36837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psf\Host\Users\cd\Desktop\Startbild_16zu9-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88825" cy="685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4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878399" y="1573200"/>
            <a:ext cx="10864800" cy="741600"/>
          </a:xfrm>
        </p:spPr>
        <p:txBody>
          <a:bodyPr/>
          <a:lstStyle>
            <a:lvl1pPr>
              <a:tabLst>
                <a:tab pos="2038350" algn="l"/>
              </a:tabLst>
              <a:defRPr b="1"/>
            </a:lvl1pPr>
          </a:lstStyle>
          <a:p>
            <a:pPr lvl="0"/>
            <a:r>
              <a:rPr lang="en-GB" noProof="0" dirty="0" smtClean="0"/>
              <a:t>Click here to insert lecture title</a:t>
            </a:r>
            <a:endParaRPr lang="de-DE" noProof="0" dirty="0" smtClean="0"/>
          </a:p>
        </p:txBody>
      </p:sp>
      <p:sp>
        <p:nvSpPr>
          <p:cNvPr id="16" name="Rectangle 37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878399" y="2430000"/>
            <a:ext cx="10864800" cy="1152000"/>
          </a:xfrm>
        </p:spPr>
        <p:txBody>
          <a:bodyPr/>
          <a:lstStyle>
            <a:lvl1pPr marL="0" indent="0">
              <a:buFontTx/>
              <a:buNone/>
              <a:defRPr sz="2400" baseline="0">
                <a:solidFill>
                  <a:srgbClr val="686868"/>
                </a:solidFill>
              </a:defRPr>
            </a:lvl1pPr>
          </a:lstStyle>
          <a:p>
            <a:pPr lvl="0"/>
            <a:r>
              <a:rPr lang="en-GB" noProof="0" dirty="0" smtClean="0"/>
              <a:t>Click here to insert lecture subtitle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noProof="0" smtClean="0"/>
              <a:t>&gt; Lecture &gt; Author  •  Document &gt; Date</a:t>
            </a:r>
            <a:endParaRPr lang="en-GB" noProof="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noProof="0" smtClean="0"/>
              <a:t>DLR.de  •  Chart </a:t>
            </a:r>
            <a:fld id="{A5AC3FBE-A647-41C9-A8C3-4435ED4FC895}" type="slidenum">
              <a:rPr lang="en-GB" noProof="0" smtClean="0"/>
              <a:pPr>
                <a:defRPr/>
              </a:pPr>
              <a:t>‹Nr.›</a:t>
            </a:fld>
            <a:endParaRPr lang="en-GB" noProof="0" dirty="0"/>
          </a:p>
        </p:txBody>
      </p:sp>
      <p:pic>
        <p:nvPicPr>
          <p:cNvPr id="8" name="Picture 46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930" y="5598000"/>
            <a:ext cx="1080000" cy="9569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28537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here to insert chart title</a:t>
            </a:r>
            <a:endParaRPr lang="en-GB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486000" y="1591200"/>
            <a:ext cx="11221200" cy="4338000"/>
          </a:xfrm>
        </p:spPr>
        <p:txBody>
          <a:bodyPr/>
          <a:lstStyle/>
          <a:p>
            <a:pPr lvl="0"/>
            <a:r>
              <a:rPr lang="en-GB" noProof="0" dirty="0" smtClean="0"/>
              <a:t>Click here to insert text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noProof="0" smtClean="0"/>
              <a:t>&gt; Lecture &gt; Author  •  Document &gt; Date</a:t>
            </a:r>
            <a:endParaRPr lang="en-GB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GB" noProof="0" smtClean="0"/>
              <a:t>DLR.de  •  Chart </a:t>
            </a:r>
            <a:fld id="{A5AC3FBE-A647-41C9-A8C3-4435ED4FC895}" type="slidenum">
              <a:rPr lang="en-GB" noProof="0" smtClean="0"/>
              <a:pPr>
                <a:defRPr/>
              </a:pPr>
              <a:t>‹Nr.›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3915023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here to insert chart title</a:t>
            </a:r>
            <a:endParaRPr lang="en-GB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486000" y="1591200"/>
            <a:ext cx="5482800" cy="4338000"/>
          </a:xfrm>
        </p:spPr>
        <p:txBody>
          <a:bodyPr/>
          <a:lstStyle/>
          <a:p>
            <a:pPr lvl="0"/>
            <a:r>
              <a:rPr lang="en-GB" noProof="0" dirty="0" smtClean="0"/>
              <a:t>Click here to insert text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3" hasCustomPrompt="1"/>
          </p:nvPr>
        </p:nvSpPr>
        <p:spPr>
          <a:xfrm>
            <a:off x="6224400" y="1591200"/>
            <a:ext cx="5482800" cy="4338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itchFamily="34" charset="0"/>
              <a:buNone/>
              <a:tabLst/>
              <a:defRPr/>
            </a:lvl1pPr>
          </a:lstStyle>
          <a:p>
            <a:r>
              <a:rPr lang="en-GB" noProof="0" dirty="0" smtClean="0"/>
              <a:t>Click onto symbol to insert picture</a:t>
            </a:r>
          </a:p>
          <a:p>
            <a:endParaRPr lang="en-GB" noProof="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GB" noProof="0" smtClean="0"/>
              <a:t>&gt; Lecture &gt; Author  •  Document &gt; Date</a:t>
            </a:r>
            <a:endParaRPr lang="en-GB" noProof="0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GB" noProof="0" smtClean="0"/>
              <a:t>DLR.de  •  Chart </a:t>
            </a:r>
            <a:fld id="{A5AC3FBE-A647-41C9-A8C3-4435ED4FC895}" type="slidenum">
              <a:rPr lang="en-GB" noProof="0" smtClean="0"/>
              <a:pPr>
                <a:defRPr/>
              </a:pPr>
              <a:t>‹Nr.›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7006789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n Inhalt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here to insert chart title</a:t>
            </a:r>
            <a:endParaRPr lang="en-GB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486000" y="1591200"/>
            <a:ext cx="5482800" cy="4338000"/>
          </a:xfrm>
        </p:spPr>
        <p:txBody>
          <a:bodyPr/>
          <a:lstStyle/>
          <a:p>
            <a:pPr lvl="0"/>
            <a:r>
              <a:rPr lang="en-GB" noProof="0" dirty="0" smtClean="0"/>
              <a:t>Click here to insert text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GB" noProof="0" smtClean="0"/>
              <a:t>&gt; Lecture &gt; Author  •  Document &gt; Date</a:t>
            </a:r>
            <a:endParaRPr lang="en-GB" noProof="0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GB" noProof="0" smtClean="0"/>
              <a:t>DLR.de  •  Chart </a:t>
            </a:r>
            <a:fld id="{A5AC3FBE-A647-41C9-A8C3-4435ED4FC895}" type="slidenum">
              <a:rPr lang="en-GB" noProof="0" smtClean="0"/>
              <a:pPr>
                <a:defRPr/>
              </a:pPr>
              <a:t>‹Nr.›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9936201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here to insert chart title</a:t>
            </a:r>
            <a:endParaRPr lang="en-GB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486000" y="1591200"/>
            <a:ext cx="5482800" cy="4338000"/>
          </a:xfrm>
        </p:spPr>
        <p:txBody>
          <a:bodyPr/>
          <a:lstStyle/>
          <a:p>
            <a:pPr lvl="0"/>
            <a:r>
              <a:rPr lang="en-GB" noProof="0" dirty="0" smtClean="0"/>
              <a:t>Click here to insert text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GB" noProof="0" smtClean="0"/>
              <a:t>&gt; Lecture &gt; Author  •  Document &gt; Date</a:t>
            </a:r>
            <a:endParaRPr lang="en-GB" noProof="0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GB" noProof="0" smtClean="0"/>
              <a:t>DLR.de  •  Chart </a:t>
            </a:r>
            <a:fld id="{A5AC3FBE-A647-41C9-A8C3-4435ED4FC895}" type="slidenum">
              <a:rPr lang="en-GB" noProof="0" smtClean="0"/>
              <a:pPr>
                <a:defRPr/>
              </a:pPr>
              <a:t>‹Nr.›</a:t>
            </a:fld>
            <a:endParaRPr lang="en-GB" noProof="0" dirty="0"/>
          </a:p>
        </p:txBody>
      </p:sp>
      <p:sp>
        <p:nvSpPr>
          <p:cNvPr id="6" name="Textplatzhalt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6224400" y="1591200"/>
            <a:ext cx="5482800" cy="4338000"/>
          </a:xfrm>
        </p:spPr>
        <p:txBody>
          <a:bodyPr/>
          <a:lstStyle/>
          <a:p>
            <a:pPr lvl="0"/>
            <a:r>
              <a:rPr lang="en-GB" noProof="0" dirty="0" smtClean="0"/>
              <a:t>Click here to insert text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0517930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1"/>
          <p:cNvSpPr>
            <a:spLocks noGrp="1"/>
          </p:cNvSpPr>
          <p:nvPr>
            <p:ph type="body" idx="11" hasCustomPrompt="1"/>
          </p:nvPr>
        </p:nvSpPr>
        <p:spPr>
          <a:xfrm>
            <a:off x="485999" y="1591200"/>
            <a:ext cx="5482800" cy="334800"/>
          </a:xfrm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pPr lvl="0"/>
            <a:r>
              <a:rPr lang="en-GB" noProof="0" dirty="0" smtClean="0"/>
              <a:t>Click here to insert header line</a:t>
            </a:r>
          </a:p>
        </p:txBody>
      </p:sp>
      <p:sp>
        <p:nvSpPr>
          <p:cNvPr id="12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6224399" y="1591200"/>
            <a:ext cx="5482800" cy="334800"/>
          </a:xfrm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pPr lvl="0"/>
            <a:r>
              <a:rPr lang="en-GB" noProof="0" dirty="0" smtClean="0"/>
              <a:t>Click here to insert header line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here to insert chart title</a:t>
            </a:r>
            <a:endParaRPr lang="en-GB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 hasCustomPrompt="1"/>
          </p:nvPr>
        </p:nvSpPr>
        <p:spPr>
          <a:xfrm>
            <a:off x="486000" y="2141999"/>
            <a:ext cx="5482800" cy="3787200"/>
          </a:xfrm>
        </p:spPr>
        <p:txBody>
          <a:bodyPr/>
          <a:lstStyle/>
          <a:p>
            <a:pPr lvl="0"/>
            <a:r>
              <a:rPr lang="en-GB" noProof="0" dirty="0" smtClean="0"/>
              <a:t>Click here to insert text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11" name="Textplatzhalter 6"/>
          <p:cNvSpPr>
            <a:spLocks noGrp="1"/>
          </p:cNvSpPr>
          <p:nvPr>
            <p:ph type="body" sz="quarter" idx="16" hasCustomPrompt="1"/>
          </p:nvPr>
        </p:nvSpPr>
        <p:spPr>
          <a:xfrm>
            <a:off x="6224400" y="2142000"/>
            <a:ext cx="5482800" cy="3787200"/>
          </a:xfrm>
        </p:spPr>
        <p:txBody>
          <a:bodyPr/>
          <a:lstStyle/>
          <a:p>
            <a:pPr lvl="0"/>
            <a:r>
              <a:rPr lang="en-GB" noProof="0" dirty="0" smtClean="0"/>
              <a:t>Click here to insert text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defRPr/>
            </a:pPr>
            <a:r>
              <a:rPr lang="en-GB" noProof="0" smtClean="0"/>
              <a:t>&gt; Lecture &gt; Author  •  Document &gt; Date</a:t>
            </a:r>
            <a:endParaRPr lang="en-GB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>
              <a:defRPr/>
            </a:pPr>
            <a:r>
              <a:rPr lang="en-GB" noProof="0" smtClean="0"/>
              <a:t>DLR.de  •  Chart </a:t>
            </a:r>
            <a:fld id="{A5AC3FBE-A647-41C9-A8C3-4435ED4FC895}" type="slidenum">
              <a:rPr lang="en-GB" noProof="0" smtClean="0"/>
              <a:pPr>
                <a:defRPr/>
              </a:pPr>
              <a:t>‹Nr.›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538477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here to insert chart title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noProof="0" smtClean="0"/>
              <a:t>&gt; Lecture &gt; Author  •  Document &gt; Date</a:t>
            </a:r>
            <a:endParaRPr lang="en-GB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noProof="0" smtClean="0"/>
              <a:t>DLR.de  •  Chart </a:t>
            </a:r>
            <a:fld id="{A5AC3FBE-A647-41C9-A8C3-4435ED4FC895}" type="slidenum">
              <a:rPr lang="en-GB" noProof="0" smtClean="0"/>
              <a:pPr>
                <a:defRPr/>
              </a:pPr>
              <a:t>‹Nr.›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193871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noProof="0" smtClean="0"/>
              <a:t>&gt; Lecture &gt; Author  •  Document &gt; Date</a:t>
            </a:r>
            <a:endParaRPr lang="en-GB" noProof="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noProof="0" smtClean="0"/>
              <a:t>DLR.de  •  Chart </a:t>
            </a:r>
            <a:fld id="{A5AC3FBE-A647-41C9-A8C3-4435ED4FC895}" type="slidenum">
              <a:rPr lang="en-GB" noProof="0" smtClean="0"/>
              <a:pPr>
                <a:defRPr/>
              </a:pPr>
              <a:t>‹Nr.›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517683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er ohne Hinter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noProof="0" smtClean="0"/>
              <a:t>&gt; Lecture &gt; Author  •  Document &gt; Date</a:t>
            </a:r>
            <a:endParaRPr lang="en-GB" noProof="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noProof="0" smtClean="0"/>
              <a:t>DLR.de  •  Chart </a:t>
            </a:r>
            <a:fld id="{A5AC3FBE-A647-41C9-A8C3-4435ED4FC895}" type="slidenum">
              <a:rPr lang="en-GB" noProof="0" smtClean="0"/>
              <a:pPr>
                <a:defRPr/>
              </a:pPr>
              <a:t>‹Nr.›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7228442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0" descr="Folie-03.pn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587"/>
          <a:stretch>
            <a:fillRect/>
          </a:stretch>
        </p:blipFill>
        <p:spPr bwMode="auto">
          <a:xfrm>
            <a:off x="1588" y="6143625"/>
            <a:ext cx="121856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85999" y="648000"/>
            <a:ext cx="11221200" cy="73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Click here to insert chart title</a:t>
            </a:r>
            <a:endParaRPr lang="de-DE" noProof="0" dirty="0" smtClean="0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85999" y="1591200"/>
            <a:ext cx="11221200" cy="433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Master text format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11" name="Rectangle 5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529999" y="126000"/>
            <a:ext cx="10177200" cy="14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Tx/>
              <a:buNone/>
              <a:defRPr sz="800">
                <a:solidFill>
                  <a:srgbClr val="686868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noProof="0" dirty="0" smtClean="0"/>
              <a:t>&gt; Lecture &gt; Author  •  Document &gt; Date</a:t>
            </a:r>
            <a:endParaRPr lang="en-GB" noProof="0" dirty="0"/>
          </a:p>
        </p:txBody>
      </p:sp>
      <p:sp>
        <p:nvSpPr>
          <p:cNvPr id="12" name="Rectangle 5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86000" y="126000"/>
            <a:ext cx="1044000" cy="14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Tx/>
              <a:buNone/>
              <a:defRPr lang="de-DE" sz="800" kern="1200">
                <a:solidFill>
                  <a:srgbClr val="686868"/>
                </a:solidFill>
                <a:latin typeface="Arial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r>
              <a:rPr lang="en-GB" noProof="0" dirty="0" smtClean="0"/>
              <a:t>DLR.de  •  Chart </a:t>
            </a:r>
            <a:fld id="{A5AC3FBE-A647-41C9-A8C3-4435ED4FC895}" type="slidenum">
              <a:rPr lang="en-GB" noProof="0" smtClean="0"/>
              <a:pPr>
                <a:defRPr/>
              </a:pPr>
              <a:t>‹Nr.›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8367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9" r:id="rId3"/>
    <p:sldLayoutId id="2147483661" r:id="rId4"/>
    <p:sldLayoutId id="2147483662" r:id="rId5"/>
    <p:sldLayoutId id="2147483658" r:id="rId6"/>
    <p:sldLayoutId id="2147483655" r:id="rId7"/>
    <p:sldLayoutId id="2147483656" r:id="rId8"/>
    <p:sldLayoutId id="2147483660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rgbClr val="686868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180000" indent="-180000" algn="l" defTabSz="914400" rtl="0" eaLnBrk="1" latinLnBrk="0" hangingPunct="1">
        <a:spcBef>
          <a:spcPts val="300"/>
        </a:spcBef>
        <a:spcAft>
          <a:spcPts val="0"/>
        </a:spcAft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626400" indent="-180000" algn="l" defTabSz="914400" rtl="0" eaLnBrk="1" latinLnBrk="0" hangingPunct="1">
        <a:spcBef>
          <a:spcPts val="0"/>
        </a:spcBef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6400" indent="-180000" algn="l" defTabSz="914400" rtl="0" eaLnBrk="1" latinLnBrk="0" hangingPunct="1">
        <a:spcBef>
          <a:spcPts val="0"/>
        </a:spcBef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22800" indent="-180000" algn="l" defTabSz="914400" rtl="0" eaLnBrk="1" latinLnBrk="0" hangingPunct="1">
        <a:spcBef>
          <a:spcPts val="0"/>
        </a:spcBef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969200" indent="-180000" algn="l" defTabSz="914400" rtl="0" eaLnBrk="1" latinLnBrk="0" hangingPunct="1">
        <a:spcBef>
          <a:spcPts val="0"/>
        </a:spcBef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clipsecon.org/europe2017/schedule_item/automotive-unconferenc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ev.eclipse.org/mailman/listinfo/openmobility" TargetMode="External"/><Relationship Id="rId2" Type="http://schemas.openxmlformats.org/officeDocument/2006/relationships/hyperlink" Target="mailto:openmobility@eclipse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iki.eclipse.org/OpenMobilityMeetingMinute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vda.de/en/association/departments/department-networked-and-automated-driving/co-ordination-team-networked-and-automated-driving-tea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OpenMobility Working Group - Telco</a:t>
            </a:r>
            <a:endParaRPr lang="en-GB" dirty="0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October 10, 2017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noProof="0" dirty="0" smtClean="0"/>
              <a:t>DLR.de  •  Chart </a:t>
            </a:r>
            <a:fld id="{A5AC3FBE-A647-41C9-A8C3-4435ED4FC895}" type="slidenum">
              <a:rPr lang="en-GB" noProof="0" smtClean="0"/>
              <a:pPr/>
              <a:t>1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4784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Status: Eclipse SUMO</a:t>
            </a:r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486000" y="1341562"/>
            <a:ext cx="11221200" cy="4338000"/>
          </a:xfrm>
        </p:spPr>
        <p:txBody>
          <a:bodyPr/>
          <a:lstStyle/>
          <a:p>
            <a:r>
              <a:rPr lang="en-US" dirty="0"/>
              <a:t>Progress in the development of </a:t>
            </a:r>
            <a:r>
              <a:rPr lang="en-US" dirty="0" smtClean="0"/>
              <a:t>SUMO</a:t>
            </a:r>
          </a:p>
          <a:p>
            <a:r>
              <a:rPr lang="en-US" dirty="0" err="1" smtClean="0"/>
              <a:t>OpenADX</a:t>
            </a:r>
            <a:r>
              <a:rPr lang="en-US" dirty="0" smtClean="0"/>
              <a:t> – Open Autonomous Driving Accelerator: Microsoft, Bosch, VW, …</a:t>
            </a:r>
            <a:endParaRPr lang="en-US" dirty="0"/>
          </a:p>
          <a:p>
            <a:r>
              <a:rPr lang="en-US" dirty="0" smtClean="0"/>
              <a:t>Automotive Unconference @ </a:t>
            </a:r>
            <a:r>
              <a:rPr lang="en-US" dirty="0" err="1" smtClean="0"/>
              <a:t>Eclipsecon</a:t>
            </a:r>
            <a:r>
              <a:rPr lang="en-US" dirty="0"/>
              <a:t> </a:t>
            </a:r>
            <a:r>
              <a:rPr lang="en-US" dirty="0" smtClean="0"/>
              <a:t>(Monday</a:t>
            </a:r>
            <a:r>
              <a:rPr lang="en-US" dirty="0"/>
              <a:t>, October 23, 2017 - 09:00 to 12:30)</a:t>
            </a:r>
            <a:br>
              <a:rPr lang="en-US" dirty="0"/>
            </a:br>
            <a:r>
              <a:rPr lang="en-US" dirty="0"/>
              <a:t>Topics for the automotive unconference session include reports from our automotive-related working groups (</a:t>
            </a:r>
            <a:r>
              <a:rPr lang="en-US" dirty="0" err="1"/>
              <a:t>openMDM</a:t>
            </a:r>
            <a:r>
              <a:rPr lang="en-US" dirty="0"/>
              <a:t>, </a:t>
            </a:r>
            <a:r>
              <a:rPr lang="en-US" dirty="0" err="1"/>
              <a:t>openPASS</a:t>
            </a:r>
            <a:r>
              <a:rPr lang="en-US" dirty="0"/>
              <a:t>, </a:t>
            </a:r>
            <a:r>
              <a:rPr lang="en-US" dirty="0" err="1"/>
              <a:t>openMobility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www.eclipsecon.org/europe2017/schedule_item/automotive-unconference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GB" noProof="0" smtClean="0"/>
              <a:t>DLR.de  •  Chart </a:t>
            </a:r>
            <a:fld id="{A5AC3FBE-A647-41C9-A8C3-4435ED4FC895}" type="slidenum">
              <a:rPr lang="en-GB" noProof="0" smtClean="0"/>
              <a:pPr>
                <a:defRPr/>
              </a:pPr>
              <a:t>2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78741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Status: </a:t>
            </a:r>
            <a:r>
              <a:rPr lang="en-US" dirty="0" err="1"/>
              <a:t>OpenMobility</a:t>
            </a:r>
            <a:r>
              <a:rPr lang="en-US" dirty="0"/>
              <a:t> Working Group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1"/>
            <a:r>
              <a:rPr lang="en-US" dirty="0" err="1" smtClean="0"/>
              <a:t>Mailinglist</a:t>
            </a:r>
            <a:r>
              <a:rPr lang="en-US" dirty="0"/>
              <a:t>:</a:t>
            </a:r>
          </a:p>
          <a:p>
            <a:pPr lvl="2"/>
            <a:r>
              <a:rPr lang="en-US" dirty="0" smtClean="0">
                <a:hlinkClick r:id="rId2"/>
              </a:rPr>
              <a:t>openmobility@eclipse.org</a:t>
            </a:r>
            <a:r>
              <a:rPr lang="en-US" dirty="0" smtClean="0"/>
              <a:t>  </a:t>
            </a:r>
            <a:endParaRPr lang="en-US" dirty="0"/>
          </a:p>
          <a:p>
            <a:pPr lvl="2"/>
            <a:r>
              <a:rPr lang="en-US" dirty="0"/>
              <a:t>Subscribe: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dev.eclipse.org/mailman/listinfo/openmobility</a:t>
            </a:r>
            <a:r>
              <a:rPr lang="en-US" dirty="0" smtClean="0"/>
              <a:t> </a:t>
            </a:r>
            <a:endParaRPr lang="en-US" dirty="0"/>
          </a:p>
          <a:p>
            <a:pPr lvl="2"/>
            <a:r>
              <a:rPr lang="en-US" dirty="0"/>
              <a:t>Has everyone subscribed to the mailing list</a:t>
            </a:r>
            <a:r>
              <a:rPr lang="en-US" dirty="0" smtClean="0"/>
              <a:t>?</a:t>
            </a:r>
          </a:p>
          <a:p>
            <a:pPr lvl="2"/>
            <a:endParaRPr lang="en-US" dirty="0" smtClean="0"/>
          </a:p>
          <a:p>
            <a:r>
              <a:rPr lang="de-DE" dirty="0"/>
              <a:t>OpenMobility: </a:t>
            </a:r>
            <a:r>
              <a:rPr lang="de-DE" dirty="0" err="1"/>
              <a:t>Your</a:t>
            </a:r>
            <a:r>
              <a:rPr lang="de-DE" dirty="0"/>
              <a:t> Feedback</a:t>
            </a:r>
          </a:p>
          <a:p>
            <a:pPr lvl="1"/>
            <a:r>
              <a:rPr lang="en-US" dirty="0" smtClean="0"/>
              <a:t>Vision </a:t>
            </a:r>
            <a:r>
              <a:rPr lang="en-US" dirty="0"/>
              <a:t>&amp; Scope</a:t>
            </a:r>
          </a:p>
          <a:p>
            <a:pPr lvl="2"/>
            <a:r>
              <a:rPr lang="en-US" dirty="0"/>
              <a:t>Part of the meeting minutes (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wiki.eclipse.org/OpenMobilityMeetingMinutes</a:t>
            </a:r>
            <a:r>
              <a:rPr lang="en-US" dirty="0" smtClean="0"/>
              <a:t>)</a:t>
            </a:r>
            <a:endParaRPr lang="en-US" dirty="0"/>
          </a:p>
          <a:p>
            <a:pPr lvl="2"/>
            <a:r>
              <a:rPr lang="en-US" dirty="0"/>
              <a:t>Changes? Additions</a:t>
            </a:r>
            <a:r>
              <a:rPr lang="en-US" dirty="0" smtClean="0"/>
              <a:t>?</a:t>
            </a:r>
          </a:p>
          <a:p>
            <a:pPr lvl="2"/>
            <a:endParaRPr lang="en-US" dirty="0" smtClean="0"/>
          </a:p>
          <a:p>
            <a:pPr lvl="1"/>
            <a:r>
              <a:rPr lang="en-US" dirty="0"/>
              <a:t>Structure </a:t>
            </a:r>
            <a:r>
              <a:rPr lang="en-US" dirty="0" smtClean="0"/>
              <a:t>/ Participation Guidelines</a:t>
            </a:r>
          </a:p>
          <a:p>
            <a:pPr lvl="1"/>
            <a:endParaRPr lang="en-US" dirty="0" smtClean="0"/>
          </a:p>
          <a:p>
            <a:pPr lvl="2"/>
            <a:endParaRPr lang="en-US" dirty="0"/>
          </a:p>
          <a:p>
            <a:pPr lvl="1"/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noProof="0" smtClean="0"/>
              <a:t>&gt; Lecture &gt; Author  •  Document &gt; Date</a:t>
            </a:r>
            <a:endParaRPr lang="en-GB" noProof="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GB" noProof="0" smtClean="0"/>
              <a:t>DLR.de  •  Chart </a:t>
            </a:r>
            <a:fld id="{A5AC3FBE-A647-41C9-A8C3-4435ED4FC895}" type="slidenum">
              <a:rPr lang="en-GB" noProof="0" smtClean="0"/>
              <a:pPr>
                <a:defRPr/>
              </a:pPr>
              <a:t>3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84116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hteck 17"/>
          <p:cNvSpPr/>
          <p:nvPr/>
        </p:nvSpPr>
        <p:spPr>
          <a:xfrm>
            <a:off x="3562053" y="2395031"/>
            <a:ext cx="3947293" cy="233090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Abgerundetes Rechteck 55"/>
          <p:cNvSpPr/>
          <p:nvPr/>
        </p:nvSpPr>
        <p:spPr>
          <a:xfrm>
            <a:off x="7465739" y="5230004"/>
            <a:ext cx="3960440" cy="1008102"/>
          </a:xfrm>
          <a:prstGeom prst="roundRect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9" name="Gekrümmte Verbindung 45"/>
          <p:cNvCxnSpPr>
            <a:stCxn id="40" idx="3"/>
          </p:cNvCxnSpPr>
          <p:nvPr/>
        </p:nvCxnSpPr>
        <p:spPr>
          <a:xfrm flipV="1">
            <a:off x="5082625" y="4457907"/>
            <a:ext cx="3787269" cy="668721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prstDash val="sysDot"/>
            <a:headEnd type="triangle" w="med" len="med"/>
            <a:tailEnd type="triangl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485999" y="531554"/>
            <a:ext cx="11221200" cy="738000"/>
          </a:xfrm>
        </p:spPr>
        <p:txBody>
          <a:bodyPr/>
          <a:lstStyle/>
          <a:p>
            <a:r>
              <a:rPr lang="en-GB" dirty="0" smtClean="0"/>
              <a:t>Eclipse Industry Working </a:t>
            </a:r>
            <a:r>
              <a:rPr lang="en-GB" dirty="0"/>
              <a:t>Group Process</a:t>
            </a:r>
            <a:br>
              <a:rPr lang="en-GB" dirty="0"/>
            </a:br>
            <a:r>
              <a:rPr lang="en-GB" sz="1600" b="0" dirty="0"/>
              <a:t>https://www.eclipse.org/org/workinggroups/industry_wg_process.php</a:t>
            </a:r>
            <a:endParaRPr lang="en-GB" b="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en-GB" noProof="0" smtClean="0"/>
              <a:t>DLR.de  •  Chart </a:t>
            </a:r>
            <a:fld id="{A5AC3FBE-A647-41C9-A8C3-4435ED4FC895}" type="slidenum">
              <a:rPr lang="en-GB" noProof="0" smtClean="0"/>
              <a:pPr/>
              <a:t>4</a:t>
            </a:fld>
            <a:endParaRPr lang="en-GB" noProof="0" dirty="0"/>
          </a:p>
        </p:txBody>
      </p:sp>
      <p:sp>
        <p:nvSpPr>
          <p:cNvPr id="2" name="Rechteck 1"/>
          <p:cNvSpPr/>
          <p:nvPr/>
        </p:nvSpPr>
        <p:spPr>
          <a:xfrm>
            <a:off x="1417067" y="2395030"/>
            <a:ext cx="1944216" cy="96275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489075" y="2459214"/>
            <a:ext cx="1641475" cy="24690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Eclipse Projects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489075" y="2741072"/>
            <a:ext cx="1391407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Production of 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CODE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3721323" y="3110766"/>
            <a:ext cx="2628292" cy="1347141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944493" y="3190960"/>
            <a:ext cx="1582164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Steering Committee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3944493" y="3442568"/>
            <a:ext cx="2276264" cy="92333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285750" indent="-285750">
              <a:buFont typeface="Symbol" panose="05050102010706020507" pitchFamily="18" charset="2"/>
              <a:buChar char="-"/>
            </a:pP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Overall coordination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Progress monitoring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Responsible for WG Charta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Reporting </a:t>
            </a:r>
            <a:endParaRPr lang="en-US" sz="1200" dirty="0" smtClean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Publish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plans, documents, …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3649315" y="2449749"/>
            <a:ext cx="247086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Eclipse Working Groups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3649315" y="2741072"/>
            <a:ext cx="386003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Production of 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Non-CODE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(roadmaps, specifications, …)</a:t>
            </a:r>
          </a:p>
        </p:txBody>
      </p:sp>
      <p:sp>
        <p:nvSpPr>
          <p:cNvPr id="23" name="Rechteck 22"/>
          <p:cNvSpPr/>
          <p:nvPr/>
        </p:nvSpPr>
        <p:spPr>
          <a:xfrm>
            <a:off x="8532067" y="3190960"/>
            <a:ext cx="2088232" cy="136815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8869894" y="3257068"/>
            <a:ext cx="69249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Charta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8594978" y="3534577"/>
            <a:ext cx="1934825" cy="92333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285750" indent="-285750">
              <a:buFont typeface="Symbol" panose="05050102010706020507" pitchFamily="18" charset="2"/>
              <a:buChar char="-"/>
            </a:pP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Description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Purpose / scope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Technology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Resource commitments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Participation Guidelines</a:t>
            </a:r>
          </a:p>
        </p:txBody>
      </p:sp>
      <p:sp>
        <p:nvSpPr>
          <p:cNvPr id="26" name="Pfeil nach rechts 25"/>
          <p:cNvSpPr/>
          <p:nvPr/>
        </p:nvSpPr>
        <p:spPr>
          <a:xfrm>
            <a:off x="6745659" y="3645818"/>
            <a:ext cx="1728192" cy="360040"/>
          </a:xfrm>
          <a:prstGeom prst="rightArrow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creates &amp; maintains</a:t>
            </a:r>
          </a:p>
        </p:txBody>
      </p:sp>
      <p:pic>
        <p:nvPicPr>
          <p:cNvPr id="27" name="Picture 20" descr="account, collar, user, vest, yuppie ic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3891" y="5409618"/>
            <a:ext cx="790176" cy="790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9" name="Gewinkelte Verbindung 28"/>
          <p:cNvCxnSpPr>
            <a:stCxn id="27" idx="1"/>
            <a:endCxn id="2" idx="2"/>
          </p:cNvCxnSpPr>
          <p:nvPr/>
        </p:nvCxnSpPr>
        <p:spPr>
          <a:xfrm rot="10800000">
            <a:off x="2389175" y="3357787"/>
            <a:ext cx="1394716" cy="2446921"/>
          </a:xfrm>
          <a:prstGeom prst="bentConnector2">
            <a:avLst/>
          </a:prstGeom>
          <a:ln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Textfeld 29"/>
          <p:cNvSpPr txBox="1"/>
          <p:nvPr/>
        </p:nvSpPr>
        <p:spPr>
          <a:xfrm>
            <a:off x="2450904" y="4941962"/>
            <a:ext cx="838371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Committer / </a:t>
            </a:r>
            <a:br>
              <a:rPr lang="en-US" sz="1200" dirty="0" smtClean="0">
                <a:latin typeface="Arial" pitchFamily="34" charset="0"/>
                <a:cs typeface="Arial" pitchFamily="34" charset="0"/>
              </a:rPr>
            </a:br>
            <a:r>
              <a:rPr lang="en-US" sz="1200" dirty="0" smtClean="0">
                <a:latin typeface="Arial" pitchFamily="34" charset="0"/>
                <a:cs typeface="Arial" pitchFamily="34" charset="0"/>
              </a:rPr>
              <a:t>Contributor</a:t>
            </a:r>
          </a:p>
        </p:txBody>
      </p:sp>
      <p:cxnSp>
        <p:nvCxnSpPr>
          <p:cNvPr id="32" name="Gewinkelte Verbindung 31"/>
          <p:cNvCxnSpPr>
            <a:stCxn id="27" idx="3"/>
          </p:cNvCxnSpPr>
          <p:nvPr/>
        </p:nvCxnSpPr>
        <p:spPr>
          <a:xfrm flipV="1">
            <a:off x="4574067" y="4725939"/>
            <a:ext cx="656023" cy="1078768"/>
          </a:xfrm>
          <a:prstGeom prst="bentConnector2">
            <a:avLst/>
          </a:prstGeom>
          <a:ln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Gewinkelte Verbindung 34"/>
          <p:cNvCxnSpPr>
            <a:stCxn id="27" idx="3"/>
          </p:cNvCxnSpPr>
          <p:nvPr/>
        </p:nvCxnSpPr>
        <p:spPr>
          <a:xfrm flipV="1">
            <a:off x="4574067" y="4457907"/>
            <a:ext cx="1161115" cy="1346800"/>
          </a:xfrm>
          <a:prstGeom prst="bentConnector2">
            <a:avLst/>
          </a:prstGeom>
          <a:ln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Textfeld 35"/>
          <p:cNvSpPr txBox="1"/>
          <p:nvPr/>
        </p:nvSpPr>
        <p:spPr>
          <a:xfrm>
            <a:off x="5783739" y="5080657"/>
            <a:ext cx="1450718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“Steering Committee </a:t>
            </a:r>
            <a:br>
              <a:rPr lang="en-US" sz="1200" dirty="0" smtClean="0">
                <a:latin typeface="Arial" pitchFamily="34" charset="0"/>
                <a:cs typeface="Arial" pitchFamily="34" charset="0"/>
              </a:rPr>
            </a:br>
            <a:r>
              <a:rPr lang="en-US" sz="1200" dirty="0" smtClean="0">
                <a:latin typeface="Arial" pitchFamily="34" charset="0"/>
                <a:cs typeface="Arial" pitchFamily="34" charset="0"/>
              </a:rPr>
              <a:t>Participant”</a:t>
            </a:r>
          </a:p>
        </p:txBody>
      </p:sp>
      <p:sp>
        <p:nvSpPr>
          <p:cNvPr id="40" name="Textfeld 39"/>
          <p:cNvSpPr txBox="1"/>
          <p:nvPr/>
        </p:nvSpPr>
        <p:spPr>
          <a:xfrm>
            <a:off x="4306772" y="4941962"/>
            <a:ext cx="775853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1200" dirty="0" smtClean="0">
                <a:latin typeface="Arial" pitchFamily="34" charset="0"/>
                <a:cs typeface="Arial" pitchFamily="34" charset="0"/>
              </a:rPr>
              <a:t>“Member </a:t>
            </a:r>
            <a:br>
              <a:rPr lang="en-US" sz="1200" dirty="0" smtClean="0">
                <a:latin typeface="Arial" pitchFamily="34" charset="0"/>
                <a:cs typeface="Arial" pitchFamily="34" charset="0"/>
              </a:rPr>
            </a:br>
            <a:r>
              <a:rPr lang="en-US" sz="1200" dirty="0" smtClean="0">
                <a:latin typeface="Arial" pitchFamily="34" charset="0"/>
                <a:cs typeface="Arial" pitchFamily="34" charset="0"/>
              </a:rPr>
              <a:t>Participant”</a:t>
            </a:r>
          </a:p>
        </p:txBody>
      </p:sp>
      <p:cxnSp>
        <p:nvCxnSpPr>
          <p:cNvPr id="46" name="Gekrümmte Verbindung 45"/>
          <p:cNvCxnSpPr/>
          <p:nvPr/>
        </p:nvCxnSpPr>
        <p:spPr>
          <a:xfrm flipV="1">
            <a:off x="6935563" y="4478298"/>
            <a:ext cx="2186360" cy="535672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prstDash val="sysDot"/>
            <a:headEnd type="triangle" w="med" len="med"/>
            <a:tailEnd type="triangle" w="med" len="med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5" name="Textfeld 54"/>
          <p:cNvSpPr txBox="1"/>
          <p:nvPr/>
        </p:nvSpPr>
        <p:spPr>
          <a:xfrm>
            <a:off x="7671087" y="5353300"/>
            <a:ext cx="3755092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dirty="0" smtClean="0">
                <a:latin typeface="Arial" pitchFamily="34" charset="0"/>
                <a:cs typeface="Arial" pitchFamily="34" charset="0"/>
              </a:rPr>
              <a:t>Member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vs.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Steering Committee Participant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Both have voting rights*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Both have equal access to developed material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No fee* for Member Participants</a:t>
            </a:r>
          </a:p>
        </p:txBody>
      </p:sp>
      <p:sp>
        <p:nvSpPr>
          <p:cNvPr id="58" name="Rechteck 57"/>
          <p:cNvSpPr/>
          <p:nvPr/>
        </p:nvSpPr>
        <p:spPr>
          <a:xfrm>
            <a:off x="985019" y="1557586"/>
            <a:ext cx="10513168" cy="4752528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feld 59"/>
          <p:cNvSpPr txBox="1"/>
          <p:nvPr/>
        </p:nvSpPr>
        <p:spPr>
          <a:xfrm>
            <a:off x="3192260" y="1629594"/>
            <a:ext cx="4201471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285750" indent="-285750">
              <a:buFont typeface="Symbol" panose="05050102010706020507" pitchFamily="18" charset="2"/>
              <a:buChar char="-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Respect policies, agreements and procedures 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Operate in open and transparent manner (vendor-neutral)</a:t>
            </a:r>
          </a:p>
        </p:txBody>
      </p:sp>
      <p:pic>
        <p:nvPicPr>
          <p:cNvPr id="61" name="Picture 2" descr="https://eclipse.org/eclipse.org-common/themes/solstice/public/images/logo/eclipse-800x188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149" y="1607530"/>
            <a:ext cx="1890199" cy="444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886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Status: OpenMobility Working Group</a:t>
            </a:r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486000" y="1269554"/>
            <a:ext cx="11221200" cy="4752528"/>
          </a:xfrm>
        </p:spPr>
        <p:txBody>
          <a:bodyPr/>
          <a:lstStyle/>
          <a:p>
            <a:r>
              <a:rPr lang="en-US" dirty="0" smtClean="0"/>
              <a:t>Goal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en-US" dirty="0">
                <a:solidFill>
                  <a:prstClr val="black"/>
                </a:solidFill>
              </a:rPr>
              <a:t>Users want to ensure the longevity of a platform and/or influence the direction of its development </a:t>
            </a:r>
            <a:endParaRPr lang="en-US" dirty="0" smtClean="0">
              <a:solidFill>
                <a:prstClr val="black"/>
              </a:solidFill>
            </a:endParaRPr>
          </a:p>
          <a:p>
            <a:pPr lvl="1">
              <a:buFont typeface="Symbol" panose="05050102010706020507" pitchFamily="18" charset="2"/>
              <a:buChar char="-"/>
            </a:pPr>
            <a:r>
              <a:rPr lang="en-US" dirty="0"/>
              <a:t>Producers want to collaborate towards a common </a:t>
            </a:r>
            <a:r>
              <a:rPr lang="en-US" dirty="0" smtClean="0"/>
              <a:t>simulation platform</a:t>
            </a:r>
            <a:endParaRPr lang="en-US" dirty="0"/>
          </a:p>
          <a:p>
            <a:pPr lvl="1">
              <a:buFont typeface="Symbol" panose="05050102010706020507" pitchFamily="18" charset="2"/>
              <a:buChar char="-"/>
            </a:pPr>
            <a:endParaRPr lang="en-US" dirty="0">
              <a:solidFill>
                <a:prstClr val="black"/>
              </a:solidFill>
            </a:endParaRPr>
          </a:p>
          <a:p>
            <a:r>
              <a:rPr lang="en-US" dirty="0"/>
              <a:t>Participation Guidelines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en-US" dirty="0"/>
              <a:t>“Steering Committee Participant”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FF0000"/>
                </a:solidFill>
              </a:rPr>
              <a:t>[5.000 </a:t>
            </a:r>
            <a:r>
              <a:rPr lang="en-US" dirty="0" smtClean="0">
                <a:solidFill>
                  <a:srgbClr val="FF0000"/>
                </a:solidFill>
              </a:rPr>
              <a:t>to 30.000 US $ </a:t>
            </a:r>
            <a:r>
              <a:rPr lang="en-US" dirty="0">
                <a:solidFill>
                  <a:srgbClr val="FF0000"/>
                </a:solidFill>
              </a:rPr>
              <a:t>/ </a:t>
            </a:r>
            <a:r>
              <a:rPr lang="en-US" dirty="0" smtClean="0">
                <a:solidFill>
                  <a:srgbClr val="FF0000"/>
                </a:solidFill>
              </a:rPr>
              <a:t>year]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(depending on company turnover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)    </a:t>
            </a:r>
            <a:r>
              <a:rPr lang="en-US" b="1" dirty="0" smtClean="0"/>
              <a:t>OR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/>
              <a:t>Contribute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[0,5 </a:t>
            </a:r>
            <a:r>
              <a:rPr lang="en-US" dirty="0" smtClean="0">
                <a:solidFill>
                  <a:srgbClr val="FF0000"/>
                </a:solidFill>
              </a:rPr>
              <a:t>to 2 </a:t>
            </a:r>
            <a:r>
              <a:rPr lang="en-US" dirty="0">
                <a:solidFill>
                  <a:srgbClr val="FF0000"/>
                </a:solidFill>
              </a:rPr>
              <a:t>FTE </a:t>
            </a:r>
            <a:r>
              <a:rPr lang="en-US" dirty="0" smtClean="0">
                <a:solidFill>
                  <a:srgbClr val="FF0000"/>
                </a:solidFill>
              </a:rPr>
              <a:t>/ </a:t>
            </a:r>
            <a:r>
              <a:rPr lang="en-US" dirty="0" smtClean="0">
                <a:solidFill>
                  <a:srgbClr val="FF0000"/>
                </a:solidFill>
              </a:rPr>
              <a:t>year] </a:t>
            </a:r>
            <a:r>
              <a:rPr lang="en-US" dirty="0" smtClean="0"/>
              <a:t>for </a:t>
            </a:r>
            <a:endParaRPr lang="en-US" dirty="0"/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/>
              <a:t>Committing code for Eclipse Projects supporting </a:t>
            </a:r>
            <a:r>
              <a:rPr lang="en-US" dirty="0" smtClean="0"/>
              <a:t>the OpenMobility </a:t>
            </a:r>
            <a:r>
              <a:rPr lang="en-US" dirty="0"/>
              <a:t>roadmap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/>
              <a:t>Creation of roadmaps and technical documents for the working group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/>
              <a:t>Community development and </a:t>
            </a:r>
            <a:r>
              <a:rPr lang="en-US" dirty="0" smtClean="0"/>
              <a:t>evangelism</a:t>
            </a:r>
            <a:endParaRPr lang="en-US" b="1" dirty="0"/>
          </a:p>
          <a:p>
            <a:pPr lvl="1">
              <a:buFont typeface="Symbol" panose="05050102010706020507" pitchFamily="18" charset="2"/>
              <a:buChar char="-"/>
            </a:pPr>
            <a:endParaRPr lang="en-US" dirty="0"/>
          </a:p>
          <a:p>
            <a:r>
              <a:rPr lang="en-US" dirty="0">
                <a:solidFill>
                  <a:prstClr val="black"/>
                </a:solidFill>
              </a:rPr>
              <a:t>Steering Committee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en-US" dirty="0">
                <a:solidFill>
                  <a:prstClr val="black"/>
                </a:solidFill>
              </a:rPr>
              <a:t>Define </a:t>
            </a:r>
            <a:r>
              <a:rPr lang="en-US" dirty="0" smtClean="0">
                <a:solidFill>
                  <a:prstClr val="black"/>
                </a:solidFill>
              </a:rPr>
              <a:t>objectives and fees for </a:t>
            </a:r>
            <a:r>
              <a:rPr lang="en-US" dirty="0">
                <a:solidFill>
                  <a:prstClr val="black"/>
                </a:solidFill>
              </a:rPr>
              <a:t>each </a:t>
            </a:r>
            <a:r>
              <a:rPr lang="en-US" dirty="0" smtClean="0">
                <a:solidFill>
                  <a:prstClr val="black"/>
                </a:solidFill>
              </a:rPr>
              <a:t>year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en-US" dirty="0" smtClean="0">
                <a:solidFill>
                  <a:prstClr val="black"/>
                </a:solidFill>
              </a:rPr>
              <a:t>Composition similar to </a:t>
            </a:r>
            <a:r>
              <a:rPr lang="en-US" dirty="0" err="1" smtClean="0">
                <a:solidFill>
                  <a:prstClr val="black"/>
                </a:solidFill>
              </a:rPr>
              <a:t>PolarSys</a:t>
            </a:r>
            <a:r>
              <a:rPr lang="en-US" dirty="0" smtClean="0">
                <a:solidFill>
                  <a:prstClr val="black"/>
                </a:solidFill>
              </a:rPr>
              <a:t>?</a:t>
            </a:r>
          </a:p>
          <a:p>
            <a:pPr lvl="1">
              <a:buFont typeface="Symbol" panose="05050102010706020507" pitchFamily="18" charset="2"/>
              <a:buChar char="-"/>
            </a:pPr>
            <a:endParaRPr lang="en-US" dirty="0" smtClean="0">
              <a:solidFill>
                <a:prstClr val="black"/>
              </a:solidFill>
            </a:endParaRPr>
          </a:p>
          <a:p>
            <a:r>
              <a:rPr lang="en-US" dirty="0" smtClean="0">
                <a:solidFill>
                  <a:prstClr val="black"/>
                </a:solidFill>
              </a:rPr>
              <a:t>No sub-committees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GB" noProof="0" smtClean="0"/>
              <a:t>DLR.de  •  Chart </a:t>
            </a:r>
            <a:fld id="{A5AC3FBE-A647-41C9-A8C3-4435ED4FC895}" type="slidenum">
              <a:rPr lang="en-GB" noProof="0" smtClean="0"/>
              <a:pPr>
                <a:defRPr/>
              </a:pPr>
              <a:t>5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979162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Status: OpenMobility Working Group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1"/>
            <a:r>
              <a:rPr lang="en-US" dirty="0" smtClean="0"/>
              <a:t>Who?</a:t>
            </a:r>
          </a:p>
          <a:p>
            <a:pPr lvl="2"/>
            <a:r>
              <a:rPr lang="en-US" dirty="0" smtClean="0"/>
              <a:t>Producer of code (contribute manpower)</a:t>
            </a:r>
            <a:endParaRPr lang="en-US" dirty="0"/>
          </a:p>
          <a:p>
            <a:pPr lvl="2"/>
            <a:r>
              <a:rPr lang="en-US" dirty="0" smtClean="0"/>
              <a:t>User of code (contribute funds)</a:t>
            </a:r>
            <a:endParaRPr lang="en-US" dirty="0"/>
          </a:p>
          <a:p>
            <a:pPr lvl="2"/>
            <a:r>
              <a:rPr lang="en-US" dirty="0" smtClean="0"/>
              <a:t>Member participant</a:t>
            </a:r>
          </a:p>
          <a:p>
            <a:pPr lvl="2"/>
            <a:endParaRPr lang="en-US" dirty="0"/>
          </a:p>
          <a:p>
            <a:pPr lvl="1"/>
            <a:r>
              <a:rPr lang="en-US" dirty="0" smtClean="0"/>
              <a:t>Schedule</a:t>
            </a:r>
          </a:p>
          <a:p>
            <a:pPr lvl="2"/>
            <a:r>
              <a:rPr lang="en-US" dirty="0" smtClean="0"/>
              <a:t>Planed </a:t>
            </a:r>
            <a:r>
              <a:rPr lang="en-US" dirty="0"/>
              <a:t>official launch date of the working group: </a:t>
            </a:r>
            <a:r>
              <a:rPr lang="en-US" b="1" dirty="0">
                <a:solidFill>
                  <a:srgbClr val="FF0000"/>
                </a:solidFill>
              </a:rPr>
              <a:t>1</a:t>
            </a:r>
            <a:r>
              <a:rPr lang="en-US" b="1" baseline="30000" dirty="0">
                <a:solidFill>
                  <a:srgbClr val="FF0000"/>
                </a:solidFill>
              </a:rPr>
              <a:t>st</a:t>
            </a:r>
            <a:r>
              <a:rPr lang="en-US" b="1" dirty="0">
                <a:solidFill>
                  <a:srgbClr val="FF0000"/>
                </a:solidFill>
              </a:rPr>
              <a:t> January </a:t>
            </a:r>
            <a:r>
              <a:rPr lang="en-US" b="1" dirty="0" smtClean="0">
                <a:solidFill>
                  <a:srgbClr val="FF0000"/>
                </a:solidFill>
              </a:rPr>
              <a:t>2018</a:t>
            </a:r>
          </a:p>
          <a:p>
            <a:pPr lvl="2"/>
            <a:r>
              <a:rPr lang="en-US" dirty="0"/>
              <a:t>Hold the next meeting as in-person meeting?</a:t>
            </a:r>
          </a:p>
          <a:p>
            <a:pPr lvl="3"/>
            <a:r>
              <a:rPr lang="en-US" dirty="0"/>
              <a:t>Suggestion: End of November / Begin of December 2017 in Berlin?</a:t>
            </a:r>
          </a:p>
          <a:p>
            <a:pPr lvl="2"/>
            <a:endParaRPr lang="en-US" b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noProof="0" smtClean="0"/>
              <a:t>&gt; Lecture &gt; Author  •  Document &gt; Date</a:t>
            </a:r>
            <a:endParaRPr lang="en-GB" noProof="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GB" noProof="0" smtClean="0"/>
              <a:t>DLR.de  •  Chart </a:t>
            </a:r>
            <a:fld id="{A5AC3FBE-A647-41C9-A8C3-4435ED4FC895}" type="slidenum">
              <a:rPr lang="en-GB" noProof="0" smtClean="0"/>
              <a:pPr>
                <a:defRPr/>
              </a:pPr>
              <a:t>6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1156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Misc</a:t>
            </a:r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486000" y="1591200"/>
            <a:ext cx="7627811" cy="4338000"/>
          </a:xfrm>
        </p:spPr>
        <p:txBody>
          <a:bodyPr/>
          <a:lstStyle/>
          <a:p>
            <a:r>
              <a:rPr lang="en-US" dirty="0" smtClean="0"/>
              <a:t>In contact with VDA</a:t>
            </a:r>
          </a:p>
          <a:p>
            <a:pPr lvl="1"/>
            <a:r>
              <a:rPr lang="en-US" dirty="0"/>
              <a:t>First </a:t>
            </a:r>
            <a:r>
              <a:rPr lang="en-US" dirty="0" smtClean="0"/>
              <a:t>conversation with </a:t>
            </a:r>
            <a:r>
              <a:rPr lang="en-US" dirty="0"/>
              <a:t>Mr. </a:t>
            </a:r>
            <a:r>
              <a:rPr lang="en-US" dirty="0" err="1"/>
              <a:t>Kuhle</a:t>
            </a:r>
            <a:r>
              <a:rPr lang="en-US" dirty="0"/>
              <a:t> (Senior Manager "networked and automated </a:t>
            </a:r>
            <a:r>
              <a:rPr lang="en-US" dirty="0" smtClean="0"/>
              <a:t>driving“ VDA) regarding </a:t>
            </a:r>
            <a:r>
              <a:rPr lang="en-US" dirty="0"/>
              <a:t>the presentation of Eclipse SUMO </a:t>
            </a:r>
            <a:r>
              <a:rPr lang="en-US" dirty="0" smtClean="0"/>
              <a:t>to </a:t>
            </a:r>
            <a:r>
              <a:rPr lang="en-US" dirty="0"/>
              <a:t>other potential partners of the automotive industry </a:t>
            </a:r>
            <a:endParaRPr lang="de-DE" dirty="0">
              <a:hlinkClick r:id="rId2"/>
            </a:endParaRPr>
          </a:p>
          <a:p>
            <a:pPr lvl="1"/>
            <a:r>
              <a:rPr lang="de-DE" dirty="0" smtClean="0">
                <a:hlinkClick r:id="rId2"/>
              </a:rPr>
              <a:t>https</a:t>
            </a:r>
            <a:r>
              <a:rPr lang="de-DE" dirty="0">
                <a:hlinkClick r:id="rId2"/>
              </a:rPr>
              <a:t>://</a:t>
            </a:r>
            <a:r>
              <a:rPr lang="de-DE" dirty="0" smtClean="0">
                <a:hlinkClick r:id="rId2"/>
              </a:rPr>
              <a:t>www.vda.de/en/association/departments/department-networked-and-automated-driving/co-ordination-team-networked-and-automated-driving-team</a:t>
            </a:r>
            <a:endParaRPr lang="de-DE" dirty="0" smtClean="0"/>
          </a:p>
          <a:p>
            <a:pPr lvl="1"/>
            <a:endParaRPr lang="de-DE" dirty="0" smtClean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GB" noProof="0" smtClean="0"/>
              <a:t>DLR.de  •  Chart </a:t>
            </a:r>
            <a:fld id="{A5AC3FBE-A647-41C9-A8C3-4435ED4FC895}" type="slidenum">
              <a:rPr lang="en-GB" noProof="0" smtClean="0"/>
              <a:pPr>
                <a:defRPr/>
              </a:pPr>
              <a:t>7</a:t>
            </a:fld>
            <a:endParaRPr lang="en-GB" noProof="0" dirty="0"/>
          </a:p>
        </p:txBody>
      </p:sp>
      <p:pic>
        <p:nvPicPr>
          <p:cNvPr id="1026" name="Picture 2" descr="https://www.tecosim.com/fileadmin/_processed_/b/b/csm_VDA_Logo_9f32d4a1f8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531" b="35912"/>
          <a:stretch/>
        </p:blipFill>
        <p:spPr bwMode="auto">
          <a:xfrm>
            <a:off x="8041803" y="1737530"/>
            <a:ext cx="3133725" cy="6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813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LR-Präsentation 16:9 Englisch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tx1"/>
          </a:solidFill>
        </a:ln>
      </a:spPr>
      <a:bodyPr rtlCol="0" anchor="ctr">
        <a:noAutofit/>
      </a:bodyPr>
      <a:lstStyle>
        <a:defPPr algn="ctr">
          <a:defRPr dirty="0" smtClean="0">
            <a:solidFill>
              <a:schemeClr val="tx1"/>
            </a:solidFill>
            <a:latin typeface="Arial" pitchFamily="34" charset="0"/>
            <a:cs typeface="Arial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tns:customPropertyEditors xmlns:tns="http://schemas.microsoft.com/office/2006/customDocumentInformationPanel">
  <tns:showOnOpen>false</tns:showOnOpen>
  <tns:defaultPropertyEditorNamespace>Standardeigenschaften</tns:defaultPropertyEditorNamespace>
</tns:customPropertyEditors>
</file>

<file path=customXml/itemProps1.xml><?xml version="1.0" encoding="utf-8"?>
<ds:datastoreItem xmlns:ds="http://schemas.openxmlformats.org/officeDocument/2006/customXml" ds:itemID="{95C61B9F-14F0-4AD9-AC81-B8624FAD5FC8}">
  <ds:schemaRefs>
    <ds:schemaRef ds:uri="http://schemas.microsoft.com/office/2006/customDocumentInformationPan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436</Words>
  <Application>Microsoft Office PowerPoint</Application>
  <PresentationFormat>Benutzerdefiniert</PresentationFormat>
  <Paragraphs>87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DLR-Präsentation 16:9 Englisch</vt:lpstr>
      <vt:lpstr>OpenMobility Working Group - Telco</vt:lpstr>
      <vt:lpstr>Status: Eclipse SUMO</vt:lpstr>
      <vt:lpstr>Status: OpenMobility Working Group</vt:lpstr>
      <vt:lpstr>Eclipse Industry Working Group Process https://www.eclipse.org/org/workinggroups/industry_wg_process.php</vt:lpstr>
      <vt:lpstr>Status: OpenMobility Working Group</vt:lpstr>
      <vt:lpstr>Status: OpenMobility Working Group</vt:lpstr>
      <vt:lpstr>Misc</vt:lpstr>
    </vt:vector>
  </TitlesOfParts>
  <Company>DLR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Hilbrich, Robert</dc:creator>
  <cp:lastModifiedBy>Robert Hilbrich</cp:lastModifiedBy>
  <cp:revision>90</cp:revision>
  <dcterms:created xsi:type="dcterms:W3CDTF">2012-06-19T06:51:55Z</dcterms:created>
  <dcterms:modified xsi:type="dcterms:W3CDTF">2017-10-12T08:44:43Z</dcterms:modified>
</cp:coreProperties>
</file>