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4"/>
  </p:notesMasterIdLst>
  <p:sldIdLst>
    <p:sldId id="357" r:id="rId6"/>
    <p:sldId id="362" r:id="rId7"/>
    <p:sldId id="364" r:id="rId8"/>
    <p:sldId id="365" r:id="rId9"/>
    <p:sldId id="358" r:id="rId10"/>
    <p:sldId id="355" r:id="rId11"/>
    <p:sldId id="356" r:id="rId12"/>
    <p:sldId id="351" r:id="rId13"/>
  </p:sldIdLst>
  <p:sldSz cx="12192000" cy="6858000"/>
  <p:notesSz cx="6858000" cy="9926638"/>
  <p:custDataLst>
    <p:tags r:id="rId1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F"/>
    <a:srgbClr val="FCA2EB"/>
    <a:srgbClr val="FFFF00"/>
    <a:srgbClr val="FFD579"/>
    <a:srgbClr val="A8C7D4"/>
    <a:srgbClr val="005A82"/>
    <a:srgbClr val="DBE8ED"/>
    <a:srgbClr val="F1F1F1"/>
    <a:srgbClr val="00A4C1"/>
    <a:srgbClr val="4788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6395" autoAdjust="0"/>
  </p:normalViewPr>
  <p:slideViewPr>
    <p:cSldViewPr snapToGrid="0" snapToObjects="1" showGuides="1">
      <p:cViewPr varScale="1">
        <p:scale>
          <a:sx n="78" d="100"/>
          <a:sy n="78" d="100"/>
        </p:scale>
        <p:origin x="810" y="96"/>
      </p:cViewPr>
      <p:guideLst/>
    </p:cSldViewPr>
  </p:slideViewPr>
  <p:outlineViewPr>
    <p:cViewPr>
      <p:scale>
        <a:sx n="33" d="100"/>
        <a:sy n="33" d="100"/>
      </p:scale>
      <p:origin x="0" y="-35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0" d="100"/>
          <a:sy n="50" d="100"/>
        </p:scale>
        <p:origin x="2628" y="36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DD6A6-1D55-4C54-9114-E6E121070B4D}" type="datetimeFigureOut">
              <a:rPr lang="de-DE" smtClean="0"/>
              <a:t>26.11.2019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762BA-8904-410A-B3EF-46C68FD71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481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762BA-8904-410A-B3EF-46C68FD7165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296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762BA-8904-410A-B3EF-46C68FD7165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426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762BA-8904-410A-B3EF-46C68FD7165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756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0">
            <a:extLst>
              <a:ext uri="{FF2B5EF4-FFF2-40B4-BE49-F238E27FC236}">
                <a16:creationId xmlns:a16="http://schemas.microsoft.com/office/drawing/2014/main" id="{597BD4CD-33C6-40FE-ACAE-8671C44D6401}"/>
              </a:ext>
            </a:extLst>
          </p:cNvPr>
          <p:cNvSpPr>
            <a:spLocks/>
          </p:cNvSpPr>
          <p:nvPr userDrawn="1"/>
        </p:nvSpPr>
        <p:spPr bwMode="auto">
          <a:xfrm>
            <a:off x="-3175" y="1444926"/>
            <a:ext cx="12192000" cy="368318"/>
          </a:xfrm>
          <a:custGeom>
            <a:avLst/>
            <a:gdLst>
              <a:gd name="T0" fmla="*/ 3183 w 3183"/>
              <a:gd name="T1" fmla="*/ 33 h 127"/>
              <a:gd name="T2" fmla="*/ 1444 w 3183"/>
              <a:gd name="T3" fmla="*/ 0 h 127"/>
              <a:gd name="T4" fmla="*/ 0 w 3183"/>
              <a:gd name="T5" fmla="*/ 23 h 127"/>
              <a:gd name="T6" fmla="*/ 0 w 3183"/>
              <a:gd name="T7" fmla="*/ 127 h 127"/>
              <a:gd name="T8" fmla="*/ 3183 w 3183"/>
              <a:gd name="T9" fmla="*/ 127 h 127"/>
              <a:gd name="T10" fmla="*/ 3183 w 3183"/>
              <a:gd name="T11" fmla="*/ 33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3" h="127">
                <a:moveTo>
                  <a:pt x="3183" y="33"/>
                </a:moveTo>
                <a:cubicBezTo>
                  <a:pt x="2610" y="11"/>
                  <a:pt x="2029" y="0"/>
                  <a:pt x="1444" y="0"/>
                </a:cubicBezTo>
                <a:cubicBezTo>
                  <a:pt x="959" y="0"/>
                  <a:pt x="477" y="8"/>
                  <a:pt x="0" y="23"/>
                </a:cubicBezTo>
                <a:cubicBezTo>
                  <a:pt x="0" y="127"/>
                  <a:pt x="0" y="127"/>
                  <a:pt x="0" y="127"/>
                </a:cubicBezTo>
                <a:cubicBezTo>
                  <a:pt x="3183" y="127"/>
                  <a:pt x="3183" y="127"/>
                  <a:pt x="3183" y="127"/>
                </a:cubicBezTo>
                <a:lnTo>
                  <a:pt x="3183" y="33"/>
                </a:lnTo>
                <a:close/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2037D253-C310-4F47-A166-B56FCC8566A6}"/>
              </a:ext>
            </a:extLst>
          </p:cNvPr>
          <p:cNvSpPr/>
          <p:nvPr userDrawn="1"/>
        </p:nvSpPr>
        <p:spPr>
          <a:xfrm>
            <a:off x="-3175" y="1436688"/>
            <a:ext cx="12192000" cy="5421311"/>
          </a:xfrm>
          <a:custGeom>
            <a:avLst/>
            <a:gdLst>
              <a:gd name="connsiteX0" fmla="*/ 3098752 w 12192000"/>
              <a:gd name="connsiteY0" fmla="*/ 0 h 5421311"/>
              <a:gd name="connsiteX1" fmla="*/ 12192000 w 12192000"/>
              <a:gd name="connsiteY1" fmla="*/ 191174 h 5421311"/>
              <a:gd name="connsiteX2" fmla="*/ 12192000 w 12192000"/>
              <a:gd name="connsiteY2" fmla="*/ 376554 h 5421311"/>
              <a:gd name="connsiteX3" fmla="*/ 12192000 w 12192000"/>
              <a:gd name="connsiteY3" fmla="*/ 376555 h 5421311"/>
              <a:gd name="connsiteX4" fmla="*/ 12192000 w 12192000"/>
              <a:gd name="connsiteY4" fmla="*/ 5421311 h 5421311"/>
              <a:gd name="connsiteX5" fmla="*/ 0 w 12192000"/>
              <a:gd name="connsiteY5" fmla="*/ 5421311 h 5421311"/>
              <a:gd name="connsiteX6" fmla="*/ 0 w 12192000"/>
              <a:gd name="connsiteY6" fmla="*/ 376555 h 5421311"/>
              <a:gd name="connsiteX7" fmla="*/ 0 w 12192000"/>
              <a:gd name="connsiteY7" fmla="*/ 376554 h 5421311"/>
              <a:gd name="connsiteX8" fmla="*/ 0 w 12192000"/>
              <a:gd name="connsiteY8" fmla="*/ 375865 h 5421311"/>
              <a:gd name="connsiteX9" fmla="*/ 0 w 12192000"/>
              <a:gd name="connsiteY9" fmla="*/ 23173 h 5421311"/>
              <a:gd name="connsiteX10" fmla="*/ 3098752 w 12192000"/>
              <a:gd name="connsiteY10" fmla="*/ 0 h 542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5421311">
                <a:moveTo>
                  <a:pt x="3098752" y="0"/>
                </a:moveTo>
                <a:cubicBezTo>
                  <a:pt x="6174522" y="0"/>
                  <a:pt x="9211989" y="66621"/>
                  <a:pt x="12192000" y="191174"/>
                </a:cubicBezTo>
                <a:lnTo>
                  <a:pt x="12192000" y="376554"/>
                </a:lnTo>
                <a:lnTo>
                  <a:pt x="12192000" y="376555"/>
                </a:lnTo>
                <a:lnTo>
                  <a:pt x="12192000" y="5421311"/>
                </a:lnTo>
                <a:lnTo>
                  <a:pt x="0" y="5421311"/>
                </a:lnTo>
                <a:lnTo>
                  <a:pt x="0" y="376555"/>
                </a:lnTo>
                <a:lnTo>
                  <a:pt x="0" y="376554"/>
                </a:lnTo>
                <a:lnTo>
                  <a:pt x="0" y="375865"/>
                </a:lnTo>
                <a:cubicBezTo>
                  <a:pt x="0" y="371033"/>
                  <a:pt x="0" y="332382"/>
                  <a:pt x="0" y="23173"/>
                </a:cubicBezTo>
                <a:cubicBezTo>
                  <a:pt x="1026534" y="8690"/>
                  <a:pt x="2060728" y="0"/>
                  <a:pt x="309875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9DEDD1-E1FD-4386-9E21-EE1381F02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799" y="1950244"/>
            <a:ext cx="11520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DE8ED8-FE0E-47E2-A204-F7F30C171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799" y="4429919"/>
            <a:ext cx="11520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459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25708B15-D999-464B-91E7-B4E667174B0A}"/>
              </a:ext>
            </a:extLst>
          </p:cNvPr>
          <p:cNvSpPr>
            <a:spLocks/>
          </p:cNvSpPr>
          <p:nvPr userDrawn="1"/>
        </p:nvSpPr>
        <p:spPr bwMode="auto">
          <a:xfrm>
            <a:off x="-3175" y="3143098"/>
            <a:ext cx="12192000" cy="368318"/>
          </a:xfrm>
          <a:custGeom>
            <a:avLst/>
            <a:gdLst>
              <a:gd name="T0" fmla="*/ 3183 w 3183"/>
              <a:gd name="T1" fmla="*/ 33 h 127"/>
              <a:gd name="T2" fmla="*/ 1444 w 3183"/>
              <a:gd name="T3" fmla="*/ 0 h 127"/>
              <a:gd name="T4" fmla="*/ 0 w 3183"/>
              <a:gd name="T5" fmla="*/ 23 h 127"/>
              <a:gd name="T6" fmla="*/ 0 w 3183"/>
              <a:gd name="T7" fmla="*/ 127 h 127"/>
              <a:gd name="T8" fmla="*/ 3183 w 3183"/>
              <a:gd name="T9" fmla="*/ 127 h 127"/>
              <a:gd name="T10" fmla="*/ 3183 w 3183"/>
              <a:gd name="T11" fmla="*/ 33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3" h="127">
                <a:moveTo>
                  <a:pt x="3183" y="33"/>
                </a:moveTo>
                <a:cubicBezTo>
                  <a:pt x="2610" y="11"/>
                  <a:pt x="2029" y="0"/>
                  <a:pt x="1444" y="0"/>
                </a:cubicBezTo>
                <a:cubicBezTo>
                  <a:pt x="959" y="0"/>
                  <a:pt x="477" y="8"/>
                  <a:pt x="0" y="23"/>
                </a:cubicBezTo>
                <a:cubicBezTo>
                  <a:pt x="0" y="127"/>
                  <a:pt x="0" y="127"/>
                  <a:pt x="0" y="127"/>
                </a:cubicBezTo>
                <a:cubicBezTo>
                  <a:pt x="3183" y="127"/>
                  <a:pt x="3183" y="127"/>
                  <a:pt x="3183" y="127"/>
                </a:cubicBezTo>
                <a:lnTo>
                  <a:pt x="3183" y="33"/>
                </a:lnTo>
                <a:close/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E608200B-6E6B-463A-8179-C3755A23832B}"/>
              </a:ext>
            </a:extLst>
          </p:cNvPr>
          <p:cNvSpPr/>
          <p:nvPr userDrawn="1"/>
        </p:nvSpPr>
        <p:spPr>
          <a:xfrm>
            <a:off x="-3175" y="3134860"/>
            <a:ext cx="12192000" cy="3726316"/>
          </a:xfrm>
          <a:custGeom>
            <a:avLst/>
            <a:gdLst>
              <a:gd name="connsiteX0" fmla="*/ 3098752 w 12192000"/>
              <a:gd name="connsiteY0" fmla="*/ 0 h 3726316"/>
              <a:gd name="connsiteX1" fmla="*/ 12192000 w 12192000"/>
              <a:gd name="connsiteY1" fmla="*/ 191174 h 3726316"/>
              <a:gd name="connsiteX2" fmla="*/ 12192000 w 12192000"/>
              <a:gd name="connsiteY2" fmla="*/ 376554 h 3726316"/>
              <a:gd name="connsiteX3" fmla="*/ 12192000 w 12192000"/>
              <a:gd name="connsiteY3" fmla="*/ 376555 h 3726316"/>
              <a:gd name="connsiteX4" fmla="*/ 12192000 w 12192000"/>
              <a:gd name="connsiteY4" fmla="*/ 3726316 h 3726316"/>
              <a:gd name="connsiteX5" fmla="*/ 0 w 12192000"/>
              <a:gd name="connsiteY5" fmla="*/ 3726316 h 3726316"/>
              <a:gd name="connsiteX6" fmla="*/ 0 w 12192000"/>
              <a:gd name="connsiteY6" fmla="*/ 376555 h 3726316"/>
              <a:gd name="connsiteX7" fmla="*/ 0 w 12192000"/>
              <a:gd name="connsiteY7" fmla="*/ 376554 h 3726316"/>
              <a:gd name="connsiteX8" fmla="*/ 0 w 12192000"/>
              <a:gd name="connsiteY8" fmla="*/ 375865 h 3726316"/>
              <a:gd name="connsiteX9" fmla="*/ 0 w 12192000"/>
              <a:gd name="connsiteY9" fmla="*/ 23173 h 3726316"/>
              <a:gd name="connsiteX10" fmla="*/ 3098752 w 12192000"/>
              <a:gd name="connsiteY10" fmla="*/ 0 h 3726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3726316">
                <a:moveTo>
                  <a:pt x="3098752" y="0"/>
                </a:moveTo>
                <a:cubicBezTo>
                  <a:pt x="6174522" y="0"/>
                  <a:pt x="9211989" y="66621"/>
                  <a:pt x="12192000" y="191174"/>
                </a:cubicBezTo>
                <a:lnTo>
                  <a:pt x="12192000" y="376554"/>
                </a:lnTo>
                <a:lnTo>
                  <a:pt x="12192000" y="376555"/>
                </a:lnTo>
                <a:lnTo>
                  <a:pt x="12192000" y="3726316"/>
                </a:lnTo>
                <a:lnTo>
                  <a:pt x="0" y="3726316"/>
                </a:lnTo>
                <a:lnTo>
                  <a:pt x="0" y="376555"/>
                </a:lnTo>
                <a:lnTo>
                  <a:pt x="0" y="376554"/>
                </a:lnTo>
                <a:lnTo>
                  <a:pt x="0" y="375865"/>
                </a:lnTo>
                <a:cubicBezTo>
                  <a:pt x="0" y="371033"/>
                  <a:pt x="0" y="332382"/>
                  <a:pt x="0" y="23173"/>
                </a:cubicBezTo>
                <a:cubicBezTo>
                  <a:pt x="1026534" y="8690"/>
                  <a:pt x="2060728" y="0"/>
                  <a:pt x="309875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9DEDD1-E1FD-4386-9E21-EE1381F02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800" y="4489827"/>
            <a:ext cx="11520000" cy="830997"/>
          </a:xfrm>
        </p:spPr>
        <p:txBody>
          <a:bodyPr anchor="b">
            <a:sp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DE8ED8-FE0E-47E2-A204-F7F30C171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800" y="5412899"/>
            <a:ext cx="11520000" cy="369332"/>
          </a:xfrm>
        </p:spPr>
        <p:txBody>
          <a:bodyPr>
            <a:sp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Master-Untertitelformat bearbeiten</a:t>
            </a:r>
          </a:p>
        </p:txBody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9E09251C-7427-4786-95F0-840D4B9D4D8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88825" cy="3238803"/>
          </a:xfrm>
          <a:custGeom>
            <a:avLst/>
            <a:gdLst>
              <a:gd name="connsiteX0" fmla="*/ 0 w 12188825"/>
              <a:gd name="connsiteY0" fmla="*/ 0 h 3238803"/>
              <a:gd name="connsiteX1" fmla="*/ 12188825 w 12188825"/>
              <a:gd name="connsiteY1" fmla="*/ 0 h 3238803"/>
              <a:gd name="connsiteX2" fmla="*/ 12188825 w 12188825"/>
              <a:gd name="connsiteY2" fmla="*/ 3238803 h 3238803"/>
              <a:gd name="connsiteX3" fmla="*/ 5527849 w 12188825"/>
              <a:gd name="connsiteY3" fmla="*/ 3143098 h 3238803"/>
              <a:gd name="connsiteX4" fmla="*/ 4957263 w 12188825"/>
              <a:gd name="connsiteY4" fmla="*/ 3144864 h 3238803"/>
              <a:gd name="connsiteX5" fmla="*/ 3095577 w 12188825"/>
              <a:gd name="connsiteY5" fmla="*/ 3134860 h 3238803"/>
              <a:gd name="connsiteX6" fmla="*/ 1541893 w 12188825"/>
              <a:gd name="connsiteY6" fmla="*/ 3141016 h 3238803"/>
              <a:gd name="connsiteX7" fmla="*/ 0 w 12188825"/>
              <a:gd name="connsiteY7" fmla="*/ 3157998 h 323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825" h="3238803">
                <a:moveTo>
                  <a:pt x="0" y="0"/>
                </a:moveTo>
                <a:lnTo>
                  <a:pt x="12188825" y="0"/>
                </a:lnTo>
                <a:lnTo>
                  <a:pt x="12188825" y="3238803"/>
                </a:lnTo>
                <a:cubicBezTo>
                  <a:pt x="9994035" y="3175000"/>
                  <a:pt x="7768603" y="3143098"/>
                  <a:pt x="5527849" y="3143098"/>
                </a:cubicBezTo>
                <a:lnTo>
                  <a:pt x="4957263" y="3144864"/>
                </a:lnTo>
                <a:lnTo>
                  <a:pt x="3095577" y="3134860"/>
                </a:lnTo>
                <a:cubicBezTo>
                  <a:pt x="2576565" y="3134860"/>
                  <a:pt x="2058511" y="3137033"/>
                  <a:pt x="1541893" y="3141016"/>
                </a:cubicBezTo>
                <a:lnTo>
                  <a:pt x="0" y="3157998"/>
                </a:lnTo>
                <a:close/>
              </a:path>
            </a:pathLst>
          </a:custGeom>
          <a:noFill/>
        </p:spPr>
        <p:txBody>
          <a:bodyPr wrap="square" tIns="1152000">
            <a:noAutofit/>
          </a:bodyPr>
          <a:lstStyle>
            <a:lvl1pPr marL="0" indent="0" algn="ctr">
              <a:buNone/>
              <a:defRPr sz="11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Klick here to place picture</a:t>
            </a:r>
          </a:p>
        </p:txBody>
      </p:sp>
    </p:spTree>
    <p:extLst>
      <p:ext uri="{BB962C8B-B14F-4D97-AF65-F5344CB8AC3E}">
        <p14:creationId xmlns:p14="http://schemas.microsoft.com/office/powerpoint/2010/main" val="164779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C58D8-C649-4138-AE53-38ED962A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EB281E-E1DF-488A-82BA-082D6AFC3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Mastertextformat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6889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lin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C58D8-C649-4138-AE53-38ED962A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Mastertitelformat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EB281E-E1DF-488A-82BA-082D6AFC3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1798577"/>
            <a:ext cx="11520000" cy="4429423"/>
          </a:xfrm>
        </p:spPr>
        <p:txBody>
          <a:bodyPr/>
          <a:lstStyle/>
          <a:p>
            <a:pPr lvl="0"/>
            <a:r>
              <a:rPr lang="en-US" noProof="0"/>
              <a:t>Mastertextformat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DFEC30F-62ED-4722-921B-1943C58DF0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000" y="1130799"/>
            <a:ext cx="11520000" cy="307777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5416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line,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85F1A9-39AA-423C-A3F9-D0ACBC08F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DA34C8-B917-41C1-9996-BCCC3B4DB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6000" y="1800000"/>
            <a:ext cx="5544000" cy="4428000"/>
          </a:xfrm>
        </p:spPr>
        <p:txBody>
          <a:bodyPr/>
          <a:lstStyle/>
          <a:p>
            <a:pPr lvl="0"/>
            <a:r>
              <a:rPr lang="en-US" noProof="0"/>
              <a:t>Mastertextformat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30A220-0150-4F43-B1B5-E1C9B87E5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2000" y="1800000"/>
            <a:ext cx="5544000" cy="4428000"/>
          </a:xfrm>
        </p:spPr>
        <p:txBody>
          <a:bodyPr/>
          <a:lstStyle/>
          <a:p>
            <a:pPr lvl="0"/>
            <a:r>
              <a:rPr lang="en-US" noProof="0" dirty="0" err="1"/>
              <a:t>Mastertextformat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28231116-2A6A-4488-900F-7D01B95FE8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000" y="1130799"/>
            <a:ext cx="11520000" cy="307777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1274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- &amp; Sub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D54FFC-A2F3-4A1E-8550-B35456B7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1EFB9B65-2381-4E5C-9949-22C6612457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6000" y="1130799"/>
            <a:ext cx="11520000" cy="307777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 err="1"/>
              <a:t>Mastertextformat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849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475B0D76-57D7-4627-A808-EE60BB1078D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2188825 w 12192000"/>
              <a:gd name="connsiteY3" fmla="*/ 6858000 h 6858000"/>
              <a:gd name="connsiteX4" fmla="*/ 12188825 w 12192000"/>
              <a:gd name="connsiteY4" fmla="*/ 6857999 h 6858000"/>
              <a:gd name="connsiteX5" fmla="*/ 12188825 w 12192000"/>
              <a:gd name="connsiteY5" fmla="*/ 6672618 h 6858000"/>
              <a:gd name="connsiteX6" fmla="*/ 12188825 w 12192000"/>
              <a:gd name="connsiteY6" fmla="*/ 6585387 h 6858000"/>
              <a:gd name="connsiteX7" fmla="*/ 5527849 w 12192000"/>
              <a:gd name="connsiteY7" fmla="*/ 6489682 h 6858000"/>
              <a:gd name="connsiteX8" fmla="*/ 4957252 w 12192000"/>
              <a:gd name="connsiteY8" fmla="*/ 6491448 h 6858000"/>
              <a:gd name="connsiteX9" fmla="*/ 3095577 w 12192000"/>
              <a:gd name="connsiteY9" fmla="*/ 6481444 h 6858000"/>
              <a:gd name="connsiteX10" fmla="*/ 1541892 w 12192000"/>
              <a:gd name="connsiteY10" fmla="*/ 6487600 h 6858000"/>
              <a:gd name="connsiteX11" fmla="*/ 0 w 12192000"/>
              <a:gd name="connsiteY11" fmla="*/ 650458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2188825" y="6858000"/>
                </a:lnTo>
                <a:lnTo>
                  <a:pt x="12188825" y="6857999"/>
                </a:lnTo>
                <a:lnTo>
                  <a:pt x="12188825" y="6672618"/>
                </a:lnTo>
                <a:lnTo>
                  <a:pt x="12188825" y="6585387"/>
                </a:lnTo>
                <a:cubicBezTo>
                  <a:pt x="9994035" y="6521584"/>
                  <a:pt x="7768603" y="6489682"/>
                  <a:pt x="5527849" y="6489682"/>
                </a:cubicBezTo>
                <a:lnTo>
                  <a:pt x="4957252" y="6491448"/>
                </a:lnTo>
                <a:lnTo>
                  <a:pt x="3095577" y="6481444"/>
                </a:lnTo>
                <a:cubicBezTo>
                  <a:pt x="2576565" y="6481444"/>
                  <a:pt x="2058511" y="6483617"/>
                  <a:pt x="1541892" y="6487600"/>
                </a:cubicBezTo>
                <a:lnTo>
                  <a:pt x="0" y="6504582"/>
                </a:lnTo>
                <a:close/>
              </a:path>
            </a:pathLst>
          </a:custGeom>
          <a:noFill/>
        </p:spPr>
        <p:txBody>
          <a:bodyPr vert="horz" wrap="square" lIns="0" tIns="3024000" rIns="0" bIns="0" rtlCol="0">
            <a:noAutofit/>
          </a:bodyPr>
          <a:lstStyle>
            <a:lvl1pPr marL="0" indent="0" algn="ctr">
              <a:buNone/>
              <a:defRPr lang="de-DE" sz="11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marL="180975" lvl="0" indent="-180975" algn="ctr"/>
            <a:r>
              <a:rPr lang="en-US"/>
              <a:t>Klick here to place picture</a:t>
            </a:r>
          </a:p>
        </p:txBody>
      </p:sp>
    </p:spTree>
    <p:extLst>
      <p:ext uri="{BB962C8B-B14F-4D97-AF65-F5344CB8AC3E}">
        <p14:creationId xmlns:p14="http://schemas.microsoft.com/office/powerpoint/2010/main" val="357657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0">
            <a:extLst>
              <a:ext uri="{FF2B5EF4-FFF2-40B4-BE49-F238E27FC236}">
                <a16:creationId xmlns:a16="http://schemas.microsoft.com/office/drawing/2014/main" id="{597BD4CD-33C6-40FE-ACAE-8671C44D6401}"/>
              </a:ext>
            </a:extLst>
          </p:cNvPr>
          <p:cNvSpPr>
            <a:spLocks/>
          </p:cNvSpPr>
          <p:nvPr userDrawn="1"/>
        </p:nvSpPr>
        <p:spPr bwMode="auto">
          <a:xfrm>
            <a:off x="-3175" y="1444926"/>
            <a:ext cx="12192000" cy="368318"/>
          </a:xfrm>
          <a:custGeom>
            <a:avLst/>
            <a:gdLst>
              <a:gd name="T0" fmla="*/ 3183 w 3183"/>
              <a:gd name="T1" fmla="*/ 33 h 127"/>
              <a:gd name="T2" fmla="*/ 1444 w 3183"/>
              <a:gd name="T3" fmla="*/ 0 h 127"/>
              <a:gd name="T4" fmla="*/ 0 w 3183"/>
              <a:gd name="T5" fmla="*/ 23 h 127"/>
              <a:gd name="T6" fmla="*/ 0 w 3183"/>
              <a:gd name="T7" fmla="*/ 127 h 127"/>
              <a:gd name="T8" fmla="*/ 3183 w 3183"/>
              <a:gd name="T9" fmla="*/ 127 h 127"/>
              <a:gd name="T10" fmla="*/ 3183 w 3183"/>
              <a:gd name="T11" fmla="*/ 33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3" h="127">
                <a:moveTo>
                  <a:pt x="3183" y="33"/>
                </a:moveTo>
                <a:cubicBezTo>
                  <a:pt x="2610" y="11"/>
                  <a:pt x="2029" y="0"/>
                  <a:pt x="1444" y="0"/>
                </a:cubicBezTo>
                <a:cubicBezTo>
                  <a:pt x="959" y="0"/>
                  <a:pt x="477" y="8"/>
                  <a:pt x="0" y="23"/>
                </a:cubicBezTo>
                <a:cubicBezTo>
                  <a:pt x="0" y="127"/>
                  <a:pt x="0" y="127"/>
                  <a:pt x="0" y="127"/>
                </a:cubicBezTo>
                <a:cubicBezTo>
                  <a:pt x="3183" y="127"/>
                  <a:pt x="3183" y="127"/>
                  <a:pt x="3183" y="127"/>
                </a:cubicBezTo>
                <a:lnTo>
                  <a:pt x="3183" y="33"/>
                </a:lnTo>
                <a:close/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2037D253-C310-4F47-A166-B56FCC8566A6}"/>
              </a:ext>
            </a:extLst>
          </p:cNvPr>
          <p:cNvSpPr/>
          <p:nvPr userDrawn="1"/>
        </p:nvSpPr>
        <p:spPr>
          <a:xfrm>
            <a:off x="-3175" y="1436688"/>
            <a:ext cx="12192000" cy="5421311"/>
          </a:xfrm>
          <a:custGeom>
            <a:avLst/>
            <a:gdLst>
              <a:gd name="connsiteX0" fmla="*/ 3098752 w 12192000"/>
              <a:gd name="connsiteY0" fmla="*/ 0 h 5421311"/>
              <a:gd name="connsiteX1" fmla="*/ 12192000 w 12192000"/>
              <a:gd name="connsiteY1" fmla="*/ 191174 h 5421311"/>
              <a:gd name="connsiteX2" fmla="*/ 12192000 w 12192000"/>
              <a:gd name="connsiteY2" fmla="*/ 376554 h 5421311"/>
              <a:gd name="connsiteX3" fmla="*/ 12192000 w 12192000"/>
              <a:gd name="connsiteY3" fmla="*/ 376555 h 5421311"/>
              <a:gd name="connsiteX4" fmla="*/ 12192000 w 12192000"/>
              <a:gd name="connsiteY4" fmla="*/ 5421311 h 5421311"/>
              <a:gd name="connsiteX5" fmla="*/ 0 w 12192000"/>
              <a:gd name="connsiteY5" fmla="*/ 5421311 h 5421311"/>
              <a:gd name="connsiteX6" fmla="*/ 0 w 12192000"/>
              <a:gd name="connsiteY6" fmla="*/ 376555 h 5421311"/>
              <a:gd name="connsiteX7" fmla="*/ 0 w 12192000"/>
              <a:gd name="connsiteY7" fmla="*/ 376554 h 5421311"/>
              <a:gd name="connsiteX8" fmla="*/ 0 w 12192000"/>
              <a:gd name="connsiteY8" fmla="*/ 375865 h 5421311"/>
              <a:gd name="connsiteX9" fmla="*/ 0 w 12192000"/>
              <a:gd name="connsiteY9" fmla="*/ 23173 h 5421311"/>
              <a:gd name="connsiteX10" fmla="*/ 3098752 w 12192000"/>
              <a:gd name="connsiteY10" fmla="*/ 0 h 542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5421311">
                <a:moveTo>
                  <a:pt x="3098752" y="0"/>
                </a:moveTo>
                <a:cubicBezTo>
                  <a:pt x="6174522" y="0"/>
                  <a:pt x="9211989" y="66621"/>
                  <a:pt x="12192000" y="191174"/>
                </a:cubicBezTo>
                <a:lnTo>
                  <a:pt x="12192000" y="376554"/>
                </a:lnTo>
                <a:lnTo>
                  <a:pt x="12192000" y="376555"/>
                </a:lnTo>
                <a:lnTo>
                  <a:pt x="12192000" y="5421311"/>
                </a:lnTo>
                <a:lnTo>
                  <a:pt x="0" y="5421311"/>
                </a:lnTo>
                <a:lnTo>
                  <a:pt x="0" y="376555"/>
                </a:lnTo>
                <a:lnTo>
                  <a:pt x="0" y="376554"/>
                </a:lnTo>
                <a:lnTo>
                  <a:pt x="0" y="375865"/>
                </a:lnTo>
                <a:cubicBezTo>
                  <a:pt x="0" y="371033"/>
                  <a:pt x="0" y="332382"/>
                  <a:pt x="0" y="23173"/>
                </a:cubicBezTo>
                <a:cubicBezTo>
                  <a:pt x="1026534" y="8690"/>
                  <a:pt x="2060728" y="0"/>
                  <a:pt x="309875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>
              <a:solidFill>
                <a:schemeClr val="tx1"/>
              </a:solidFill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C7F3BFF-72F0-40B1-90AB-4DBF633486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4799" y="3767524"/>
            <a:ext cx="3276000" cy="276999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180975" indent="0">
              <a:buNone/>
              <a:defRPr>
                <a:solidFill>
                  <a:schemeClr val="bg1"/>
                </a:solidFill>
              </a:defRPr>
            </a:lvl2pPr>
            <a:lvl3pPr marL="355600" indent="0">
              <a:buNone/>
              <a:defRPr>
                <a:solidFill>
                  <a:schemeClr val="bg1"/>
                </a:solidFill>
              </a:defRPr>
            </a:lvl3pPr>
            <a:lvl4pPr marL="536575" indent="0">
              <a:buNone/>
              <a:defRPr>
                <a:solidFill>
                  <a:schemeClr val="bg1"/>
                </a:solidFill>
              </a:defRPr>
            </a:lvl4pPr>
            <a:lvl5pPr marL="719138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D7E16B2A-3CA4-4BB8-94B7-6CA34A2A14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6724" y="3767524"/>
            <a:ext cx="3276000" cy="276999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180975" indent="0">
              <a:buNone/>
              <a:defRPr>
                <a:solidFill>
                  <a:schemeClr val="bg1"/>
                </a:solidFill>
              </a:defRPr>
            </a:lvl2pPr>
            <a:lvl3pPr marL="355600" indent="0">
              <a:buNone/>
              <a:defRPr>
                <a:solidFill>
                  <a:schemeClr val="bg1"/>
                </a:solidFill>
              </a:defRPr>
            </a:lvl3pPr>
            <a:lvl4pPr marL="536575" indent="0">
              <a:buNone/>
              <a:defRPr>
                <a:solidFill>
                  <a:schemeClr val="bg1"/>
                </a:solidFill>
              </a:defRPr>
            </a:lvl4pPr>
            <a:lvl5pPr marL="719138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17B3D0F-168E-414F-B113-2DC2B5416A68}"/>
              </a:ext>
            </a:extLst>
          </p:cNvPr>
          <p:cNvSpPr txBox="1"/>
          <p:nvPr userDrawn="1"/>
        </p:nvSpPr>
        <p:spPr>
          <a:xfrm>
            <a:off x="334799" y="6109514"/>
            <a:ext cx="370934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800" baseline="0" dirty="0">
                <a:solidFill>
                  <a:schemeClr val="bg1"/>
                </a:solidFill>
              </a:rPr>
              <a:t>https://</a:t>
            </a:r>
            <a:r>
              <a:rPr lang="de-DE" sz="1800" baseline="0" dirty="0" err="1">
                <a:solidFill>
                  <a:schemeClr val="bg1"/>
                </a:solidFill>
              </a:rPr>
              <a:t>wiki.eclipse.org</a:t>
            </a:r>
            <a:r>
              <a:rPr lang="de-DE" sz="1800" baseline="0" dirty="0">
                <a:solidFill>
                  <a:schemeClr val="bg1"/>
                </a:solidFill>
              </a:rPr>
              <a:t>/</a:t>
            </a:r>
            <a:r>
              <a:rPr lang="de-DE" sz="1800" baseline="0" dirty="0" err="1">
                <a:solidFill>
                  <a:schemeClr val="bg1"/>
                </a:solidFill>
              </a:rPr>
              <a:t>OpenADx</a:t>
            </a:r>
            <a:endParaRPr lang="de-DE" sz="1800" baseline="0" dirty="0">
              <a:solidFill>
                <a:schemeClr val="bg1"/>
              </a:solidFill>
            </a:endParaRPr>
          </a:p>
        </p:txBody>
      </p:sp>
      <p:sp>
        <p:nvSpPr>
          <p:cNvPr id="9" name="Titel 3">
            <a:extLst>
              <a:ext uri="{FF2B5EF4-FFF2-40B4-BE49-F238E27FC236}">
                <a16:creationId xmlns:a16="http://schemas.microsoft.com/office/drawing/2014/main" id="{D3397B47-71DB-472B-AC61-F5201E851179}"/>
              </a:ext>
            </a:extLst>
          </p:cNvPr>
          <p:cNvSpPr txBox="1">
            <a:spLocks/>
          </p:cNvSpPr>
          <p:nvPr userDrawn="1"/>
        </p:nvSpPr>
        <p:spPr>
          <a:xfrm>
            <a:off x="334799" y="2365742"/>
            <a:ext cx="11520000" cy="83099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>
                <a:solidFill>
                  <a:schemeClr val="bg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77147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A10683-EEB1-4008-AF73-737C572A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00" y="360000"/>
            <a:ext cx="11520000" cy="72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noProof="0"/>
              <a:t>Mastertitelformat</a:t>
            </a:r>
            <a:br>
              <a:rPr lang="en-US" noProof="0"/>
            </a:br>
            <a:r>
              <a:rPr lang="en-US" noProof="0"/>
              <a:t>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86333E-E0AD-4F14-969A-FC1FEE7F1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6000" y="1440000"/>
            <a:ext cx="11520000" cy="478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Mastertextformat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B19B47D9-18D8-4FE2-BAED-3D268761FDAD}"/>
              </a:ext>
            </a:extLst>
          </p:cNvPr>
          <p:cNvSpPr>
            <a:spLocks/>
          </p:cNvSpPr>
          <p:nvPr userDrawn="1"/>
        </p:nvSpPr>
        <p:spPr bwMode="auto">
          <a:xfrm>
            <a:off x="-3175" y="6492858"/>
            <a:ext cx="12192000" cy="368318"/>
          </a:xfrm>
          <a:custGeom>
            <a:avLst/>
            <a:gdLst>
              <a:gd name="T0" fmla="*/ 3183 w 3183"/>
              <a:gd name="T1" fmla="*/ 33 h 127"/>
              <a:gd name="T2" fmla="*/ 1444 w 3183"/>
              <a:gd name="T3" fmla="*/ 0 h 127"/>
              <a:gd name="T4" fmla="*/ 0 w 3183"/>
              <a:gd name="T5" fmla="*/ 23 h 127"/>
              <a:gd name="T6" fmla="*/ 0 w 3183"/>
              <a:gd name="T7" fmla="*/ 127 h 127"/>
              <a:gd name="T8" fmla="*/ 3183 w 3183"/>
              <a:gd name="T9" fmla="*/ 127 h 127"/>
              <a:gd name="T10" fmla="*/ 3183 w 3183"/>
              <a:gd name="T11" fmla="*/ 33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3" h="127">
                <a:moveTo>
                  <a:pt x="3183" y="33"/>
                </a:moveTo>
                <a:cubicBezTo>
                  <a:pt x="2610" y="11"/>
                  <a:pt x="2029" y="0"/>
                  <a:pt x="1444" y="0"/>
                </a:cubicBezTo>
                <a:cubicBezTo>
                  <a:pt x="959" y="0"/>
                  <a:pt x="477" y="8"/>
                  <a:pt x="0" y="23"/>
                </a:cubicBezTo>
                <a:cubicBezTo>
                  <a:pt x="0" y="127"/>
                  <a:pt x="0" y="127"/>
                  <a:pt x="0" y="127"/>
                </a:cubicBezTo>
                <a:cubicBezTo>
                  <a:pt x="3183" y="127"/>
                  <a:pt x="3183" y="127"/>
                  <a:pt x="3183" y="127"/>
                </a:cubicBezTo>
                <a:lnTo>
                  <a:pt x="3183" y="33"/>
                </a:lnTo>
                <a:close/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238B400E-F65B-4AFA-8B74-5356A88E23A7}"/>
              </a:ext>
            </a:extLst>
          </p:cNvPr>
          <p:cNvSpPr>
            <a:spLocks/>
          </p:cNvSpPr>
          <p:nvPr userDrawn="1"/>
        </p:nvSpPr>
        <p:spPr bwMode="auto">
          <a:xfrm>
            <a:off x="-3175" y="6484620"/>
            <a:ext cx="12192000" cy="376555"/>
          </a:xfrm>
          <a:custGeom>
            <a:avLst/>
            <a:gdLst>
              <a:gd name="T0" fmla="*/ 3183 w 3183"/>
              <a:gd name="T1" fmla="*/ 66 h 130"/>
              <a:gd name="T2" fmla="*/ 809 w 3183"/>
              <a:gd name="T3" fmla="*/ 0 h 130"/>
              <a:gd name="T4" fmla="*/ 0 w 3183"/>
              <a:gd name="T5" fmla="*/ 8 h 130"/>
              <a:gd name="T6" fmla="*/ 0 w 3183"/>
              <a:gd name="T7" fmla="*/ 130 h 130"/>
              <a:gd name="T8" fmla="*/ 3183 w 3183"/>
              <a:gd name="T9" fmla="*/ 130 h 130"/>
              <a:gd name="T10" fmla="*/ 3183 w 3183"/>
              <a:gd name="T11" fmla="*/ 66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83" h="130">
                <a:moveTo>
                  <a:pt x="3183" y="66"/>
                </a:moveTo>
                <a:cubicBezTo>
                  <a:pt x="2405" y="23"/>
                  <a:pt x="1612" y="0"/>
                  <a:pt x="809" y="0"/>
                </a:cubicBezTo>
                <a:cubicBezTo>
                  <a:pt x="538" y="0"/>
                  <a:pt x="268" y="3"/>
                  <a:pt x="0" y="8"/>
                </a:cubicBezTo>
                <a:cubicBezTo>
                  <a:pt x="0" y="130"/>
                  <a:pt x="0" y="130"/>
                  <a:pt x="0" y="130"/>
                </a:cubicBezTo>
                <a:cubicBezTo>
                  <a:pt x="3183" y="130"/>
                  <a:pt x="3183" y="130"/>
                  <a:pt x="3183" y="130"/>
                </a:cubicBezTo>
                <a:lnTo>
                  <a:pt x="3183" y="66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23" name="Foliennummernplatzhalter 5">
            <a:extLst>
              <a:ext uri="{FF2B5EF4-FFF2-40B4-BE49-F238E27FC236}">
                <a16:creationId xmlns:a16="http://schemas.microsoft.com/office/drawing/2014/main" id="{7888596F-B0C7-4753-94AD-88B903E11147}"/>
              </a:ext>
            </a:extLst>
          </p:cNvPr>
          <p:cNvSpPr txBox="1">
            <a:spLocks/>
          </p:cNvSpPr>
          <p:nvPr userDrawn="1"/>
        </p:nvSpPr>
        <p:spPr>
          <a:xfrm>
            <a:off x="336000" y="6621047"/>
            <a:ext cx="185948" cy="123111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>
            <a:defPPr>
              <a:defRPr lang="de-DE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</a:defRPr>
            </a:lvl1pPr>
          </a:lstStyle>
          <a:p>
            <a:pPr marL="0" lvl="0" algn="ctr" defTabSz="914400" rtl="0" eaLnBrk="1" latinLnBrk="0" hangingPunct="1">
              <a:buFontTx/>
              <a:buNone/>
            </a:pPr>
            <a:fld id="{619303D5-007B-4C81-9134-3DF960A732C6}" type="slidenum">
              <a:rPr lang="en-US" sz="800" b="0" i="0" u="none" kern="1200" noProof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pPr marL="0" lvl="0" algn="ctr" defTabSz="914400" rtl="0" eaLnBrk="1" latinLnBrk="0" hangingPunct="1">
                <a:buFontTx/>
                <a:buNone/>
              </a:pPr>
              <a:t>‹Nr.›</a:t>
            </a:fld>
            <a:endParaRPr lang="en-US" sz="800" b="0" i="0" u="none" kern="1200" noProof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EED5954F-A197-4AEA-9699-A1DFAF91D53C}"/>
              </a:ext>
            </a:extLst>
          </p:cNvPr>
          <p:cNvSpPr/>
          <p:nvPr userDrawn="1"/>
        </p:nvSpPr>
        <p:spPr>
          <a:xfrm>
            <a:off x="336000" y="6589629"/>
            <a:ext cx="185948" cy="185946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latin typeface="+mj-lt"/>
            </a:endParaRPr>
          </a:p>
        </p:txBody>
      </p:sp>
      <p:sp>
        <p:nvSpPr>
          <p:cNvPr id="25" name="Foliennummernplatzhalter 5">
            <a:extLst>
              <a:ext uri="{FF2B5EF4-FFF2-40B4-BE49-F238E27FC236}">
                <a16:creationId xmlns:a16="http://schemas.microsoft.com/office/drawing/2014/main" id="{2EFC7FAE-9037-44FE-9216-DCFB19E1FC1F}"/>
              </a:ext>
            </a:extLst>
          </p:cNvPr>
          <p:cNvSpPr txBox="1">
            <a:spLocks/>
          </p:cNvSpPr>
          <p:nvPr userDrawn="1"/>
        </p:nvSpPr>
        <p:spPr>
          <a:xfrm>
            <a:off x="633413" y="6621046"/>
            <a:ext cx="6445675" cy="123111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>
            <a:defPPr>
              <a:defRPr lang="de-DE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</a:defRPr>
            </a:lvl1pPr>
          </a:lstStyle>
          <a:p>
            <a:pPr marL="0" lvl="0" algn="l" defTabSz="914400" rtl="0" eaLnBrk="1" latinLnBrk="0" hangingPunct="1">
              <a:buFontTx/>
              <a:buNone/>
            </a:pPr>
            <a:r>
              <a:rPr lang="en-US" sz="800" b="0" i="0" u="none" kern="1200" noProof="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OpenADx  //  Leveraging open collaboration and open source to accelerate development of Automated Driving  //  </a:t>
            </a:r>
            <a:fld id="{3FB3A6C5-B6A0-4C2D-80BE-391D2A1DFF3A}" type="datetime1">
              <a:rPr lang="en-US" sz="800" b="0" i="0" u="none" kern="1200" noProof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11/26/2019</a:t>
            </a:fld>
            <a:endParaRPr lang="en-US" sz="800" b="0" i="0" u="none" kern="1200" noProof="0" dirty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366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2" r:id="rId8"/>
  </p:sldLayoutIdLst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256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0113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10" userDrawn="1">
          <p15:clr>
            <a:srgbClr val="F26B43"/>
          </p15:clr>
        </p15:guide>
        <p15:guide id="2" pos="7470" userDrawn="1">
          <p15:clr>
            <a:srgbClr val="F26B43"/>
          </p15:clr>
        </p15:guide>
        <p15:guide id="3" orient="horz" pos="905" userDrawn="1">
          <p15:clr>
            <a:srgbClr val="F26B43"/>
          </p15:clr>
        </p15:guide>
        <p15:guide id="4" orient="horz" pos="39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image" Target="../media/image5.png"/><Relationship Id="rId18" Type="http://schemas.microsoft.com/office/2007/relationships/hdphoto" Target="../media/hdphoto1.wdp"/><Relationship Id="rId3" Type="http://schemas.openxmlformats.org/officeDocument/2006/relationships/tags" Target="../tags/tag9.xml"/><Relationship Id="rId21" Type="http://schemas.openxmlformats.org/officeDocument/2006/relationships/image" Target="../media/image12.png"/><Relationship Id="rId7" Type="http://schemas.openxmlformats.org/officeDocument/2006/relationships/tags" Target="../tags/tag13.xml"/><Relationship Id="rId12" Type="http://schemas.openxmlformats.org/officeDocument/2006/relationships/image" Target="../media/image2.png"/><Relationship Id="rId17" Type="http://schemas.openxmlformats.org/officeDocument/2006/relationships/image" Target="../media/image9.png"/><Relationship Id="rId2" Type="http://schemas.openxmlformats.org/officeDocument/2006/relationships/tags" Target="../tags/tag8.xml"/><Relationship Id="rId16" Type="http://schemas.openxmlformats.org/officeDocument/2006/relationships/image" Target="../media/image8.png"/><Relationship Id="rId20" Type="http://schemas.openxmlformats.org/officeDocument/2006/relationships/image" Target="../media/image11.png"/><Relationship Id="rId1" Type="http://schemas.openxmlformats.org/officeDocument/2006/relationships/vmlDrawing" Target="../drawings/vmlDrawing6.vml"/><Relationship Id="rId6" Type="http://schemas.openxmlformats.org/officeDocument/2006/relationships/tags" Target="../tags/tag12.xml"/><Relationship Id="rId11" Type="http://schemas.openxmlformats.org/officeDocument/2006/relationships/image" Target="../media/image1.emf"/><Relationship Id="rId5" Type="http://schemas.openxmlformats.org/officeDocument/2006/relationships/tags" Target="../tags/tag11.xml"/><Relationship Id="rId15" Type="http://schemas.openxmlformats.org/officeDocument/2006/relationships/image" Target="../media/image7.png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0.png"/><Relationship Id="rId4" Type="http://schemas.openxmlformats.org/officeDocument/2006/relationships/tags" Target="../tags/tag10.xml"/><Relationship Id="rId9" Type="http://schemas.openxmlformats.org/officeDocument/2006/relationships/slideLayout" Target="../slideLayouts/slideLayout4.xml"/><Relationship Id="rId14" Type="http://schemas.openxmlformats.org/officeDocument/2006/relationships/image" Target="../media/image6.png"/><Relationship Id="rId2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646455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think-cell Folie" r:id="rId5" imgW="347" imgH="348" progId="TCLayout.ActiveDocument.1">
                  <p:embed/>
                </p:oleObj>
              </mc:Choice>
              <mc:Fallback>
                <p:oleObj name="think-cell Folie" r:id="rId5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hteck 2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dirty="0" err="1" smtClean="0">
              <a:solidFill>
                <a:schemeClr val="tx1"/>
              </a:solidFill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568960" y="1945640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 model step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568960" y="5489752"/>
            <a:ext cx="221488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Possible solution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568960" y="2829299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OpenADx Blueprint Element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568960" y="4601355"/>
            <a:ext cx="2214880" cy="6807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Not in V model, but probably needed</a:t>
            </a:r>
          </a:p>
        </p:txBody>
      </p:sp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OpenADx Toolchain Proposal</a:t>
            </a:r>
            <a:endParaRPr lang="en-US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Color code</a:t>
            </a:r>
            <a:endParaRPr lang="en-US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72118" y="3221060"/>
            <a:ext cx="8664356" cy="1248102"/>
          </a:xfrm>
          <a:prstGeom prst="rect">
            <a:avLst/>
          </a:prstGeom>
        </p:spPr>
      </p:pic>
      <p:sp>
        <p:nvSpPr>
          <p:cNvPr id="11" name="Abgerundetes Rechteck 10"/>
          <p:cNvSpPr/>
          <p:nvPr/>
        </p:nvSpPr>
        <p:spPr>
          <a:xfrm>
            <a:off x="568960" y="3712958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Currently not in blueprint</a:t>
            </a:r>
          </a:p>
        </p:txBody>
      </p:sp>
    </p:spTree>
    <p:extLst>
      <p:ext uri="{BB962C8B-B14F-4D97-AF65-F5344CB8AC3E}">
        <p14:creationId xmlns:p14="http://schemas.microsoft.com/office/powerpoint/2010/main" val="310249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558121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think-cell Folie" r:id="rId5" imgW="347" imgH="348" progId="TCLayout.ActiveDocument.1">
                  <p:embed/>
                </p:oleObj>
              </mc:Choice>
              <mc:Fallback>
                <p:oleObj name="think-cell Folie" r:id="rId5" imgW="347" imgH="348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bgerundetes Rechteck 6"/>
          <p:cNvSpPr/>
          <p:nvPr/>
        </p:nvSpPr>
        <p:spPr>
          <a:xfrm>
            <a:off x="708211" y="3426385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Requirements Analysis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883920" y="4213710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Architectural Design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089511" y="5001035"/>
            <a:ext cx="2214880" cy="136144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Detailed Design and Implementation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6085840" y="5001035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Unit Verification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244366" y="4212477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Integration and Integration Test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482080" y="3423920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Test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776720" y="2627928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 Integration and Integration Test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3098800" y="4218043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Architecture Definition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3262555" y="5681755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Integrated Development Environment (IDE)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2928171" y="3423920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Requirements Engineering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7011595" y="1842657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 Test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8459246" y="4218043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Integrate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9398000" y="1051299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9226475" y="1840865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Test drive, Connectivity based validation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528918" y="2639060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 Architectural Design</a:t>
            </a:r>
          </a:p>
        </p:txBody>
      </p:sp>
      <p:sp>
        <p:nvSpPr>
          <p:cNvPr id="32" name="Abgerundetes Rechteck 31"/>
          <p:cNvSpPr/>
          <p:nvPr/>
        </p:nvSpPr>
        <p:spPr>
          <a:xfrm>
            <a:off x="356795" y="1848373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 Requirements Analysis</a:t>
            </a:r>
          </a:p>
        </p:txBody>
      </p:sp>
      <p:sp>
        <p:nvSpPr>
          <p:cNvPr id="33" name="Abgerundetes Rechteck 32"/>
          <p:cNvSpPr/>
          <p:nvPr/>
        </p:nvSpPr>
        <p:spPr>
          <a:xfrm>
            <a:off x="172720" y="1057611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Requirements Elicitation</a:t>
            </a:r>
          </a:p>
        </p:txBody>
      </p:sp>
      <p:sp>
        <p:nvSpPr>
          <p:cNvPr id="34" name="Abgerundetes Rechteck 33"/>
          <p:cNvSpPr/>
          <p:nvPr/>
        </p:nvSpPr>
        <p:spPr>
          <a:xfrm>
            <a:off x="2571675" y="1844040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Requirements Engineering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2387600" y="1051299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Requirements Engineering</a:t>
            </a:r>
          </a:p>
        </p:txBody>
      </p:sp>
      <p:sp>
        <p:nvSpPr>
          <p:cNvPr id="39" name="Abgerundetes Rechteck 38"/>
          <p:cNvSpPr/>
          <p:nvPr/>
        </p:nvSpPr>
        <p:spPr>
          <a:xfrm>
            <a:off x="3262555" y="5001035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Build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0" name="Abgerundetes Rechteck 39"/>
          <p:cNvSpPr/>
          <p:nvPr/>
        </p:nvSpPr>
        <p:spPr>
          <a:xfrm>
            <a:off x="2743798" y="2631851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Architecture Definition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8662446" y="3426385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Simulation based validation</a:t>
            </a:r>
          </a:p>
        </p:txBody>
      </p:sp>
      <p:sp>
        <p:nvSpPr>
          <p:cNvPr id="44" name="Abgerundetes Rechteck 43"/>
          <p:cNvSpPr/>
          <p:nvPr/>
        </p:nvSpPr>
        <p:spPr>
          <a:xfrm>
            <a:off x="8290560" y="5001035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Simulation and Test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7193280" y="1057611"/>
            <a:ext cx="2214880" cy="6807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“System of Systems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Test”</a:t>
            </a:r>
          </a:p>
        </p:txBody>
      </p:sp>
      <p:sp>
        <p:nvSpPr>
          <p:cNvPr id="47" name="Abgerundetes Rechteck 46"/>
          <p:cNvSpPr/>
          <p:nvPr/>
        </p:nvSpPr>
        <p:spPr>
          <a:xfrm>
            <a:off x="8991600" y="2633494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Connectivity based validation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5100783" y="1970535"/>
            <a:ext cx="1522805" cy="1483361"/>
            <a:chOff x="4988560" y="776419"/>
            <a:chExt cx="1522805" cy="1483361"/>
          </a:xfrm>
        </p:grpSpPr>
        <p:sp>
          <p:nvSpPr>
            <p:cNvPr id="29" name="Abgerundetes Rechteck 28"/>
            <p:cNvSpPr/>
            <p:nvPr/>
          </p:nvSpPr>
          <p:spPr>
            <a:xfrm>
              <a:off x="4988560" y="1178971"/>
              <a:ext cx="1522805" cy="68072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 smtClean="0">
                  <a:solidFill>
                    <a:schemeClr val="accent5">
                      <a:lumMod val="75000"/>
                    </a:schemeClr>
                  </a:solidFill>
                </a:rPr>
                <a:t>Continuous Deployment</a:t>
              </a:r>
            </a:p>
          </p:txBody>
        </p:sp>
        <p:sp>
          <p:nvSpPr>
            <p:cNvPr id="3" name="Nach unten gekrümmter Pfeil 2"/>
            <p:cNvSpPr/>
            <p:nvPr/>
          </p:nvSpPr>
          <p:spPr>
            <a:xfrm rot="10800000" flipH="1">
              <a:off x="5250902" y="1901002"/>
              <a:ext cx="993464" cy="358778"/>
            </a:xfrm>
            <a:prstGeom prst="curvedDown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4" name="Nach unten gekrümmter Pfeil 3"/>
            <p:cNvSpPr/>
            <p:nvPr/>
          </p:nvSpPr>
          <p:spPr>
            <a:xfrm flipH="1">
              <a:off x="5206983" y="776419"/>
              <a:ext cx="977783" cy="387200"/>
            </a:xfrm>
            <a:prstGeom prst="curvedDown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49" name="Gerade Verbindung mit Pfeil 48"/>
          <p:cNvCxnSpPr/>
          <p:nvPr/>
        </p:nvCxnSpPr>
        <p:spPr>
          <a:xfrm>
            <a:off x="20320" y="1402080"/>
            <a:ext cx="1069191" cy="505968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>
            <a:off x="1089511" y="6461760"/>
            <a:ext cx="9263529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V="1">
            <a:off x="10353040" y="1402080"/>
            <a:ext cx="1422400" cy="505968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Grafik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08323" y="54782"/>
            <a:ext cx="6599548" cy="95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15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558121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think-cell Folie" r:id="rId5" imgW="347" imgH="348" progId="TCLayout.ActiveDocument.1">
                  <p:embed/>
                </p:oleObj>
              </mc:Choice>
              <mc:Fallback>
                <p:oleObj name="think-cell Folie" r:id="rId5" imgW="347" imgH="348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bgerundetes Rechteck 6"/>
          <p:cNvSpPr/>
          <p:nvPr/>
        </p:nvSpPr>
        <p:spPr>
          <a:xfrm>
            <a:off x="708211" y="2654225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Requirements Analysis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883920" y="3441550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Architectural Design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089511" y="4228875"/>
            <a:ext cx="2214880" cy="136144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Detailed Design and Implementation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3098800" y="3445883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Architecture Definition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3262555" y="4909595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Integrated Development Environment (IDE)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2928171" y="2651760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Requirements Engineering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528918" y="1866900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 Architectural Design</a:t>
            </a:r>
          </a:p>
        </p:txBody>
      </p:sp>
      <p:sp>
        <p:nvSpPr>
          <p:cNvPr id="32" name="Abgerundetes Rechteck 31"/>
          <p:cNvSpPr/>
          <p:nvPr/>
        </p:nvSpPr>
        <p:spPr>
          <a:xfrm>
            <a:off x="356795" y="1076213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 Requirements Analysis</a:t>
            </a:r>
          </a:p>
        </p:txBody>
      </p:sp>
      <p:sp>
        <p:nvSpPr>
          <p:cNvPr id="33" name="Abgerundetes Rechteck 32"/>
          <p:cNvSpPr/>
          <p:nvPr/>
        </p:nvSpPr>
        <p:spPr>
          <a:xfrm>
            <a:off x="172720" y="285451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Requirements Elicitation</a:t>
            </a:r>
          </a:p>
        </p:txBody>
      </p:sp>
      <p:sp>
        <p:nvSpPr>
          <p:cNvPr id="34" name="Abgerundetes Rechteck 33"/>
          <p:cNvSpPr/>
          <p:nvPr/>
        </p:nvSpPr>
        <p:spPr>
          <a:xfrm>
            <a:off x="2571675" y="1071880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Requirements Engineering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2387600" y="279139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Requirements Engineering</a:t>
            </a:r>
          </a:p>
        </p:txBody>
      </p:sp>
      <p:sp>
        <p:nvSpPr>
          <p:cNvPr id="39" name="Abgerundetes Rechteck 38"/>
          <p:cNvSpPr/>
          <p:nvPr/>
        </p:nvSpPr>
        <p:spPr>
          <a:xfrm>
            <a:off x="3262555" y="4228875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Build</a:t>
            </a:r>
          </a:p>
        </p:txBody>
      </p:sp>
      <p:sp>
        <p:nvSpPr>
          <p:cNvPr id="40" name="Abgerundetes Rechteck 39"/>
          <p:cNvSpPr/>
          <p:nvPr/>
        </p:nvSpPr>
        <p:spPr>
          <a:xfrm>
            <a:off x="2743798" y="1859691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Architecture Definition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8047197" y="748738"/>
            <a:ext cx="1522805" cy="1483361"/>
            <a:chOff x="4988560" y="776419"/>
            <a:chExt cx="1522805" cy="1483361"/>
          </a:xfrm>
        </p:grpSpPr>
        <p:sp>
          <p:nvSpPr>
            <p:cNvPr id="29" name="Abgerundetes Rechteck 28"/>
            <p:cNvSpPr/>
            <p:nvPr/>
          </p:nvSpPr>
          <p:spPr>
            <a:xfrm>
              <a:off x="4988560" y="1178971"/>
              <a:ext cx="1522805" cy="68072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dirty="0" smtClean="0">
                  <a:solidFill>
                    <a:schemeClr val="accent5">
                      <a:lumMod val="75000"/>
                    </a:schemeClr>
                  </a:solidFill>
                </a:rPr>
                <a:t>Continuous Deployment</a:t>
              </a:r>
            </a:p>
          </p:txBody>
        </p:sp>
        <p:sp>
          <p:nvSpPr>
            <p:cNvPr id="3" name="Nach unten gekrümmter Pfeil 2"/>
            <p:cNvSpPr/>
            <p:nvPr/>
          </p:nvSpPr>
          <p:spPr>
            <a:xfrm rot="10800000" flipH="1">
              <a:off x="5250902" y="1901002"/>
              <a:ext cx="993464" cy="358778"/>
            </a:xfrm>
            <a:prstGeom prst="curvedDown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4" name="Nach unten gekrümmter Pfeil 3"/>
            <p:cNvSpPr/>
            <p:nvPr/>
          </p:nvSpPr>
          <p:spPr>
            <a:xfrm flipH="1">
              <a:off x="5206983" y="776419"/>
              <a:ext cx="977783" cy="387200"/>
            </a:xfrm>
            <a:prstGeom prst="curvedDown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3" name="Abgerundetes Rechteck 42"/>
          <p:cNvSpPr/>
          <p:nvPr/>
        </p:nvSpPr>
        <p:spPr>
          <a:xfrm>
            <a:off x="4582160" y="278728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?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GitLab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48" name="Abgerundetes Rechteck 47"/>
          <p:cNvSpPr/>
          <p:nvPr/>
        </p:nvSpPr>
        <p:spPr>
          <a:xfrm>
            <a:off x="4786555" y="1064259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50" name="Abgerundetes Rechteck 49"/>
          <p:cNvSpPr/>
          <p:nvPr/>
        </p:nvSpPr>
        <p:spPr>
          <a:xfrm>
            <a:off x="5143051" y="2646567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52" name="Abgerundetes Rechteck 51"/>
          <p:cNvSpPr/>
          <p:nvPr/>
        </p:nvSpPr>
        <p:spPr>
          <a:xfrm>
            <a:off x="4953598" y="1853639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EMF,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EMF.Cloud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Eclipse Theia, GLSP, Papyrus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5313680" y="3453503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EMF,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EMF.Cloud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, Eclipse Theia, GLSP, Papyrus</a:t>
            </a:r>
          </a:p>
        </p:txBody>
      </p:sp>
      <p:sp>
        <p:nvSpPr>
          <p:cNvPr id="55" name="Abgerundetes Rechteck 54"/>
          <p:cNvSpPr/>
          <p:nvPr/>
        </p:nvSpPr>
        <p:spPr>
          <a:xfrm>
            <a:off x="5466080" y="4211542"/>
            <a:ext cx="1767840" cy="6980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9570002" y="1135938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5466080" y="4900928"/>
            <a:ext cx="1767840" cy="6980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VSCode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Eclipse IDE,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Xtext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Eclipse Theia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7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558121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think-cell Folie" r:id="rId5" imgW="347" imgH="348" progId="TCLayout.ActiveDocument.1">
                  <p:embed/>
                </p:oleObj>
              </mc:Choice>
              <mc:Fallback>
                <p:oleObj name="think-cell Folie" r:id="rId5" imgW="347" imgH="348" progId="TCLayout.ActiveDocument.1">
                  <p:embed/>
                  <p:pic>
                    <p:nvPicPr>
                      <p:cNvPr id="5" name="Objek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bgerundetes Rechteck 9"/>
          <p:cNvSpPr/>
          <p:nvPr/>
        </p:nvSpPr>
        <p:spPr>
          <a:xfrm>
            <a:off x="325120" y="4252783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Unit Verification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483646" y="3440317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Integration and Integration Test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721360" y="2651760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SW Test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16000" y="1855768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 Integration and Integration Test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250875" y="1070497"/>
            <a:ext cx="2214880" cy="68072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System Test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2698526" y="3445883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Integrate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3637280" y="279139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3465755" y="1068705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Test drive, Connectivity based validation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2901726" y="2654225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Simulation based </a:t>
            </a:r>
            <a:r>
              <a:rPr lang="en-US" sz="1600" dirty="0" smtClean="0">
                <a:solidFill>
                  <a:schemeClr val="bg1"/>
                </a:solidFill>
              </a:rPr>
              <a:t>validation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2529840" y="4252783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Simulation and Test</a:t>
            </a:r>
          </a:p>
        </p:txBody>
      </p:sp>
      <p:sp>
        <p:nvSpPr>
          <p:cNvPr id="45" name="Abgerundetes Rechteck 44"/>
          <p:cNvSpPr/>
          <p:nvPr/>
        </p:nvSpPr>
        <p:spPr>
          <a:xfrm>
            <a:off x="1432560" y="285451"/>
            <a:ext cx="2214880" cy="6807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“System of Systems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Test”</a:t>
            </a:r>
          </a:p>
        </p:txBody>
      </p:sp>
      <p:sp>
        <p:nvSpPr>
          <p:cNvPr id="47" name="Abgerundetes Rechteck 46"/>
          <p:cNvSpPr/>
          <p:nvPr/>
        </p:nvSpPr>
        <p:spPr>
          <a:xfrm>
            <a:off x="3230880" y="1861334"/>
            <a:ext cx="2214880" cy="680720"/>
          </a:xfrm>
          <a:prstGeom prst="roundRect">
            <a:avLst/>
          </a:prstGeom>
          <a:solidFill>
            <a:srgbClr val="008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Connectivity based </a:t>
            </a:r>
            <a:r>
              <a:rPr lang="en-US" sz="1600" dirty="0" smtClean="0">
                <a:solidFill>
                  <a:schemeClr val="bg1"/>
                </a:solidFill>
              </a:rPr>
              <a:t>validation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3" name="Abgerundetes Rechteck 42"/>
          <p:cNvSpPr/>
          <p:nvPr/>
        </p:nvSpPr>
        <p:spPr>
          <a:xfrm>
            <a:off x="5852160" y="290531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Abgerundetes Rechteck 47"/>
          <p:cNvSpPr/>
          <p:nvPr/>
        </p:nvSpPr>
        <p:spPr>
          <a:xfrm>
            <a:off x="5680635" y="1047600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Eclipse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Kuksa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Abgerundetes Rechteck 49"/>
          <p:cNvSpPr/>
          <p:nvPr/>
        </p:nvSpPr>
        <p:spPr>
          <a:xfrm>
            <a:off x="5445760" y="1860848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Eclipse </a:t>
            </a:r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Kuksa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Abgerundetes Rechteck 51"/>
          <p:cNvSpPr/>
          <p:nvPr/>
        </p:nvSpPr>
        <p:spPr>
          <a:xfrm>
            <a:off x="5116606" y="2652992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Cloe, MCX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4913406" y="3419326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Eclipse IDE, GitHub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7" name="Abgerundetes Rechteck 56"/>
          <p:cNvSpPr/>
          <p:nvPr/>
        </p:nvSpPr>
        <p:spPr>
          <a:xfrm>
            <a:off x="4744720" y="4231792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Cloe, MCX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7728174" y="5217908"/>
            <a:ext cx="2214880" cy="680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Safety Compliance and Certification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9943054" y="5217908"/>
            <a:ext cx="1767840" cy="675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 err="1" smtClean="0">
                <a:solidFill>
                  <a:schemeClr val="accent6">
                    <a:lumMod val="75000"/>
                  </a:schemeClr>
                </a:solidFill>
              </a:rPr>
              <a:t>GitLab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87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94792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think-cell Folie" r:id="rId4" imgW="347" imgH="348" progId="TCLayout.ActiveDocument.1">
                  <p:embed/>
                </p:oleObj>
              </mc:Choice>
              <mc:Fallback>
                <p:oleObj name="think-cell Foli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4060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-10126"/>
            <a:ext cx="10836433" cy="649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9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320" y="-3739"/>
            <a:ext cx="8087360" cy="645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4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4057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think-cell Folie" r:id="rId10" imgW="360" imgH="360" progId="TCLayout.ActiveDocument.1">
                  <p:embed/>
                </p:oleObj>
              </mc:Choice>
              <mc:Fallback>
                <p:oleObj name="think-cell Folie" r:id="rId10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dirty="0" err="1" smtClean="0">
              <a:solidFill>
                <a:schemeClr val="tx1"/>
              </a:solidFill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OpenADx – Big Picture – Vision</a:t>
            </a:r>
            <a:endParaRPr lang="en-US" dirty="0"/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5526" y="2786520"/>
            <a:ext cx="11680948" cy="1682642"/>
          </a:xfrm>
          <a:prstGeom prst="rect">
            <a:avLst/>
          </a:prstGeom>
        </p:spPr>
      </p:pic>
      <p:sp>
        <p:nvSpPr>
          <p:cNvPr id="36" name="Wolke 35"/>
          <p:cNvSpPr/>
          <p:nvPr/>
        </p:nvSpPr>
        <p:spPr>
          <a:xfrm>
            <a:off x="336000" y="914400"/>
            <a:ext cx="11592297" cy="5613322"/>
          </a:xfrm>
          <a:prstGeom prst="cloud">
            <a:avLst/>
          </a:prstGeom>
          <a:solidFill>
            <a:srgbClr val="D0CECE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grpSp>
        <p:nvGrpSpPr>
          <p:cNvPr id="38" name="Gruppieren 37"/>
          <p:cNvGrpSpPr/>
          <p:nvPr/>
        </p:nvGrpSpPr>
        <p:grpSpPr>
          <a:xfrm>
            <a:off x="2544984" y="1764264"/>
            <a:ext cx="3394377" cy="2890052"/>
            <a:chOff x="2544984" y="1565423"/>
            <a:chExt cx="3394377" cy="2890052"/>
          </a:xfrm>
        </p:grpSpPr>
        <p:sp>
          <p:nvSpPr>
            <p:cNvPr id="41" name="Abgerundetes Rechteck 18"/>
            <p:cNvSpPr/>
            <p:nvPr/>
          </p:nvSpPr>
          <p:spPr>
            <a:xfrm>
              <a:off x="2544984" y="1565423"/>
              <a:ext cx="3394377" cy="2890052"/>
            </a:xfrm>
            <a:prstGeom prst="roundRect">
              <a:avLst/>
            </a:prstGeom>
            <a:solidFill>
              <a:sysClr val="window" lastClr="FFFFFF">
                <a:lumMod val="50000"/>
              </a:sysClr>
            </a:solidFill>
            <a:ln w="12700" cap="flat" cmpd="sng" algn="ctr">
              <a:solidFill>
                <a:srgbClr val="B2B3B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(HAD) SW Stack</a:t>
              </a:r>
            </a:p>
          </p:txBody>
        </p:sp>
        <p:sp>
          <p:nvSpPr>
            <p:cNvPr id="42" name="Abgerundetes Rechteck 18"/>
            <p:cNvSpPr/>
            <p:nvPr/>
          </p:nvSpPr>
          <p:spPr>
            <a:xfrm>
              <a:off x="2716576" y="3007211"/>
              <a:ext cx="1121914" cy="375831"/>
            </a:xfrm>
            <a:prstGeom prst="roundRect">
              <a:avLst/>
            </a:prstGeom>
            <a:gradFill rotWithShape="1">
              <a:gsLst>
                <a:gs pos="0">
                  <a:srgbClr val="08427E">
                    <a:satMod val="103000"/>
                    <a:lumMod val="102000"/>
                    <a:tint val="94000"/>
                  </a:srgbClr>
                </a:gs>
                <a:gs pos="50000">
                  <a:srgbClr val="08427E">
                    <a:satMod val="110000"/>
                    <a:lumMod val="100000"/>
                    <a:shade val="100000"/>
                  </a:srgbClr>
                </a:gs>
                <a:gs pos="100000">
                  <a:srgbClr val="08427E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Locate</a:t>
              </a:r>
            </a:p>
          </p:txBody>
        </p:sp>
        <p:sp>
          <p:nvSpPr>
            <p:cNvPr id="43" name="Abgerundetes Rechteck 18"/>
            <p:cNvSpPr/>
            <p:nvPr/>
          </p:nvSpPr>
          <p:spPr>
            <a:xfrm>
              <a:off x="2716576" y="2530626"/>
              <a:ext cx="1121914" cy="375831"/>
            </a:xfrm>
            <a:prstGeom prst="roundRect">
              <a:avLst/>
            </a:prstGeom>
            <a:gradFill rotWithShape="1">
              <a:gsLst>
                <a:gs pos="0">
                  <a:srgbClr val="08427E">
                    <a:satMod val="103000"/>
                    <a:lumMod val="102000"/>
                    <a:tint val="94000"/>
                  </a:srgbClr>
                </a:gs>
                <a:gs pos="50000">
                  <a:srgbClr val="08427E">
                    <a:satMod val="110000"/>
                    <a:lumMod val="100000"/>
                    <a:shade val="100000"/>
                  </a:srgbClr>
                </a:gs>
                <a:gs pos="100000">
                  <a:srgbClr val="08427E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Perceive</a:t>
              </a:r>
            </a:p>
          </p:txBody>
        </p:sp>
        <p:sp>
          <p:nvSpPr>
            <p:cNvPr id="48" name="Abgerundetes Rechteck 18"/>
            <p:cNvSpPr/>
            <p:nvPr/>
          </p:nvSpPr>
          <p:spPr>
            <a:xfrm>
              <a:off x="3978051" y="2517171"/>
              <a:ext cx="841717" cy="852416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Think</a:t>
              </a:r>
            </a:p>
          </p:txBody>
        </p:sp>
        <p:sp>
          <p:nvSpPr>
            <p:cNvPr id="51" name="Abgerundetes Rechteck 18"/>
            <p:cNvSpPr/>
            <p:nvPr/>
          </p:nvSpPr>
          <p:spPr>
            <a:xfrm>
              <a:off x="4984918" y="2517171"/>
              <a:ext cx="814882" cy="852416"/>
            </a:xfrm>
            <a:prstGeom prst="roundRect">
              <a:avLst/>
            </a:prstGeom>
            <a:solidFill>
              <a:srgbClr val="50237F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Act</a:t>
              </a:r>
            </a:p>
          </p:txBody>
        </p:sp>
        <p:sp>
          <p:nvSpPr>
            <p:cNvPr id="52" name="Abgerundetes Rechteck 11"/>
            <p:cNvSpPr/>
            <p:nvPr/>
          </p:nvSpPr>
          <p:spPr>
            <a:xfrm>
              <a:off x="2716575" y="3483796"/>
              <a:ext cx="3083226" cy="787853"/>
            </a:xfrm>
            <a:prstGeom prst="roundRect">
              <a:avLst/>
            </a:prstGeom>
            <a:gradFill rotWithShape="1">
              <a:gsLst>
                <a:gs pos="0">
                  <a:srgbClr val="B2B3B5">
                    <a:satMod val="103000"/>
                    <a:lumMod val="102000"/>
                    <a:tint val="94000"/>
                  </a:srgbClr>
                </a:gs>
                <a:gs pos="50000">
                  <a:srgbClr val="B2B3B5">
                    <a:satMod val="110000"/>
                    <a:lumMod val="100000"/>
                    <a:shade val="100000"/>
                  </a:srgbClr>
                </a:gs>
                <a:gs pos="100000">
                  <a:srgbClr val="B2B3B5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b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Automotive Middleware</a:t>
              </a:r>
            </a:p>
          </p:txBody>
        </p:sp>
        <p:sp>
          <p:nvSpPr>
            <p:cNvPr id="54" name="Abgerundetes Rechteck 24"/>
            <p:cNvSpPr/>
            <p:nvPr/>
          </p:nvSpPr>
          <p:spPr>
            <a:xfrm>
              <a:off x="2716575" y="2123154"/>
              <a:ext cx="3083225" cy="326325"/>
            </a:xfrm>
            <a:prstGeom prst="roundRect">
              <a:avLst/>
            </a:prstGeom>
            <a:gradFill rotWithShape="1">
              <a:gsLst>
                <a:gs pos="0">
                  <a:srgbClr val="0E78C5">
                    <a:satMod val="103000"/>
                    <a:lumMod val="102000"/>
                    <a:tint val="94000"/>
                  </a:srgbClr>
                </a:gs>
                <a:gs pos="50000">
                  <a:srgbClr val="0E78C5">
                    <a:satMod val="110000"/>
                    <a:lumMod val="100000"/>
                    <a:shade val="100000"/>
                  </a:srgbClr>
                </a:gs>
                <a:gs pos="100000">
                  <a:srgbClr val="0E78C5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(HAD) Functions</a:t>
              </a:r>
            </a:p>
          </p:txBody>
        </p:sp>
        <p:sp>
          <p:nvSpPr>
            <p:cNvPr id="55" name="Abgerundetes Rechteck 18"/>
            <p:cNvSpPr/>
            <p:nvPr/>
          </p:nvSpPr>
          <p:spPr>
            <a:xfrm>
              <a:off x="4378265" y="3592556"/>
              <a:ext cx="1257819" cy="285166"/>
            </a:xfrm>
            <a:prstGeom prst="roundRect">
              <a:avLst/>
            </a:prstGeom>
            <a:solidFill>
              <a:srgbClr val="67B419"/>
            </a:solidFill>
            <a:ln w="9525" cap="flat" cmpd="sng" algn="ctr">
              <a:solidFill>
                <a:srgbClr val="67B419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Eclipse </a:t>
              </a:r>
              <a:r>
                <a:rPr kumimoji="0" lang="en-US" sz="10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sch Office Sans"/>
                </a:rPr>
                <a:t>iceoryx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sch Office Sans"/>
              </a:endParaRPr>
            </a:p>
          </p:txBody>
        </p:sp>
      </p:grpSp>
      <p:pic>
        <p:nvPicPr>
          <p:cNvPr id="57" name="Pictur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32148" y="2922546"/>
            <a:ext cx="5276579" cy="760091"/>
          </a:xfrm>
          <a:prstGeom prst="rect">
            <a:avLst/>
          </a:prstGeom>
        </p:spPr>
      </p:pic>
      <p:grpSp>
        <p:nvGrpSpPr>
          <p:cNvPr id="58" name="Gruppieren 57"/>
          <p:cNvGrpSpPr/>
          <p:nvPr/>
        </p:nvGrpSpPr>
        <p:grpSpPr>
          <a:xfrm>
            <a:off x="2544985" y="4665699"/>
            <a:ext cx="3426252" cy="850670"/>
            <a:chOff x="2544985" y="4466858"/>
            <a:chExt cx="3426252" cy="850670"/>
          </a:xfrm>
        </p:grpSpPr>
        <p:sp>
          <p:nvSpPr>
            <p:cNvPr id="60" name="Abgerundetes Rechteck 59"/>
            <p:cNvSpPr/>
            <p:nvPr>
              <p:custDataLst>
                <p:tags r:id="rId5"/>
              </p:custDataLst>
            </p:nvPr>
          </p:nvSpPr>
          <p:spPr>
            <a:xfrm>
              <a:off x="2544985" y="4888102"/>
              <a:ext cx="3426252" cy="429426"/>
            </a:xfrm>
            <a:prstGeom prst="roundRect">
              <a:avLst/>
            </a:prstGeom>
            <a:solidFill>
              <a:sysClr val="window" lastClr="FFFFFF">
                <a:lumMod val="65000"/>
              </a:sysClr>
            </a:soli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6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sch Office Sans"/>
                </a:rPr>
                <a:t>Hardware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8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sch Office Sans"/>
                </a:rPr>
                <a:t>(open </a:t>
              </a:r>
              <a:r>
                <a:rPr kumimoji="0" lang="de-DE" sz="108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sch Office Sans"/>
                </a:rPr>
                <a:t>architecture</a:t>
              </a:r>
              <a:r>
                <a:rPr kumimoji="0" lang="de-DE" sz="108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sch Office Sans"/>
                </a:rPr>
                <a:t>, e.g. RISC-V</a:t>
              </a:r>
              <a:r>
                <a:rPr kumimoji="0" sz="108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osch Office Sans"/>
                </a:rPr>
                <a:t>)</a:t>
              </a:r>
            </a:p>
          </p:txBody>
        </p:sp>
        <p:sp>
          <p:nvSpPr>
            <p:cNvPr id="61" name="Abgerundetes Rechteck 60"/>
            <p:cNvSpPr/>
            <p:nvPr>
              <p:custDataLst>
                <p:tags r:id="rId6"/>
              </p:custDataLst>
            </p:nvPr>
          </p:nvSpPr>
          <p:spPr>
            <a:xfrm>
              <a:off x="2544985" y="4466858"/>
              <a:ext cx="3426251" cy="424841"/>
            </a:xfrm>
            <a:prstGeom prst="roundRect">
              <a:avLst/>
            </a:prstGeom>
            <a:solidFill>
              <a:srgbClr val="1399A0"/>
            </a:soli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6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Bosch Office Sans"/>
                </a:rPr>
                <a:t>OS</a:t>
              </a:r>
              <a:r>
                <a:rPr kumimoji="0" sz="126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Bosch Office Sans"/>
                </a:rPr>
                <a:t> (</a:t>
              </a:r>
              <a:r>
                <a:rPr kumimoji="0" lang="de-DE" sz="126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Bosch Office Sans"/>
                </a:rPr>
                <a:t>open, e.g. Zephyr</a:t>
              </a:r>
              <a:r>
                <a:rPr kumimoji="0" sz="126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Bosch Office Sans"/>
                </a:rPr>
                <a:t>)</a:t>
              </a:r>
            </a:p>
          </p:txBody>
        </p:sp>
        <p:pic>
          <p:nvPicPr>
            <p:cNvPr id="62" name="Grafik 61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6832" y="4976269"/>
              <a:ext cx="277738" cy="288122"/>
            </a:xfrm>
            <a:prstGeom prst="rect">
              <a:avLst/>
            </a:prstGeom>
          </p:spPr>
        </p:pic>
        <p:pic>
          <p:nvPicPr>
            <p:cNvPr id="63" name="Grafik 62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3760" y="4965709"/>
              <a:ext cx="223799" cy="223799"/>
            </a:xfrm>
            <a:prstGeom prst="rect">
              <a:avLst/>
            </a:prstGeom>
          </p:spPr>
        </p:pic>
        <p:pic>
          <p:nvPicPr>
            <p:cNvPr id="64" name="Grafik 63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391131" y="4955794"/>
              <a:ext cx="408670" cy="324341"/>
            </a:xfrm>
            <a:prstGeom prst="rect">
              <a:avLst/>
            </a:prstGeom>
          </p:spPr>
        </p:pic>
        <p:pic>
          <p:nvPicPr>
            <p:cNvPr id="65" name="Grafik 64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251569" y="4494530"/>
              <a:ext cx="687793" cy="354919"/>
            </a:xfrm>
            <a:prstGeom prst="rect">
              <a:avLst/>
            </a:prstGeom>
          </p:spPr>
        </p:pic>
      </p:grpSp>
      <p:pic>
        <p:nvPicPr>
          <p:cNvPr id="66" name="Grafik 65"/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0" b="100000" l="0" r="100000">
                        <a14:foregroundMark x1="24590" y1="34466" x2="24590" y2="34466"/>
                        <a14:foregroundMark x1="27459" y1="50000" x2="27459" y2="50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33699" y="1421488"/>
            <a:ext cx="1426663" cy="1204477"/>
          </a:xfrm>
          <a:prstGeom prst="rect">
            <a:avLst/>
          </a:prstGeom>
        </p:spPr>
      </p:pic>
      <p:pic>
        <p:nvPicPr>
          <p:cNvPr id="67" name="Grafik 6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942471" y="970660"/>
            <a:ext cx="7874099" cy="3819371"/>
          </a:xfrm>
          <a:prstGeom prst="rect">
            <a:avLst/>
          </a:prstGeom>
        </p:spPr>
      </p:pic>
      <p:pic>
        <p:nvPicPr>
          <p:cNvPr id="68" name="Picture 40" descr="Transport Cars icon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0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92779"/>
            <a:ext cx="2659377" cy="2567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9" name="Gerade Verbindung mit Pfeil 68"/>
          <p:cNvCxnSpPr/>
          <p:nvPr/>
        </p:nvCxnSpPr>
        <p:spPr>
          <a:xfrm flipH="1">
            <a:off x="2018386" y="4038600"/>
            <a:ext cx="430390" cy="864676"/>
          </a:xfrm>
          <a:prstGeom prst="straightConnector1">
            <a:avLst/>
          </a:prstGeom>
          <a:ln w="31750">
            <a:solidFill>
              <a:srgbClr val="FCA2EB"/>
            </a:solidFill>
            <a:prstDash val="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/>
          <p:nvPr/>
        </p:nvCxnSpPr>
        <p:spPr>
          <a:xfrm flipV="1">
            <a:off x="2362200" y="4119269"/>
            <a:ext cx="398345" cy="914222"/>
          </a:xfrm>
          <a:prstGeom prst="straightConnector1">
            <a:avLst/>
          </a:prstGeom>
          <a:ln w="31750">
            <a:solidFill>
              <a:schemeClr val="accent1"/>
            </a:solidFill>
            <a:prstDash val="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uppieren 70"/>
          <p:cNvGrpSpPr/>
          <p:nvPr/>
        </p:nvGrpSpPr>
        <p:grpSpPr>
          <a:xfrm>
            <a:off x="10682514" y="4386244"/>
            <a:ext cx="881652" cy="1094543"/>
            <a:chOff x="8056912" y="2861291"/>
            <a:chExt cx="881652" cy="1094544"/>
          </a:xfrm>
        </p:grpSpPr>
        <p:pic>
          <p:nvPicPr>
            <p:cNvPr id="72" name="Grafik 71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8056912" y="2861291"/>
              <a:ext cx="743776" cy="847417"/>
            </a:xfrm>
            <a:prstGeom prst="rect">
              <a:avLst/>
            </a:prstGeom>
          </p:spPr>
        </p:pic>
        <p:sp>
          <p:nvSpPr>
            <p:cNvPr id="73" name="Textfeld 72"/>
            <p:cNvSpPr txBox="1"/>
            <p:nvPr/>
          </p:nvSpPr>
          <p:spPr>
            <a:xfrm>
              <a:off x="8056912" y="3747958"/>
              <a:ext cx="881652" cy="2078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351" dirty="0"/>
                <a:t>Developer</a:t>
              </a:r>
            </a:p>
          </p:txBody>
        </p:sp>
      </p:grpSp>
      <p:cxnSp>
        <p:nvCxnSpPr>
          <p:cNvPr id="74" name="Gerade Verbindung mit Pfeil 73"/>
          <p:cNvCxnSpPr/>
          <p:nvPr/>
        </p:nvCxnSpPr>
        <p:spPr>
          <a:xfrm flipH="1" flipV="1">
            <a:off x="8951678" y="3890680"/>
            <a:ext cx="1672683" cy="638427"/>
          </a:xfrm>
          <a:prstGeom prst="straightConnector1">
            <a:avLst/>
          </a:prstGeom>
          <a:ln w="31750">
            <a:solidFill>
              <a:srgbClr val="FCA2EB"/>
            </a:solidFill>
            <a:prstDash val="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>
            <a:off x="8851076" y="4256030"/>
            <a:ext cx="1709772" cy="644191"/>
          </a:xfrm>
          <a:prstGeom prst="straightConnector1">
            <a:avLst/>
          </a:prstGeom>
          <a:ln w="31750">
            <a:solidFill>
              <a:schemeClr val="accent1"/>
            </a:solidFill>
            <a:prstDash val="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feld 75"/>
          <p:cNvSpPr txBox="1"/>
          <p:nvPr/>
        </p:nvSpPr>
        <p:spPr>
          <a:xfrm>
            <a:off x="7652610" y="3191135"/>
            <a:ext cx="314189" cy="5078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100" b="1" dirty="0"/>
              <a:t>0010</a:t>
            </a:r>
          </a:p>
          <a:p>
            <a:pPr algn="l"/>
            <a:r>
              <a:rPr lang="en-US" sz="1100" b="1" dirty="0"/>
              <a:t>0011</a:t>
            </a:r>
          </a:p>
          <a:p>
            <a:pPr algn="l"/>
            <a:r>
              <a:rPr lang="en-US" sz="1100" b="1" dirty="0"/>
              <a:t>0001</a:t>
            </a:r>
          </a:p>
        </p:txBody>
      </p:sp>
      <p:grpSp>
        <p:nvGrpSpPr>
          <p:cNvPr id="77" name="Gruppieren 76"/>
          <p:cNvGrpSpPr/>
          <p:nvPr/>
        </p:nvGrpSpPr>
        <p:grpSpPr>
          <a:xfrm>
            <a:off x="6477000" y="3200400"/>
            <a:ext cx="614248" cy="462751"/>
            <a:chOff x="7479961" y="4891052"/>
            <a:chExt cx="901641" cy="710219"/>
          </a:xfrm>
        </p:grpSpPr>
        <p:cxnSp>
          <p:nvCxnSpPr>
            <p:cNvPr id="78" name="Gerader Verbinder 77"/>
            <p:cNvCxnSpPr/>
            <p:nvPr/>
          </p:nvCxnSpPr>
          <p:spPr>
            <a:xfrm>
              <a:off x="7479962" y="5590478"/>
              <a:ext cx="809111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r Verbinder 78"/>
            <p:cNvCxnSpPr/>
            <p:nvPr/>
          </p:nvCxnSpPr>
          <p:spPr>
            <a:xfrm>
              <a:off x="7479962" y="5389756"/>
              <a:ext cx="809111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r Verbinder 79"/>
            <p:cNvCxnSpPr/>
            <p:nvPr/>
          </p:nvCxnSpPr>
          <p:spPr>
            <a:xfrm>
              <a:off x="7479961" y="5189034"/>
              <a:ext cx="809111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/>
            <p:cNvCxnSpPr/>
            <p:nvPr/>
          </p:nvCxnSpPr>
          <p:spPr>
            <a:xfrm>
              <a:off x="7479962" y="4994516"/>
              <a:ext cx="809111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/>
            <p:cNvCxnSpPr/>
            <p:nvPr/>
          </p:nvCxnSpPr>
          <p:spPr>
            <a:xfrm flipV="1">
              <a:off x="7479962" y="4994516"/>
              <a:ext cx="0" cy="5959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/>
            <p:cNvCxnSpPr/>
            <p:nvPr/>
          </p:nvCxnSpPr>
          <p:spPr>
            <a:xfrm flipV="1">
              <a:off x="8289072" y="4994516"/>
              <a:ext cx="0" cy="5959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r Verbinder 83"/>
            <p:cNvCxnSpPr/>
            <p:nvPr/>
          </p:nvCxnSpPr>
          <p:spPr>
            <a:xfrm flipV="1">
              <a:off x="8381601" y="4891053"/>
              <a:ext cx="0" cy="59596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r Verbinder 84"/>
            <p:cNvCxnSpPr/>
            <p:nvPr/>
          </p:nvCxnSpPr>
          <p:spPr>
            <a:xfrm>
              <a:off x="7572490" y="4891053"/>
              <a:ext cx="809111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/>
            <p:cNvCxnSpPr/>
            <p:nvPr/>
          </p:nvCxnSpPr>
          <p:spPr>
            <a:xfrm flipV="1">
              <a:off x="7479961" y="4891052"/>
              <a:ext cx="92529" cy="1034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/>
            <p:cNvCxnSpPr/>
            <p:nvPr/>
          </p:nvCxnSpPr>
          <p:spPr>
            <a:xfrm flipV="1">
              <a:off x="8289073" y="4901844"/>
              <a:ext cx="92529" cy="10346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/>
            <p:cNvCxnSpPr/>
            <p:nvPr/>
          </p:nvCxnSpPr>
          <p:spPr>
            <a:xfrm flipV="1">
              <a:off x="8289073" y="5487013"/>
              <a:ext cx="92529" cy="11425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/>
            <p:cNvCxnSpPr/>
            <p:nvPr/>
          </p:nvCxnSpPr>
          <p:spPr>
            <a:xfrm>
              <a:off x="7848246" y="5095903"/>
              <a:ext cx="33816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r Verbinder 89"/>
            <p:cNvCxnSpPr/>
            <p:nvPr/>
          </p:nvCxnSpPr>
          <p:spPr>
            <a:xfrm>
              <a:off x="7848246" y="5292497"/>
              <a:ext cx="33816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r Verbinder 90"/>
            <p:cNvCxnSpPr/>
            <p:nvPr/>
          </p:nvCxnSpPr>
          <p:spPr>
            <a:xfrm>
              <a:off x="7853689" y="5483610"/>
              <a:ext cx="33816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Ellipse 91"/>
            <p:cNvSpPr/>
            <p:nvPr/>
          </p:nvSpPr>
          <p:spPr>
            <a:xfrm>
              <a:off x="7602217" y="546647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1" dirty="0" err="1">
                <a:solidFill>
                  <a:schemeClr val="tx1"/>
                </a:solidFill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>
              <a:off x="7602217" y="526653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1" dirty="0" err="1">
                <a:solidFill>
                  <a:schemeClr val="tx1"/>
                </a:solidFill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>
              <a:off x="7602217" y="506873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1" dirty="0" err="1">
                <a:solidFill>
                  <a:schemeClr val="tx1"/>
                </a:solidFill>
              </a:endParaRPr>
            </a:p>
          </p:txBody>
        </p:sp>
      </p:grpSp>
      <p:pic>
        <p:nvPicPr>
          <p:cNvPr id="96" name="Grafik 95"/>
          <p:cNvPicPr>
            <a:picLocks noChangeAspect="1"/>
          </p:cNvPicPr>
          <p:nvPr/>
        </p:nvPicPr>
        <p:blipFill>
          <a:blip r:embed="rId2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675" y="54090"/>
            <a:ext cx="1201800" cy="48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08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7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ed71857f-bb8a-4f8d-9605-a0cbdcde921d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LightGray2;-1;-2;-2;-1;-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Turquoise;-1;-2;-2;-1;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2"/>
  <p:tag name="COLORS" val="-2;-2;-2;-2;-1;-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1cuK5dSrO4_5ZLue8t6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nQauWqSQ7KsNcnohjlz9Q"/>
</p:tagLst>
</file>

<file path=ppt/theme/theme1.xml><?xml version="1.0" encoding="utf-8"?>
<a:theme xmlns:a="http://schemas.openxmlformats.org/drawingml/2006/main" name="Open ADx">
  <a:themeElements>
    <a:clrScheme name="Open ADx">
      <a:dk1>
        <a:sysClr val="windowText" lastClr="000000"/>
      </a:dk1>
      <a:lt1>
        <a:sysClr val="window" lastClr="FFFFFF"/>
      </a:lt1>
      <a:dk2>
        <a:srgbClr val="44546A"/>
      </a:dk2>
      <a:lt2>
        <a:srgbClr val="D0CECE"/>
      </a:lt2>
      <a:accent1>
        <a:srgbClr val="008ECF"/>
      </a:accent1>
      <a:accent2>
        <a:srgbClr val="005A82"/>
      </a:accent2>
      <a:accent3>
        <a:srgbClr val="A7CEE0"/>
      </a:accent3>
      <a:accent4>
        <a:srgbClr val="00A8B0"/>
      </a:accent4>
      <a:accent5>
        <a:srgbClr val="50237F"/>
      </a:accent5>
      <a:accent6>
        <a:srgbClr val="78BE20"/>
      </a:accent6>
      <a:hlink>
        <a:srgbClr val="008ECF"/>
      </a:hlink>
      <a:folHlink>
        <a:srgbClr val="A7CEE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osch Document Non-ILM" ma:contentTypeID="0x0101006E2DD7C699F64945BF436A1EABBB26C1003D0288DFCD4CAD4EB9D824E9B29D058C" ma:contentTypeVersion="5" ma:contentTypeDescription="Create a new document." ma:contentTypeScope="" ma:versionID="d517803253b9c88568b8d1cbf5c738c6">
  <xsd:schema xmlns:xsd="http://www.w3.org/2001/XMLSchema" xmlns:xs="http://www.w3.org/2001/XMLSchema" xmlns:p="http://schemas.microsoft.com/office/2006/metadata/properties" xmlns:ns1="http://schemas.microsoft.com/sharepoint/v3" xmlns:ns2="564e53d6-167a-4b89-b25e-97a6e594de7e" xmlns:ns3="http://schemas.microsoft.com/sharepoint/v3/fields" targetNamespace="http://schemas.microsoft.com/office/2006/metadata/properties" ma:root="true" ma:fieldsID="f61e5c609e2a91c42e60cad95c7bdf07" ns1:_="" ns2:_="" ns3:_="">
    <xsd:import namespace="http://schemas.microsoft.com/sharepoint/v3"/>
    <xsd:import namespace="564e53d6-167a-4b89-b25e-97a6e594de7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fc4227ebc3c34772898e19f7434ec49d" minOccurs="0"/>
                <xsd:element ref="ns2:TaxCatchAll" minOccurs="0"/>
                <xsd:element ref="ns2:TaxCatchAllLabel" minOccurs="0"/>
                <xsd:element ref="ns1:LikesCount" minOccurs="0"/>
                <xsd:element ref="ns1:LikedBy" minOccurs="0"/>
                <xsd:element ref="ns3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ikesCount" ma:index="15" nillable="true" ma:displayName="Number of Likes" ma:internalName="LikesCount">
      <xsd:simpleType>
        <xsd:restriction base="dms:Unknown"/>
      </xsd:simpleType>
    </xsd:element>
    <xsd:element name="LikedBy" ma:index="16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4e53d6-167a-4b89-b25e-97a6e594de7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fc4227ebc3c34772898e19f7434ec49d" ma:index="11" nillable="true" ma:taxonomy="true" ma:internalName="fc4227ebc3c34772898e19f7434ec49d" ma:taxonomyFieldName="DMSKeywords" ma:displayName="Keywords" ma:fieldId="{fc4227eb-c3c3-4772-898e-19f7434ec49d}" ma:sspId="b81b984e-7d9a-4f77-a40b-67f8485df2c3" ma:termSetId="ba14fa0f-6678-4136-ad39-3f12bc8b7cf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7ed51c13-ff18-4522-9e4e-dce9ec8bb979}" ma:internalName="TaxCatchAll" ma:showField="CatchAllData" ma:web="564e53d6-167a-4b89-b25e-97a6e594de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7ed51c13-ff18-4522-9e4e-dce9ec8bb979}" ma:internalName="TaxCatchAllLabel" ma:readOnly="true" ma:showField="CatchAllDataLabel" ma:web="564e53d6-167a-4b89-b25e-97a6e594de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7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LikedBy xmlns="http://schemas.microsoft.com/sharepoint/v3">
      <UserInfo>
        <DisplayName/>
        <AccountId xsi:nil="true"/>
        <AccountType/>
      </UserInfo>
    </LikedBy>
    <TaxCatchAll xmlns="564e53d6-167a-4b89-b25e-97a6e594de7e"/>
    <_dlc_DocId xmlns="564e53d6-167a-4b89-b25e-97a6e594de7e">P01S047987-574272393-588</_dlc_DocId>
    <_dlc_DocIdUrl xmlns="564e53d6-167a-4b89-b25e-97a6e594de7e">
      <Url>https://sites.inside-share.bosch.com/sites/047987/_layouts/15/DocIdRedir.aspx?ID=P01S047987-574272393-588</Url>
      <Description>P01S047987-574272393-588</Description>
    </_dlc_DocIdUrl>
    <_Version xmlns="http://schemas.microsoft.com/sharepoint/v3/fields" xsi:nil="true"/>
    <fc4227ebc3c34772898e19f7434ec49d xmlns="564e53d6-167a-4b89-b25e-97a6e594de7e">
      <Terms xmlns="http://schemas.microsoft.com/office/infopath/2007/PartnerControls"/>
    </fc4227ebc3c34772898e19f7434ec49d>
  </documentManagement>
</p:properties>
</file>

<file path=customXml/itemProps1.xml><?xml version="1.0" encoding="utf-8"?>
<ds:datastoreItem xmlns:ds="http://schemas.openxmlformats.org/officeDocument/2006/customXml" ds:itemID="{A064BABC-52FA-440C-943E-5F97ABB8F4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4e53d6-167a-4b89-b25e-97a6e594de7e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3300D1-23AA-438F-8DFB-38FCC2CDE2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C26253-0B2B-46FB-A6A3-67E02F8580B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D8774FE-5D71-427A-9F5E-8887FB5EE82C}">
  <ds:schemaRefs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/fields"/>
    <ds:schemaRef ds:uri="http://purl.org/dc/elements/1.1/"/>
    <ds:schemaRef ds:uri="564e53d6-167a-4b89-b25e-97a6e594de7e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Breitbild</PresentationFormat>
  <Paragraphs>97</Paragraphs>
  <Slides>8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Bosch Office Sans</vt:lpstr>
      <vt:lpstr>Calibri</vt:lpstr>
      <vt:lpstr>Century Gothic</vt:lpstr>
      <vt:lpstr>Symbol</vt:lpstr>
      <vt:lpstr>Open ADx</vt:lpstr>
      <vt:lpstr>think-cell Folie</vt:lpstr>
      <vt:lpstr>OpenADx Toolchain Proposal</vt:lpstr>
      <vt:lpstr>PowerPoint-Präsentation</vt:lpstr>
      <vt:lpstr>PowerPoint-Präsentation</vt:lpstr>
      <vt:lpstr>PowerPoint-Präsentation</vt:lpstr>
      <vt:lpstr>Backup</vt:lpstr>
      <vt:lpstr>PowerPoint-Präsentation</vt:lpstr>
      <vt:lpstr>PowerPoint-Präsentation</vt:lpstr>
      <vt:lpstr>OpenADx – Big Picture – 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 Dildey</dc:creator>
  <cp:lastModifiedBy>Riexinger Andreas (CC-AD/PRM-P)</cp:lastModifiedBy>
  <cp:revision>269</cp:revision>
  <cp:lastPrinted>2017-10-13T08:24:02Z</cp:lastPrinted>
  <dcterms:created xsi:type="dcterms:W3CDTF">2017-10-12T07:17:42Z</dcterms:created>
  <dcterms:modified xsi:type="dcterms:W3CDTF">2019-11-26T15:20:48Z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0x0101006E2DD7C699F64945BF436A1EABBB26C1003D0288DFCD4CAD4EB9D824E9B29D058C</vt:lpwstr>
  </property>
  <property fmtid="{D5CDD505-2E9C-101B-9397-08002B2CF9AE}" pid="3" name="_dlc_DocIdItemGuid">
    <vt:lpwstr>b4d046fe-2a23-432d-bff0-52923e40e121</vt:lpwstr>
  </property>
  <property fmtid="{D5CDD505-2E9C-101B-9397-08002B2CF9AE}" pid="4" name="DMSKeywords">
    <vt:lpwstr/>
  </property>
</Properties>
</file>