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2"/>
  </p:notesMasterIdLst>
  <p:sldIdLst>
    <p:sldId id="257" r:id="rId2"/>
    <p:sldId id="272" r:id="rId3"/>
    <p:sldId id="277" r:id="rId4"/>
    <p:sldId id="278" r:id="rId5"/>
    <p:sldId id="286" r:id="rId6"/>
    <p:sldId id="280" r:id="rId7"/>
    <p:sldId id="282" r:id="rId8"/>
    <p:sldId id="281" r:id="rId9"/>
    <p:sldId id="283" r:id="rId10"/>
    <p:sldId id="288" r:id="rId11"/>
    <p:sldId id="289" r:id="rId12"/>
    <p:sldId id="290" r:id="rId13"/>
    <p:sldId id="291" r:id="rId14"/>
    <p:sldId id="292" r:id="rId15"/>
    <p:sldId id="293" r:id="rId16"/>
    <p:sldId id="285" r:id="rId17"/>
    <p:sldId id="294" r:id="rId18"/>
    <p:sldId id="295" r:id="rId19"/>
    <p:sldId id="287" r:id="rId20"/>
    <p:sldId id="27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4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CC763-9DC9-402A-B4F3-0110A39C9F94}" type="datetimeFigureOut">
              <a:rPr lang="de-DE" smtClean="0"/>
              <a:t>11.07.2016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1F61-8DED-4C72-AD26-D5BEFE894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2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71F61-8DED-4C72-AD26-D5BEFE89461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1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89F9-D8D9-448E-AEEC-6E983CB3FFF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7" descr="\\audiintepro.in.audi.vwg\ProjectS\TE_Services\CAT_Messdatenmanagement\8000_Community\8100_MDM Community Website\8130_Logo&amp;Bilder\openMDM_Logopaket\openMDM Logo_R_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1512404" cy="853561"/>
          </a:xfrm>
          <a:prstGeom prst="rect">
            <a:avLst/>
          </a:prstGeom>
          <a:noFill/>
        </p:spPr>
      </p:pic>
      <p:pic>
        <p:nvPicPr>
          <p:cNvPr id="9" name="Picture 2" descr="C:\Users\wfffm76\Desktop\eclipse-800x18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38200"/>
            <a:ext cx="2209800" cy="5193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 descr="\\audiintepro.in.audi.vwg\ProjectS\TE_Services\CAT_Messdatenmanagement\8000_Community\8100_MDM Community Website\8130_Logo&amp;Bilder\openMDM_Logopaket\openMDM Logo_R_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33400"/>
            <a:ext cx="810102" cy="457200"/>
          </a:xfrm>
          <a:prstGeom prst="rect">
            <a:avLst/>
          </a:prstGeom>
          <a:noFill/>
        </p:spPr>
      </p:pic>
      <p:sp>
        <p:nvSpPr>
          <p:cNvPr id="12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457200"/>
            <a:ext cx="5791200" cy="53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28600" y="1219200"/>
            <a:ext cx="8686800" cy="5029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</a:t>
            </a:r>
          </a:p>
        </p:txBody>
      </p:sp>
      <p:pic>
        <p:nvPicPr>
          <p:cNvPr id="9" name="Picture 2" descr="C:\Users\wfffm76\Desktop\eclipse-800x18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09600"/>
            <a:ext cx="1066800" cy="2506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055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18/07/16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openMDM® eclipse working group                           2nd annual meeting Stuttgart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89F9-D8D9-448E-AEEC-6E983CB3FFF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mdm.atlassian.net/admin/users/sign-u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openMDM® </a:t>
            </a:r>
            <a:r>
              <a:rPr lang="de-DE" dirty="0" err="1" smtClean="0"/>
              <a:t>eclipse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Plenum </a:t>
            </a:r>
            <a:r>
              <a:rPr lang="de-DE" dirty="0" err="1" smtClean="0"/>
              <a:t>meeting</a:t>
            </a:r>
            <a:r>
              <a:rPr lang="de-DE" dirty="0" smtClean="0"/>
              <a:t> 2016</a:t>
            </a:r>
          </a:p>
          <a:p>
            <a:r>
              <a:rPr lang="de-DE" dirty="0" smtClean="0"/>
              <a:t>Steering committee </a:t>
            </a:r>
            <a:r>
              <a:rPr lang="de-DE" dirty="0" err="1" smtClean="0"/>
              <a:t>report</a:t>
            </a:r>
            <a:endParaRPr lang="de-DE" dirty="0" smtClean="0"/>
          </a:p>
          <a:p>
            <a:r>
              <a:rPr lang="de-DE" dirty="0" smtClean="0"/>
              <a:t>Stuttgart, </a:t>
            </a:r>
            <a:r>
              <a:rPr lang="de-DE" dirty="0" err="1" smtClean="0"/>
              <a:t>July</a:t>
            </a:r>
            <a:r>
              <a:rPr lang="de-DE" dirty="0" smtClean="0"/>
              <a:t> 18th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28600" y="457199"/>
            <a:ext cx="6553200" cy="1218085"/>
          </a:xfrm>
        </p:spPr>
        <p:txBody>
          <a:bodyPr>
            <a:normAutofit fontScale="85000" lnSpcReduction="10000"/>
          </a:bodyPr>
          <a:lstStyle/>
          <a:p>
            <a:r>
              <a:rPr lang="de-DE" sz="3100" dirty="0" smtClean="0"/>
              <a:t>Requirements </a:t>
            </a:r>
            <a:r>
              <a:rPr lang="de-DE" sz="3100" dirty="0" err="1" smtClean="0"/>
              <a:t>from</a:t>
            </a:r>
            <a:r>
              <a:rPr lang="de-DE" sz="3100" dirty="0" smtClean="0"/>
              <a:t> Daimler 2016 ff</a:t>
            </a:r>
            <a:endParaRPr lang="de-DE" sz="3100" dirty="0"/>
          </a:p>
          <a:p>
            <a:r>
              <a:rPr lang="de-DE" sz="3100" dirty="0" err="1" smtClean="0"/>
              <a:t>allways</a:t>
            </a:r>
            <a:r>
              <a:rPr lang="de-DE" sz="3100" dirty="0" smtClean="0"/>
              <a:t> online </a:t>
            </a:r>
            <a:r>
              <a:rPr lang="de-DE" sz="3100" dirty="0" err="1" smtClean="0"/>
              <a:t>and</a:t>
            </a:r>
            <a:r>
              <a:rPr lang="de-DE" sz="3100" dirty="0" smtClean="0"/>
              <a:t> </a:t>
            </a:r>
            <a:r>
              <a:rPr lang="de-DE" sz="3100" dirty="0" err="1" smtClean="0"/>
              <a:t>up</a:t>
            </a:r>
            <a:r>
              <a:rPr lang="de-DE" sz="3100" dirty="0" smtClean="0"/>
              <a:t> </a:t>
            </a:r>
            <a:r>
              <a:rPr lang="de-DE" sz="3100" dirty="0" err="1" smtClean="0"/>
              <a:t>to</a:t>
            </a:r>
            <a:r>
              <a:rPr lang="de-DE" sz="3100" dirty="0" smtClean="0"/>
              <a:t> </a:t>
            </a:r>
            <a:r>
              <a:rPr lang="de-DE" sz="3100" dirty="0" err="1" smtClean="0"/>
              <a:t>date</a:t>
            </a:r>
            <a:r>
              <a:rPr lang="de-DE" sz="3100" dirty="0" smtClean="0"/>
              <a:t> </a:t>
            </a:r>
            <a:r>
              <a:rPr lang="de-DE" sz="3100" dirty="0" err="1" smtClean="0"/>
              <a:t>with</a:t>
            </a:r>
            <a:r>
              <a:rPr lang="de-DE" sz="3100" dirty="0" smtClean="0"/>
              <a:t> </a:t>
            </a:r>
            <a:r>
              <a:rPr lang="de-DE" sz="3100" dirty="0" err="1" smtClean="0"/>
              <a:t>Jira</a:t>
            </a:r>
            <a:r>
              <a:rPr lang="de-DE" sz="3100" dirty="0" smtClean="0"/>
              <a:t>-Link</a:t>
            </a:r>
          </a:p>
          <a:p>
            <a:endParaRPr lang="de-DE" dirty="0" smtClean="0"/>
          </a:p>
        </p:txBody>
      </p:sp>
      <p:pic>
        <p:nvPicPr>
          <p:cNvPr id="7" name="6399220B-2469-4D78-BB98-32ED5DA3DA16" descr="79076155-55F5-4EDA-9761-216FA8A4A97B@fri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02138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81000" y="5943600"/>
            <a:ext cx="609600" cy="381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Jira</a:t>
            </a:r>
            <a:endParaRPr lang="de-DE" b="0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1066800" y="5638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216228" cy="4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7162800" y="57150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Open MDM </a:t>
            </a:r>
            <a:r>
              <a:rPr lang="de-DE" sz="9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modules</a:t>
            </a:r>
            <a:endParaRPr lang="de-DE" sz="9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743200" cy="18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02027"/>
              </p:ext>
            </p:extLst>
          </p:nvPr>
        </p:nvGraphicFramePr>
        <p:xfrm>
          <a:off x="228599" y="3111210"/>
          <a:ext cx="8661402" cy="313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37"/>
                <a:gridCol w="5898254"/>
                <a:gridCol w="743666"/>
                <a:gridCol w="850457"/>
                <a:gridCol w="690788"/>
              </a:tblGrid>
              <a:tr h="372404"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story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discription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</a:t>
                      </a:r>
                      <a:b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finished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  <a:endParaRPr lang="de-DE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MDM@WEB – Simulation kann Messdaten laden und mit Simulation</a:t>
                      </a:r>
                      <a:r>
                        <a:rPr lang="de-D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vergleichen (Siemens)</a:t>
                      </a: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13.06.16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</a:t>
                      </a:r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Kammler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06.2017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28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MDM@WEB – Simulation kann Messdaten laden  und mit Simulation vergleichen (Müller BBM)</a:t>
                      </a: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(Rabenstein)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06.2017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MDM@WEB – </a:t>
                      </a:r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Messdatenbrowsing</a:t>
                      </a:r>
                      <a:endPara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06.2017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  <a:endParaRPr lang="de-DE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Funktionsdatenmanagement - Anlieferung von Simulationsparameter durch Lieferanten</a:t>
                      </a: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Böhm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12.2018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#5</a:t>
                      </a:r>
                      <a:endParaRPr lang="de-DE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Volltextsuche z. B. für Thermo-Simulation </a:t>
                      </a: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19.05.16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Gärtner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08.2016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endParaRPr lang="de-DE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28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de-DE" sz="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</a:t>
                      </a:r>
                      <a:r>
                        <a:rPr lang="de-DE" sz="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die open MDM nutzen könnten:</a:t>
                      </a:r>
                      <a:endParaRPr lang="de-DE" sz="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28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28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286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Messstellen-Editor</a:t>
                      </a:r>
                      <a:r>
                        <a:rPr lang="de-D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 Engineering-Client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02.2015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Mathwig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06.2016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#7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Audio-Messstellen-Editor</a:t>
                      </a:r>
                      <a:r>
                        <a:rPr lang="de-D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 Engineering-Client und open MDM (Tonstudio)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28.06.16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(Dr. Schulze)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04.2017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39054"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#8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Serienerprobung</a:t>
                      </a:r>
                      <a:r>
                        <a:rPr lang="de-D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Dauerlauf – </a:t>
                      </a:r>
                      <a:r>
                        <a:rPr lang="de-DE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evt</a:t>
                      </a:r>
                      <a:r>
                        <a:rPr lang="de-DE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gleiches Konzept für Immendingen mit Big Data?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280637">
                <a:tc>
                  <a:txBody>
                    <a:bodyPr/>
                    <a:lstStyle/>
                    <a:p>
                      <a:r>
                        <a:rPr lang="de-DE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#9</a:t>
                      </a:r>
                      <a:endParaRPr lang="de-DE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Werkstattsteuerungssystem auf Basis von open Source Windkanal und PKW-Powertrain-Entwicklung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04.2016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Heidrich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12.2016</a:t>
                      </a:r>
                      <a:endPara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feil nach links 5"/>
          <p:cNvSpPr/>
          <p:nvPr/>
        </p:nvSpPr>
        <p:spPr>
          <a:xfrm>
            <a:off x="2514600" y="2054152"/>
            <a:ext cx="1524000" cy="155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8153400" y="2362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038600" y="1679647"/>
            <a:ext cx="4343400" cy="6825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r>
              <a:rPr lang="de-DE" dirty="0" err="1"/>
              <a:t>ambitious</a:t>
            </a:r>
            <a:r>
              <a:rPr lang="de-DE" dirty="0"/>
              <a:t> </a:t>
            </a:r>
            <a:r>
              <a:rPr lang="de-DE" dirty="0" err="1" smtClean="0"/>
              <a:t>targets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open MDM® 5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overview</a:t>
            </a:r>
            <a:r>
              <a:rPr lang="de-DE" dirty="0" smtClean="0"/>
              <a:t> of the Daimler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storys</a:t>
            </a:r>
            <a:r>
              <a:rPr lang="de-DE" dirty="0" smtClean="0"/>
              <a:t> #1-#9 -</a:t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12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216228" cy="4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28600" y="457199"/>
            <a:ext cx="6172200" cy="1218085"/>
          </a:xfrm>
        </p:spPr>
        <p:txBody>
          <a:bodyPr>
            <a:normAutofit/>
          </a:bodyPr>
          <a:lstStyle/>
          <a:p>
            <a:r>
              <a:rPr lang="de-DE" sz="3100" dirty="0" smtClean="0"/>
              <a:t>Requirements </a:t>
            </a:r>
            <a:r>
              <a:rPr lang="de-DE" sz="3100" dirty="0" err="1" smtClean="0"/>
              <a:t>from</a:t>
            </a:r>
            <a:r>
              <a:rPr lang="de-DE" sz="3100" dirty="0" smtClean="0"/>
              <a:t> Daimler 2016 ff</a:t>
            </a:r>
            <a:endParaRPr lang="de-DE" sz="3100" dirty="0"/>
          </a:p>
          <a:p>
            <a:r>
              <a:rPr lang="de-DE" dirty="0" smtClean="0"/>
              <a:t>                         9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storys</a:t>
            </a:r>
            <a:r>
              <a:rPr lang="de-DE" dirty="0" smtClean="0"/>
              <a:t> </a:t>
            </a:r>
            <a:r>
              <a:rPr lang="de-DE" dirty="0" err="1" smtClean="0"/>
              <a:t>planed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743200" cy="18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4458"/>
            <a:ext cx="5334000" cy="35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038600" y="2057400"/>
            <a:ext cx="3886200" cy="381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story</a:t>
            </a:r>
            <a:r>
              <a:rPr lang="de-DE" dirty="0" smtClean="0"/>
              <a:t> - </a:t>
            </a:r>
            <a:r>
              <a:rPr lang="de-DE" dirty="0" err="1" smtClean="0"/>
              <a:t>example</a:t>
            </a:r>
            <a:r>
              <a:rPr lang="de-DE" dirty="0" smtClean="0"/>
              <a:t> #1</a:t>
            </a:r>
          </a:p>
        </p:txBody>
      </p:sp>
      <p:sp>
        <p:nvSpPr>
          <p:cNvPr id="11" name="Pfeil nach links 10"/>
          <p:cNvSpPr/>
          <p:nvPr/>
        </p:nvSpPr>
        <p:spPr>
          <a:xfrm>
            <a:off x="1371600" y="2130353"/>
            <a:ext cx="2667000" cy="155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457200" y="28194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52400" y="3048000"/>
            <a:ext cx="609600" cy="381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Jira</a:t>
            </a:r>
            <a:endParaRPr lang="de-DE" b="0" dirty="0" smtClean="0"/>
          </a:p>
        </p:txBody>
      </p:sp>
      <p:sp>
        <p:nvSpPr>
          <p:cNvPr id="17" name="Rechteck 16"/>
          <p:cNvSpPr/>
          <p:nvPr/>
        </p:nvSpPr>
        <p:spPr>
          <a:xfrm>
            <a:off x="1752600" y="2743200"/>
            <a:ext cx="7239000" cy="303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#1: MDM@WEB </a:t>
            </a:r>
            <a:r>
              <a:rPr lang="de-DE" sz="1200" dirty="0">
                <a:solidFill>
                  <a:schemeClr val="tx1"/>
                </a:solidFill>
              </a:rPr>
              <a:t>– </a:t>
            </a:r>
            <a:r>
              <a:rPr lang="de-DE" sz="1200" dirty="0" smtClean="0">
                <a:solidFill>
                  <a:schemeClr val="tx1"/>
                </a:solidFill>
              </a:rPr>
              <a:t>Engineer </a:t>
            </a:r>
            <a:r>
              <a:rPr lang="de-DE" sz="1200" dirty="0" err="1" smtClean="0">
                <a:solidFill>
                  <a:schemeClr val="tx1"/>
                </a:solidFill>
              </a:rPr>
              <a:t>can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load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measured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data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and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compare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it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with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simulation</a:t>
            </a:r>
            <a:r>
              <a:rPr lang="de-DE" sz="1200" dirty="0" smtClean="0">
                <a:solidFill>
                  <a:schemeClr val="tx1"/>
                </a:solidFill>
              </a:rPr>
              <a:t> (Siemens </a:t>
            </a:r>
            <a:r>
              <a:rPr lang="de-DE" sz="1200" dirty="0" err="1" smtClean="0">
                <a:solidFill>
                  <a:schemeClr val="tx1"/>
                </a:solidFill>
              </a:rPr>
              <a:t>Test.Lab</a:t>
            </a:r>
            <a:r>
              <a:rPr lang="de-DE" sz="1200" dirty="0" smtClean="0">
                <a:solidFill>
                  <a:schemeClr val="tx1"/>
                </a:solidFill>
              </a:rPr>
              <a:t>)</a:t>
            </a:r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14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216228" cy="4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28600" y="457199"/>
            <a:ext cx="6629400" cy="1218085"/>
          </a:xfrm>
        </p:spPr>
        <p:txBody>
          <a:bodyPr>
            <a:normAutofit/>
          </a:bodyPr>
          <a:lstStyle/>
          <a:p>
            <a:r>
              <a:rPr lang="de-DE" sz="3100" dirty="0"/>
              <a:t>Requirements </a:t>
            </a:r>
            <a:r>
              <a:rPr lang="de-DE" sz="3100" dirty="0" err="1"/>
              <a:t>from</a:t>
            </a:r>
            <a:r>
              <a:rPr lang="de-DE" sz="3100" dirty="0"/>
              <a:t> Daimler 2016 </a:t>
            </a:r>
            <a:r>
              <a:rPr lang="de-DE" sz="3100" dirty="0" smtClean="0"/>
              <a:t>ff</a:t>
            </a:r>
            <a:br>
              <a:rPr lang="de-DE" sz="3100" dirty="0" smtClean="0"/>
            </a:br>
            <a:r>
              <a:rPr lang="de-DE" sz="3100" dirty="0" smtClean="0"/>
              <a:t>- </a:t>
            </a:r>
            <a:r>
              <a:rPr lang="de-DE" sz="2800" dirty="0" err="1" smtClean="0"/>
              <a:t>ambitious</a:t>
            </a:r>
            <a:r>
              <a:rPr lang="de-DE" sz="2800" dirty="0" smtClean="0"/>
              <a:t> </a:t>
            </a:r>
            <a:r>
              <a:rPr lang="de-DE" sz="2800" dirty="0" err="1"/>
              <a:t>targets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open MDM® </a:t>
            </a:r>
            <a:r>
              <a:rPr lang="de-DE" sz="2800" dirty="0" smtClean="0"/>
              <a:t>5 -</a:t>
            </a:r>
            <a:endParaRPr lang="de-DE" sz="31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3870564"/>
            <a:ext cx="1447800" cy="16158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dirty="0" err="1" smtClean="0"/>
              <a:t>validation</a:t>
            </a:r>
            <a:endParaRPr lang="de-DE" b="0" dirty="0" smtClean="0"/>
          </a:p>
          <a:p>
            <a:pPr algn="l"/>
            <a:r>
              <a:rPr lang="de-DE" b="0" dirty="0" smtClean="0"/>
              <a:t>save time</a:t>
            </a:r>
          </a:p>
          <a:p>
            <a:pPr algn="l"/>
            <a:r>
              <a:rPr lang="de-DE" dirty="0" smtClean="0"/>
              <a:t>save </a:t>
            </a:r>
            <a:r>
              <a:rPr lang="de-DE" dirty="0" err="1" smtClean="0"/>
              <a:t>money</a:t>
            </a:r>
            <a:endParaRPr lang="de-DE" dirty="0" smtClean="0"/>
          </a:p>
          <a:p>
            <a:pPr algn="l"/>
            <a:r>
              <a:rPr lang="de-DE" b="0" dirty="0" smtClean="0"/>
              <a:t>quick </a:t>
            </a:r>
            <a:r>
              <a:rPr lang="de-DE" b="0" dirty="0" err="1" smtClean="0"/>
              <a:t>analytic</a:t>
            </a:r>
            <a:endParaRPr lang="de-DE" b="0" dirty="0" smtClean="0"/>
          </a:p>
          <a:p>
            <a:pPr algn="l"/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methodes</a:t>
            </a:r>
            <a:endParaRPr lang="de-DE" b="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6110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3" y="1752600"/>
            <a:ext cx="8434612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7" y="1066800"/>
            <a:ext cx="1216228" cy="45608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28600" y="457199"/>
            <a:ext cx="6629400" cy="1218085"/>
          </a:xfrm>
        </p:spPr>
        <p:txBody>
          <a:bodyPr>
            <a:normAutofit/>
          </a:bodyPr>
          <a:lstStyle/>
          <a:p>
            <a:r>
              <a:rPr lang="de-DE" sz="3100" dirty="0"/>
              <a:t>Requirements </a:t>
            </a:r>
            <a:r>
              <a:rPr lang="de-DE" sz="3100" dirty="0" err="1"/>
              <a:t>from</a:t>
            </a:r>
            <a:r>
              <a:rPr lang="de-DE" sz="3100" dirty="0"/>
              <a:t> Daimler 2016 ff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101428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storys</a:t>
            </a:r>
            <a:r>
              <a:rPr lang="de-DE" dirty="0" smtClean="0"/>
              <a:t> - </a:t>
            </a:r>
            <a:r>
              <a:rPr lang="de-DE" dirty="0" err="1" smtClean="0"/>
              <a:t>detail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r>
              <a:rPr lang="de-DE" dirty="0" smtClean="0"/>
              <a:t> #1-#9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356963" y="1371601"/>
            <a:ext cx="6577237" cy="3505199"/>
            <a:chOff x="356963" y="1371601"/>
            <a:chExt cx="8345858" cy="48767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63" y="13716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63" y="15240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63" y="16764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63" y="18288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63" y="19812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63" y="21336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363" y="22860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763" y="2438401"/>
              <a:ext cx="7279058" cy="380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75285"/>
            <a:ext cx="2043254" cy="1423232"/>
          </a:xfrm>
          <a:prstGeom prst="rect">
            <a:avLst/>
          </a:prstGeom>
        </p:spPr>
      </p:pic>
      <p:pic>
        <p:nvPicPr>
          <p:cNvPr id="17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7" y="1066800"/>
            <a:ext cx="1216228" cy="45608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Pfeil nach unten 14"/>
          <p:cNvSpPr/>
          <p:nvPr/>
        </p:nvSpPr>
        <p:spPr>
          <a:xfrm>
            <a:off x="4065945" y="4876800"/>
            <a:ext cx="35365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514600" y="5410200"/>
            <a:ext cx="3352800" cy="457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new</a:t>
            </a:r>
            <a:r>
              <a:rPr lang="de-DE" b="0" dirty="0" smtClean="0"/>
              <a:t> open MDM® 5 </a:t>
            </a:r>
            <a:r>
              <a:rPr lang="de-DE" b="0" dirty="0" err="1" smtClean="0"/>
              <a:t>modules</a:t>
            </a:r>
            <a:r>
              <a:rPr lang="de-DE" b="0" dirty="0" smtClean="0"/>
              <a:t> = ?</a:t>
            </a:r>
          </a:p>
        </p:txBody>
      </p:sp>
      <p:cxnSp>
        <p:nvCxnSpPr>
          <p:cNvPr id="22" name="Gerade Verbindung 21"/>
          <p:cNvCxnSpPr>
            <a:stCxn id="18" idx="3"/>
          </p:cNvCxnSpPr>
          <p:nvPr/>
        </p:nvCxnSpPr>
        <p:spPr>
          <a:xfrm>
            <a:off x="5867400" y="5638800"/>
            <a:ext cx="1295400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7162800" y="2590800"/>
            <a:ext cx="0" cy="304800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7162800" y="2590800"/>
            <a:ext cx="260147" cy="0"/>
          </a:xfrm>
          <a:prstGeom prst="straightConnector1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317473" y="6005285"/>
            <a:ext cx="1568727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detail</a:t>
            </a:r>
            <a:r>
              <a:rPr lang="de-DE" b="0" dirty="0" smtClean="0"/>
              <a:t> </a:t>
            </a:r>
            <a:r>
              <a:rPr lang="de-DE" b="0" dirty="0" err="1" smtClean="0"/>
              <a:t>view</a:t>
            </a:r>
            <a:r>
              <a:rPr lang="de-DE" b="0" dirty="0" smtClean="0"/>
              <a:t> x/y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259863" y="6019800"/>
            <a:ext cx="2387839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start</a:t>
            </a:r>
            <a:r>
              <a:rPr lang="de-DE" b="0" dirty="0" smtClean="0"/>
              <a:t> </a:t>
            </a:r>
            <a:r>
              <a:rPr lang="de-DE" b="0" dirty="0" err="1" smtClean="0"/>
              <a:t>with</a:t>
            </a:r>
            <a:r>
              <a:rPr lang="de-DE" b="0" dirty="0" smtClean="0"/>
              <a:t> mime-type …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967862" y="6023429"/>
            <a:ext cx="1213738" cy="3011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smtClean="0"/>
              <a:t>quick </a:t>
            </a:r>
            <a:r>
              <a:rPr lang="de-DE" b="0" dirty="0" err="1" smtClean="0"/>
              <a:t>audio</a:t>
            </a:r>
            <a:endParaRPr lang="de-DE" b="0" dirty="0" smtClean="0"/>
          </a:p>
        </p:txBody>
      </p:sp>
      <p:sp>
        <p:nvSpPr>
          <p:cNvPr id="31" name="Textfeld 30"/>
          <p:cNvSpPr txBox="1"/>
          <p:nvPr/>
        </p:nvSpPr>
        <p:spPr>
          <a:xfrm rot="19191241">
            <a:off x="7513249" y="4812566"/>
            <a:ext cx="647389" cy="457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to</a:t>
            </a:r>
            <a:r>
              <a:rPr lang="de-DE" b="0" dirty="0" smtClean="0"/>
              <a:t> do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3400" y="6003923"/>
            <a:ext cx="914399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security</a:t>
            </a:r>
            <a:endParaRPr lang="de-DE" b="0" dirty="0" smtClean="0"/>
          </a:p>
        </p:txBody>
      </p:sp>
      <p:sp>
        <p:nvSpPr>
          <p:cNvPr id="36" name="Textfeld 35"/>
          <p:cNvSpPr txBox="1"/>
          <p:nvPr/>
        </p:nvSpPr>
        <p:spPr>
          <a:xfrm>
            <a:off x="1568726" y="6004151"/>
            <a:ext cx="641073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cloud</a:t>
            </a:r>
            <a:endParaRPr lang="de-DE" b="0" dirty="0" smtClean="0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28600" y="457200"/>
            <a:ext cx="6553200" cy="837642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Summary of the plan 2017 Daimler</a:t>
            </a:r>
          </a:p>
          <a:p>
            <a:r>
              <a:rPr lang="de-DE" dirty="0" err="1" smtClean="0"/>
              <a:t>Realease</a:t>
            </a:r>
            <a:r>
              <a:rPr lang="de-DE" dirty="0" smtClean="0"/>
              <a:t> the 9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storys</a:t>
            </a:r>
            <a:r>
              <a:rPr lang="de-DE" dirty="0" smtClean="0"/>
              <a:t> for </a:t>
            </a:r>
            <a:r>
              <a:rPr lang="de-DE" dirty="0" err="1" smtClean="0"/>
              <a:t>use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28600" y="1371600"/>
            <a:ext cx="8686800" cy="50292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(# = </a:t>
            </a:r>
            <a:r>
              <a:rPr lang="de-DE" sz="2400" dirty="0" err="1" smtClean="0"/>
              <a:t>user</a:t>
            </a:r>
            <a:r>
              <a:rPr lang="de-DE" sz="2400" dirty="0" smtClean="0"/>
              <a:t> </a:t>
            </a:r>
            <a:r>
              <a:rPr lang="de-DE" sz="2400" dirty="0" err="1" smtClean="0"/>
              <a:t>story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#1: </a:t>
            </a:r>
            <a:r>
              <a:rPr lang="de-DE" sz="2400" dirty="0" err="1" smtClean="0"/>
              <a:t>add</a:t>
            </a:r>
            <a:r>
              <a:rPr lang="de-DE" sz="2400" dirty="0"/>
              <a:t> </a:t>
            </a:r>
            <a:r>
              <a:rPr lang="de-DE" sz="2400" dirty="0" err="1"/>
              <a:t>necessary</a:t>
            </a:r>
            <a:r>
              <a:rPr lang="de-DE" sz="2400" dirty="0"/>
              <a:t>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MDM|Components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endParaRPr lang="de-DE" sz="2400" dirty="0" smtClean="0"/>
          </a:p>
          <a:p>
            <a:r>
              <a:rPr lang="de-DE" sz="2400" dirty="0"/>
              <a:t>	</a:t>
            </a:r>
            <a:r>
              <a:rPr lang="de-DE" sz="2400" dirty="0" smtClean="0"/>
              <a:t>transforme the open MDM4® ODS-</a:t>
            </a:r>
            <a:r>
              <a:rPr lang="de-DE" sz="2400" dirty="0" err="1" smtClean="0"/>
              <a:t>selection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Test.Lab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open MDM5® </a:t>
            </a:r>
            <a:r>
              <a:rPr lang="de-DE" sz="2400" dirty="0" err="1" smtClean="0"/>
              <a:t>by</a:t>
            </a:r>
            <a:r>
              <a:rPr lang="de-DE" sz="2400" dirty="0" smtClean="0"/>
              <a:t> Siemens</a:t>
            </a:r>
          </a:p>
          <a:p>
            <a:r>
              <a:rPr lang="de-DE" sz="2400" dirty="0" smtClean="0"/>
              <a:t>#2: </a:t>
            </a:r>
            <a:r>
              <a:rPr lang="de-DE" sz="2400" dirty="0" err="1" smtClean="0"/>
              <a:t>add</a:t>
            </a:r>
            <a:r>
              <a:rPr lang="de-DE" sz="2400" dirty="0" smtClean="0"/>
              <a:t> </a:t>
            </a:r>
            <a:r>
              <a:rPr lang="de-DE" sz="2400" dirty="0" err="1" smtClean="0"/>
              <a:t>necessary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MDM|Components</a:t>
            </a:r>
            <a:r>
              <a:rPr lang="de-DE" sz="2400" dirty="0"/>
              <a:t> </a:t>
            </a:r>
            <a:r>
              <a:rPr lang="de-DE" sz="2400" dirty="0" smtClean="0"/>
              <a:t>for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analog </a:t>
            </a:r>
            <a:r>
              <a:rPr lang="de-DE" sz="2400" dirty="0" err="1" smtClean="0"/>
              <a:t>to</a:t>
            </a:r>
            <a:r>
              <a:rPr lang="de-DE" sz="2400" dirty="0" smtClean="0"/>
              <a:t> #1 </a:t>
            </a:r>
            <a:r>
              <a:rPr lang="de-DE" sz="2400" dirty="0" err="1" smtClean="0"/>
              <a:t>with</a:t>
            </a:r>
            <a:r>
              <a:rPr lang="de-DE" sz="2400" dirty="0" smtClean="0"/>
              <a:t> PAK </a:t>
            </a:r>
            <a:r>
              <a:rPr lang="de-DE" sz="2400" dirty="0" err="1" smtClean="0"/>
              <a:t>by</a:t>
            </a:r>
            <a:r>
              <a:rPr lang="de-DE" sz="2400" dirty="0" smtClean="0"/>
              <a:t> Müller BBM</a:t>
            </a:r>
          </a:p>
          <a:p>
            <a:r>
              <a:rPr lang="de-DE" sz="2400" dirty="0" smtClean="0"/>
              <a:t>#3: </a:t>
            </a:r>
            <a:r>
              <a:rPr lang="de-DE" sz="2400" dirty="0" err="1" smtClean="0"/>
              <a:t>add</a:t>
            </a:r>
            <a:r>
              <a:rPr lang="de-DE" sz="2400" dirty="0" smtClean="0"/>
              <a:t> </a:t>
            </a:r>
            <a:r>
              <a:rPr lang="de-DE" sz="2400" dirty="0" err="1" smtClean="0"/>
              <a:t>necessary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MDM|Components</a:t>
            </a:r>
            <a:r>
              <a:rPr lang="de-DE" sz="2400" dirty="0" smtClean="0"/>
              <a:t> for</a:t>
            </a:r>
          </a:p>
          <a:p>
            <a:r>
              <a:rPr lang="de-DE" sz="2400" dirty="0"/>
              <a:t>	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viewing</a:t>
            </a:r>
            <a:r>
              <a:rPr lang="de-DE" sz="2400" dirty="0" smtClean="0"/>
              <a:t> like open MDM4 ® x/y </a:t>
            </a:r>
            <a:r>
              <a:rPr lang="de-DE" sz="2400" dirty="0" err="1" smtClean="0"/>
              <a:t>and</a:t>
            </a:r>
            <a:r>
              <a:rPr lang="de-DE" sz="2400" dirty="0" smtClean="0"/>
              <a:t> quick </a:t>
            </a:r>
            <a:r>
              <a:rPr lang="de-DE" sz="2400" dirty="0" err="1" smtClean="0"/>
              <a:t>audio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err="1" smtClean="0"/>
              <a:t>to</a:t>
            </a:r>
            <a:r>
              <a:rPr lang="de-DE" sz="2400" dirty="0" smtClean="0"/>
              <a:t> do: </a:t>
            </a:r>
            <a:r>
              <a:rPr lang="de-DE" sz="2400" dirty="0" err="1" smtClean="0"/>
              <a:t>identify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endParaRPr lang="de-DE" sz="2400" dirty="0"/>
          </a:p>
        </p:txBody>
      </p:sp>
      <p:pic>
        <p:nvPicPr>
          <p:cNvPr id="7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7" y="1066800"/>
            <a:ext cx="1216228" cy="45608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Requirements Siemens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75285"/>
            <a:ext cx="2043254" cy="1423232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Requirements Müller BBM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75285"/>
            <a:ext cx="2043254" cy="1423232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Requirements Company </a:t>
            </a:r>
            <a:r>
              <a:rPr lang="de-DE" dirty="0" err="1" smtClean="0"/>
              <a:t>xyz</a:t>
            </a:r>
            <a:r>
              <a:rPr lang="de-DE" dirty="0" smtClean="0"/>
              <a:t> … !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75285"/>
            <a:ext cx="2043254" cy="1423232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048000" y="3276600"/>
            <a:ext cx="5791200" cy="533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EWG time 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57" name="Richtungspfeil 56"/>
          <p:cNvSpPr/>
          <p:nvPr/>
        </p:nvSpPr>
        <p:spPr bwMode="auto">
          <a:xfrm>
            <a:off x="367197" y="2600908"/>
            <a:ext cx="2764643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MDM@web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58" name="Richtungspfeil 57"/>
          <p:cNvSpPr/>
          <p:nvPr/>
        </p:nvSpPr>
        <p:spPr bwMode="auto">
          <a:xfrm>
            <a:off x="367197" y="3284984"/>
            <a:ext cx="4780867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MDM|BL (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business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layer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  <p:sp>
        <p:nvSpPr>
          <p:cNvPr id="59" name="Eingekerbter Richtungspfeil 58"/>
          <p:cNvSpPr/>
          <p:nvPr/>
        </p:nvSpPr>
        <p:spPr bwMode="auto">
          <a:xfrm>
            <a:off x="359532" y="5445224"/>
            <a:ext cx="2916324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07/2014 – 06/2015</a:t>
            </a:r>
          </a:p>
        </p:txBody>
      </p:sp>
      <p:sp>
        <p:nvSpPr>
          <p:cNvPr id="60" name="Eingekerbter Richtungspfeil 59"/>
          <p:cNvSpPr/>
          <p:nvPr/>
        </p:nvSpPr>
        <p:spPr bwMode="auto">
          <a:xfrm>
            <a:off x="3131840" y="5445224"/>
            <a:ext cx="2916324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07/2015 – 06/2016</a:t>
            </a:r>
          </a:p>
        </p:txBody>
      </p:sp>
      <p:sp>
        <p:nvSpPr>
          <p:cNvPr id="61" name="Eingekerbter Richtungspfeil 60"/>
          <p:cNvSpPr/>
          <p:nvPr/>
        </p:nvSpPr>
        <p:spPr bwMode="auto">
          <a:xfrm>
            <a:off x="5904148" y="5445224"/>
            <a:ext cx="2916324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07/2015 – 06/2016</a:t>
            </a:r>
          </a:p>
        </p:txBody>
      </p:sp>
      <p:cxnSp>
        <p:nvCxnSpPr>
          <p:cNvPr id="62" name="Gerade Verbindung 61"/>
          <p:cNvCxnSpPr/>
          <p:nvPr/>
        </p:nvCxnSpPr>
        <p:spPr bwMode="auto">
          <a:xfrm>
            <a:off x="5760132" y="836712"/>
            <a:ext cx="0" cy="4608512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ichtungspfeil 62"/>
          <p:cNvSpPr/>
          <p:nvPr/>
        </p:nvSpPr>
        <p:spPr bwMode="auto">
          <a:xfrm>
            <a:off x="367197" y="1880828"/>
            <a:ext cx="2764643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MDM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rich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client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pic>
        <p:nvPicPr>
          <p:cNvPr id="64" name="Picture 4" descr="C:\Users\BLECKMSV\Desktop\BM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9" y="1949587"/>
            <a:ext cx="4092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http://microsites.audi.com/raederkonfigurator/img/logoRing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1" y="3343939"/>
            <a:ext cx="1217741" cy="4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9" y="2655962"/>
            <a:ext cx="1216228" cy="4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ichtungspfeil 66"/>
          <p:cNvSpPr/>
          <p:nvPr/>
        </p:nvSpPr>
        <p:spPr bwMode="auto">
          <a:xfrm>
            <a:off x="3275857" y="1880828"/>
            <a:ext cx="1872208" cy="12601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MDM|components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pic>
        <p:nvPicPr>
          <p:cNvPr id="68" name="Picture 4" descr="C:\Users\BLECKMSV\Desktop\BM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949587"/>
            <a:ext cx="4092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17" y="2612875"/>
            <a:ext cx="1216228" cy="4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wfffm76\Desktop\eclipse-800x1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3621" y="4948939"/>
            <a:ext cx="1192601" cy="280261"/>
          </a:xfrm>
          <a:prstGeom prst="rect">
            <a:avLst/>
          </a:prstGeom>
          <a:noFill/>
        </p:spPr>
      </p:pic>
      <p:graphicFrame>
        <p:nvGraphicFramePr>
          <p:cNvPr id="71" name="Objek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272459"/>
              </p:ext>
            </p:extLst>
          </p:nvPr>
        </p:nvGraphicFramePr>
        <p:xfrm>
          <a:off x="3171613" y="4061587"/>
          <a:ext cx="1364383" cy="81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hoto Editor-Foto" r:id="rId7" imgW="1714739" imgH="1028844" progId="">
                  <p:embed/>
                </p:oleObj>
              </mc:Choice>
              <mc:Fallback>
                <p:oleObj name="Photo Editor-Foto" r:id="rId7" imgW="1714739" imgH="1028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71613" y="4061587"/>
                        <a:ext cx="1364383" cy="81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Flussdiagramm: Zusammenführen 71"/>
          <p:cNvSpPr/>
          <p:nvPr/>
        </p:nvSpPr>
        <p:spPr bwMode="auto">
          <a:xfrm>
            <a:off x="5868144" y="1340768"/>
            <a:ext cx="252028" cy="252028"/>
          </a:xfrm>
          <a:prstGeom prst="flowChartMerge">
            <a:avLst/>
          </a:prstGeom>
          <a:solidFill>
            <a:srgbClr val="FF0000"/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lang="de-DE" sz="1200" kern="0" noProof="0" dirty="0" err="1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j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ob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split‘s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end</a:t>
            </a:r>
          </a:p>
        </p:txBody>
      </p:sp>
      <p:sp>
        <p:nvSpPr>
          <p:cNvPr id="56" name="Richtungspfeil 55"/>
          <p:cNvSpPr/>
          <p:nvPr/>
        </p:nvSpPr>
        <p:spPr bwMode="auto">
          <a:xfrm>
            <a:off x="367198" y="3969060"/>
            <a:ext cx="8453274" cy="1332148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openMDM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®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Eclipse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working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group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Development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process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Requirements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management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Quality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assurance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74" name="Fußzeilenplatzhalt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75" name="Foliennummernplatzhalt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</a:t>
            </a:r>
            <a:r>
              <a:rPr lang="de-DE" dirty="0" err="1" smtClean="0"/>
              <a:t>status</a:t>
            </a:r>
            <a:r>
              <a:rPr lang="de-DE" dirty="0" smtClean="0"/>
              <a:t> vs.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pic>
        <p:nvPicPr>
          <p:cNvPr id="22" name="Picture 2" descr="C:\Users\BLECKMSV\Desktop\MDM-ARCH\html5\images\mdm-big-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283"/>
            <a:ext cx="5234880" cy="44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 bwMode="auto">
          <a:xfrm>
            <a:off x="3239852" y="3810000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3239852" y="5058147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3239852" y="4429125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031939" y="394153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Business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object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model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040323" y="456065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API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039368" y="5171183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ASAM ODS Applikationsmodell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6050669" y="1965411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733753" y="2096941"/>
            <a:ext cx="2265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Basic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functions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Multiple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database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connect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Navigation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Search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Download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6049156" y="2987750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119280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Compatibility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MDM 4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database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8299140" y="4953000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!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621922" y="5077493"/>
            <a:ext cx="1502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Big 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data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readiness</a:t>
            </a:r>
            <a:endParaRPr lang="de-DE" sz="1200" dirty="0">
              <a:solidFill>
                <a:srgbClr val="FF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6049156" y="3729607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?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732240" y="3861137"/>
            <a:ext cx="1709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Functions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Import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Administration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Template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handling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8299140" y="5584118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!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691074" y="5708610"/>
            <a:ext cx="3433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Collaboration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readiness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 (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modularization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, QA)</a:t>
            </a:r>
            <a:endParaRPr lang="de-DE" sz="1200" dirty="0">
              <a:solidFill>
                <a:srgbClr val="FF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6053619" y="1245331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733753" y="1240299"/>
            <a:ext cx="170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Standardized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generic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Persistence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layer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42" name="Fußzeilenplatzhalt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EWG time 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25" name="Richtungspfeil 24"/>
          <p:cNvSpPr/>
          <p:nvPr/>
        </p:nvSpPr>
        <p:spPr bwMode="auto">
          <a:xfrm>
            <a:off x="418116" y="4359159"/>
            <a:ext cx="3132347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Basic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development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6" name="Eingekerbter Richtungspfeil 25"/>
          <p:cNvSpPr/>
          <p:nvPr/>
        </p:nvSpPr>
        <p:spPr bwMode="auto">
          <a:xfrm>
            <a:off x="359532" y="5751512"/>
            <a:ext cx="1368152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7" name="Eingekerbter Richtungspfeil 26"/>
          <p:cNvSpPr/>
          <p:nvPr/>
        </p:nvSpPr>
        <p:spPr bwMode="auto">
          <a:xfrm>
            <a:off x="1583668" y="5751512"/>
            <a:ext cx="2916324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07/2015 – 06/2016</a:t>
            </a:r>
          </a:p>
        </p:txBody>
      </p:sp>
      <p:sp>
        <p:nvSpPr>
          <p:cNvPr id="28" name="Eingekerbter Richtungspfeil 27"/>
          <p:cNvSpPr/>
          <p:nvPr/>
        </p:nvSpPr>
        <p:spPr bwMode="auto">
          <a:xfrm>
            <a:off x="4355976" y="5751512"/>
            <a:ext cx="2916324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07/2016 – 06/2017</a:t>
            </a: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4247964" y="1143000"/>
            <a:ext cx="0" cy="4608512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ichtungspfeil 29"/>
          <p:cNvSpPr/>
          <p:nvPr/>
        </p:nvSpPr>
        <p:spPr bwMode="auto">
          <a:xfrm>
            <a:off x="4355976" y="3627276"/>
            <a:ext cx="4455344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Collaborative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development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of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components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1" name="Richtungspfeil 30"/>
          <p:cNvSpPr/>
          <p:nvPr/>
        </p:nvSpPr>
        <p:spPr bwMode="auto">
          <a:xfrm>
            <a:off x="3635896" y="4347356"/>
            <a:ext cx="5184713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Availability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@ eclipse.org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2" name="Eingekerbter Richtungspfeil 31"/>
          <p:cNvSpPr/>
          <p:nvPr/>
        </p:nvSpPr>
        <p:spPr bwMode="auto">
          <a:xfrm>
            <a:off x="7128284" y="5751512"/>
            <a:ext cx="1368152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3" name="Flussdiagramm: Zusammenführen 32"/>
          <p:cNvSpPr/>
          <p:nvPr/>
        </p:nvSpPr>
        <p:spPr bwMode="auto">
          <a:xfrm>
            <a:off x="4343400" y="1143000"/>
            <a:ext cx="252028" cy="252028"/>
          </a:xfrm>
          <a:prstGeom prst="flowChartMerge">
            <a:avLst/>
          </a:prstGeom>
          <a:solidFill>
            <a:srgbClr val="FF0000"/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lang="de-DE" sz="1200" kern="0" dirty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j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ob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split‘s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end</a:t>
            </a:r>
          </a:p>
        </p:txBody>
      </p:sp>
      <p:sp>
        <p:nvSpPr>
          <p:cNvPr id="34" name="Flussdiagramm: Zusammenführen 33"/>
          <p:cNvSpPr/>
          <p:nvPr/>
        </p:nvSpPr>
        <p:spPr bwMode="auto">
          <a:xfrm>
            <a:off x="3239852" y="2414972"/>
            <a:ext cx="252028" cy="252028"/>
          </a:xfrm>
          <a:prstGeom prst="flowChartMerge">
            <a:avLst/>
          </a:prstGeom>
          <a:solidFill>
            <a:srgbClr val="92D050"/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V0.1</a:t>
            </a:r>
          </a:p>
        </p:txBody>
      </p:sp>
      <p:sp>
        <p:nvSpPr>
          <p:cNvPr id="35" name="Flussdiagramm: Zusammenführen 34"/>
          <p:cNvSpPr/>
          <p:nvPr/>
        </p:nvSpPr>
        <p:spPr bwMode="auto">
          <a:xfrm>
            <a:off x="4355976" y="1981200"/>
            <a:ext cx="252028" cy="252028"/>
          </a:xfrm>
          <a:prstGeom prst="flowChartMerge">
            <a:avLst/>
          </a:prstGeom>
          <a:solidFill>
            <a:srgbClr val="B0B6B8">
              <a:lumMod val="60000"/>
              <a:lumOff val="40000"/>
            </a:srgbClr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WebClient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V1.0</a:t>
            </a:r>
            <a:b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</a:b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07/2016</a:t>
            </a:r>
          </a:p>
        </p:txBody>
      </p:sp>
      <p:sp>
        <p:nvSpPr>
          <p:cNvPr id="36" name="Flussdiagramm: Zusammenführen 35"/>
          <p:cNvSpPr/>
          <p:nvPr/>
        </p:nvSpPr>
        <p:spPr bwMode="auto">
          <a:xfrm>
            <a:off x="6984268" y="1981200"/>
            <a:ext cx="252028" cy="252028"/>
          </a:xfrm>
          <a:prstGeom prst="flowChartMerge">
            <a:avLst/>
          </a:prstGeom>
          <a:solidFill>
            <a:srgbClr val="B0B6B8">
              <a:lumMod val="60000"/>
              <a:lumOff val="40000"/>
            </a:srgbClr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V1.x</a:t>
            </a:r>
          </a:p>
        </p:txBody>
      </p:sp>
      <p:sp>
        <p:nvSpPr>
          <p:cNvPr id="37" name="Flussdiagramm: Zusammenführen 36"/>
          <p:cNvSpPr/>
          <p:nvPr/>
        </p:nvSpPr>
        <p:spPr bwMode="auto">
          <a:xfrm>
            <a:off x="3113838" y="3657600"/>
            <a:ext cx="252028" cy="252028"/>
          </a:xfrm>
          <a:prstGeom prst="flowChartMerge">
            <a:avLst/>
          </a:prstGeom>
          <a:solidFill>
            <a:srgbClr val="92D050"/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Hackathon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02/2016</a:t>
            </a:r>
          </a:p>
        </p:txBody>
      </p:sp>
      <p:sp>
        <p:nvSpPr>
          <p:cNvPr id="38" name="Flussdiagramm: Zusammenführen 37"/>
          <p:cNvSpPr/>
          <p:nvPr/>
        </p:nvSpPr>
        <p:spPr bwMode="auto">
          <a:xfrm>
            <a:off x="3815916" y="3048000"/>
            <a:ext cx="252028" cy="252028"/>
          </a:xfrm>
          <a:prstGeom prst="flowChartMerge">
            <a:avLst/>
          </a:prstGeom>
          <a:solidFill>
            <a:srgbClr val="92D050"/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Hackathon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04/2016</a:t>
            </a:r>
          </a:p>
        </p:txBody>
      </p:sp>
      <p:sp>
        <p:nvSpPr>
          <p:cNvPr id="39" name="Richtungspfeil 38"/>
          <p:cNvSpPr/>
          <p:nvPr/>
        </p:nvSpPr>
        <p:spPr bwMode="auto">
          <a:xfrm>
            <a:off x="359533" y="5067436"/>
            <a:ext cx="8451787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Strategic Orientation,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goals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synchronization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,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concept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development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51218"/>
              </p:ext>
            </p:extLst>
          </p:nvPr>
        </p:nvGraphicFramePr>
        <p:xfrm>
          <a:off x="7884876" y="5153784"/>
          <a:ext cx="611560" cy="36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Photo Editor-Foto" r:id="rId3" imgW="1714739" imgH="1028844" progId="">
                  <p:embed/>
                </p:oleObj>
              </mc:Choice>
              <mc:Fallback>
                <p:oleObj name="Photo Editor-Foto" r:id="rId3" imgW="1714739" imgH="1028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884876" y="5153784"/>
                        <a:ext cx="611560" cy="36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20504"/>
              </p:ext>
            </p:extLst>
          </p:nvPr>
        </p:nvGraphicFramePr>
        <p:xfrm>
          <a:off x="7885249" y="3713949"/>
          <a:ext cx="6111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Photo Editor-Foto" r:id="rId5" imgW="1714739" imgH="1028844" progId="">
                  <p:embed/>
                </p:oleObj>
              </mc:Choice>
              <mc:Fallback>
                <p:oleObj name="Photo Editor-Foto" r:id="rId5" imgW="1714739" imgH="1028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885249" y="3713949"/>
                        <a:ext cx="61118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07617"/>
              </p:ext>
            </p:extLst>
          </p:nvPr>
        </p:nvGraphicFramePr>
        <p:xfrm>
          <a:off x="7885248" y="4434030"/>
          <a:ext cx="6111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Photo Editor-Foto" r:id="rId6" imgW="1714739" imgH="1028844" progId="">
                  <p:embed/>
                </p:oleObj>
              </mc:Choice>
              <mc:Fallback>
                <p:oleObj name="Photo Editor-Foto" r:id="rId6" imgW="1714739" imgH="1028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885248" y="4434030"/>
                        <a:ext cx="6111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lussdiagramm: Zusammenführen 42"/>
          <p:cNvSpPr/>
          <p:nvPr/>
        </p:nvSpPr>
        <p:spPr bwMode="auto">
          <a:xfrm>
            <a:off x="6984268" y="1295400"/>
            <a:ext cx="252028" cy="252028"/>
          </a:xfrm>
          <a:prstGeom prst="flowChartMerge">
            <a:avLst/>
          </a:prstGeom>
          <a:solidFill>
            <a:srgbClr val="FF0000"/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Operational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readiness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(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to</a:t>
            </a: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be</a:t>
            </a: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evaluated</a:t>
            </a: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by</a:t>
            </a:r>
            <a:endParaRPr lang="de-DE" sz="1200" kern="0" dirty="0" smtClean="0">
              <a:solidFill>
                <a:srgbClr val="000000"/>
              </a:solidFill>
              <a:latin typeface="Audi Type" pitchFamily="34" charset="0"/>
              <a:ea typeface="Arial" pitchFamily="-110" charset="0"/>
              <a:cs typeface="Arial" pitchFamily="-110" charset="0"/>
            </a:endParaRPr>
          </a:p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EWG‘s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members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  <p:sp>
        <p:nvSpPr>
          <p:cNvPr id="44" name="Flussdiagramm: Zusammenführen 43"/>
          <p:cNvSpPr/>
          <p:nvPr/>
        </p:nvSpPr>
        <p:spPr bwMode="auto">
          <a:xfrm>
            <a:off x="4333398" y="2561071"/>
            <a:ext cx="252028" cy="252028"/>
          </a:xfrm>
          <a:prstGeom prst="flowChartMerge">
            <a:avLst/>
          </a:prstGeom>
          <a:solidFill>
            <a:srgbClr val="B0B6B8">
              <a:lumMod val="60000"/>
              <a:lumOff val="40000"/>
            </a:srgbClr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Deployment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06/2016</a:t>
            </a:r>
          </a:p>
        </p:txBody>
      </p:sp>
      <p:pic>
        <p:nvPicPr>
          <p:cNvPr id="46" name="Picture 7" descr="http://microsites.audi.com/raederkonfigurator/img/logoRing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38" y="2548849"/>
            <a:ext cx="560630" cy="1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ußzeilenplatzhalt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9" name="Foliennummernplatzhalt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295400" y="3472190"/>
            <a:ext cx="1951175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spAutoFit/>
          </a:bodyPr>
          <a:lstStyle/>
          <a:p>
            <a:r>
              <a:rPr lang="de-DE" sz="1100" dirty="0" err="1" smtClean="0"/>
              <a:t>Component</a:t>
            </a:r>
            <a:r>
              <a:rPr lang="de-DE" sz="1100" dirty="0" smtClean="0"/>
              <a:t> </a:t>
            </a:r>
            <a:r>
              <a:rPr lang="de-DE" sz="1100" dirty="0" err="1"/>
              <a:t>Architecture</a:t>
            </a:r>
            <a:r>
              <a:rPr lang="de-DE" sz="1100" dirty="0"/>
              <a:t> (CA4</a:t>
            </a:r>
            <a:r>
              <a:rPr lang="de-DE" sz="1100" dirty="0" smtClean="0"/>
              <a:t>)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984247" y="2862590"/>
            <a:ext cx="978153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spAutoFit/>
          </a:bodyPr>
          <a:lstStyle/>
          <a:p>
            <a:r>
              <a:rPr lang="de-DE" sz="1100" dirty="0" smtClean="0"/>
              <a:t>Best </a:t>
            </a:r>
            <a:r>
              <a:rPr lang="de-DE" sz="1100" dirty="0" err="1" smtClean="0"/>
              <a:t>practices</a:t>
            </a:r>
            <a:endParaRPr lang="de-DE" sz="1100" dirty="0" smtClean="0"/>
          </a:p>
        </p:txBody>
      </p:sp>
      <p:sp>
        <p:nvSpPr>
          <p:cNvPr id="52" name="Richtungspfeil 51"/>
          <p:cNvSpPr/>
          <p:nvPr/>
        </p:nvSpPr>
        <p:spPr bwMode="auto">
          <a:xfrm>
            <a:off x="1583668" y="1752600"/>
            <a:ext cx="2646295" cy="54006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54000" tIns="0" rIns="9144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</a:rPr>
              <a:t>WebClient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development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</a:p>
        </p:txBody>
      </p:sp>
      <p:pic>
        <p:nvPicPr>
          <p:cNvPr id="53" name="Picture 4" descr="C:\Users\BLECKMSV\Desktop\BM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79973"/>
            <a:ext cx="262769" cy="2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C:\Users\BLECKMSV\Desktop\Daimler-AG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39" y="2085043"/>
            <a:ext cx="780967" cy="2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EWG time </a:t>
            </a:r>
            <a:r>
              <a:rPr lang="de-DE" dirty="0" err="1" smtClean="0"/>
              <a:t>line</a:t>
            </a:r>
            <a:endParaRPr lang="de-DE" dirty="0"/>
          </a:p>
        </p:txBody>
      </p:sp>
      <p:sp>
        <p:nvSpPr>
          <p:cNvPr id="13" name="Eingekerbter Richtungspfeil 12"/>
          <p:cNvSpPr/>
          <p:nvPr/>
        </p:nvSpPr>
        <p:spPr bwMode="auto">
          <a:xfrm>
            <a:off x="359532" y="5445224"/>
            <a:ext cx="1368152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14" name="Eingekerbter Richtungspfeil 13"/>
          <p:cNvSpPr/>
          <p:nvPr/>
        </p:nvSpPr>
        <p:spPr bwMode="auto">
          <a:xfrm>
            <a:off x="1583668" y="5445224"/>
            <a:ext cx="2916324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07/2015 – 06/2016</a:t>
            </a:r>
          </a:p>
        </p:txBody>
      </p:sp>
      <p:sp>
        <p:nvSpPr>
          <p:cNvPr id="15" name="Eingekerbter Richtungspfeil 14"/>
          <p:cNvSpPr/>
          <p:nvPr/>
        </p:nvSpPr>
        <p:spPr bwMode="auto">
          <a:xfrm>
            <a:off x="4355976" y="5445224"/>
            <a:ext cx="2916324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07/2016 – 06/2017</a:t>
            </a:r>
          </a:p>
        </p:txBody>
      </p:sp>
      <p:sp>
        <p:nvSpPr>
          <p:cNvPr id="16" name="Eingekerbter Richtungspfeil 15"/>
          <p:cNvSpPr/>
          <p:nvPr/>
        </p:nvSpPr>
        <p:spPr bwMode="auto">
          <a:xfrm>
            <a:off x="7128284" y="5445224"/>
            <a:ext cx="1368152" cy="540060"/>
          </a:xfrm>
          <a:prstGeom prst="chevr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1" name="Flussdiagramm: Zusammenführen 20"/>
          <p:cNvSpPr/>
          <p:nvPr/>
        </p:nvSpPr>
        <p:spPr bwMode="auto">
          <a:xfrm>
            <a:off x="3239852" y="1143000"/>
            <a:ext cx="252028" cy="252028"/>
          </a:xfrm>
          <a:prstGeom prst="flowChartMerge">
            <a:avLst/>
          </a:prstGeom>
          <a:solidFill>
            <a:srgbClr val="92D050"/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V0.1</a:t>
            </a:r>
          </a:p>
        </p:txBody>
      </p:sp>
      <p:sp>
        <p:nvSpPr>
          <p:cNvPr id="22" name="Flussdiagramm: Zusammenführen 21"/>
          <p:cNvSpPr/>
          <p:nvPr/>
        </p:nvSpPr>
        <p:spPr bwMode="auto">
          <a:xfrm>
            <a:off x="4355976" y="1143000"/>
            <a:ext cx="252028" cy="252028"/>
          </a:xfrm>
          <a:prstGeom prst="flowChartMerge">
            <a:avLst/>
          </a:prstGeom>
          <a:solidFill>
            <a:srgbClr val="B0B6B8">
              <a:lumMod val="60000"/>
              <a:lumOff val="40000"/>
            </a:srgbClr>
          </a:solidFill>
          <a:ln w="9525" cap="flat" cmpd="sng" algn="ctr">
            <a:solidFill>
              <a:srgbClr val="6D75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marR="0" lvl="0" indent="-180975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</a:rPr>
              <a:t>V1.0</a:t>
            </a: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4247964" y="1143000"/>
            <a:ext cx="0" cy="4608512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" name="Richtungspfeil 26"/>
          <p:cNvSpPr/>
          <p:nvPr/>
        </p:nvSpPr>
        <p:spPr bwMode="auto">
          <a:xfrm>
            <a:off x="1583668" y="1447800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Multi Connector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8" name="Richtungspfeil 27"/>
          <p:cNvSpPr/>
          <p:nvPr/>
        </p:nvSpPr>
        <p:spPr bwMode="auto">
          <a:xfrm>
            <a:off x="1583668" y="1874916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noProof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Login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9" name="Richtungspfeil 28"/>
          <p:cNvSpPr/>
          <p:nvPr/>
        </p:nvSpPr>
        <p:spPr bwMode="auto">
          <a:xfrm>
            <a:off x="1583668" y="2297106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Navigation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0" name="Richtungspfeil 29"/>
          <p:cNvSpPr/>
          <p:nvPr/>
        </p:nvSpPr>
        <p:spPr bwMode="auto">
          <a:xfrm>
            <a:off x="1583668" y="2707929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Detail Viewer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1" name="Richtungspfeil 30"/>
          <p:cNvSpPr/>
          <p:nvPr/>
        </p:nvSpPr>
        <p:spPr bwMode="auto">
          <a:xfrm>
            <a:off x="1583668" y="3575952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Shopping 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Basket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2" name="Richtungspfeil 31"/>
          <p:cNvSpPr/>
          <p:nvPr/>
        </p:nvSpPr>
        <p:spPr bwMode="auto">
          <a:xfrm>
            <a:off x="1583668" y="4451666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noProof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Export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3" name="Richtungspfeil 32"/>
          <p:cNvSpPr/>
          <p:nvPr/>
        </p:nvSpPr>
        <p:spPr bwMode="auto">
          <a:xfrm>
            <a:off x="1583668" y="3139712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Search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4" name="Richtungspfeil 33"/>
          <p:cNvSpPr/>
          <p:nvPr/>
        </p:nvSpPr>
        <p:spPr bwMode="auto">
          <a:xfrm>
            <a:off x="2150415" y="4870180"/>
            <a:ext cx="2650185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Full</a:t>
            </a: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 Text Search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5" name="Richtungspfeil 34"/>
          <p:cNvSpPr/>
          <p:nvPr/>
        </p:nvSpPr>
        <p:spPr bwMode="auto">
          <a:xfrm>
            <a:off x="4838083" y="4897760"/>
            <a:ext cx="1860612" cy="36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noProof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Security </a:t>
            </a:r>
            <a:r>
              <a:rPr lang="de-DE" sz="1200" kern="0" dirty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H</a:t>
            </a:r>
            <a:r>
              <a:rPr lang="de-DE" sz="1200" kern="0" noProof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andling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7" name="Richtungspfeil 36"/>
          <p:cNvSpPr/>
          <p:nvPr/>
        </p:nvSpPr>
        <p:spPr bwMode="auto">
          <a:xfrm>
            <a:off x="4844988" y="4481736"/>
            <a:ext cx="1860612" cy="36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„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other</a:t>
            </a: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“ Data 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Sources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8" name="Richtungspfeil 37"/>
          <p:cNvSpPr/>
          <p:nvPr/>
        </p:nvSpPr>
        <p:spPr bwMode="auto">
          <a:xfrm>
            <a:off x="4838082" y="3657600"/>
            <a:ext cx="2172317" cy="36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Measurement 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Quantities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6" name="Richtungspfeil 35"/>
          <p:cNvSpPr/>
          <p:nvPr/>
        </p:nvSpPr>
        <p:spPr bwMode="auto">
          <a:xfrm>
            <a:off x="4844988" y="4057759"/>
            <a:ext cx="1860612" cy="36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noProof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Archiving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41" name="Richtungspfeil 40"/>
          <p:cNvSpPr/>
          <p:nvPr/>
        </p:nvSpPr>
        <p:spPr bwMode="auto">
          <a:xfrm>
            <a:off x="1575992" y="4022575"/>
            <a:ext cx="2664296" cy="360040"/>
          </a:xfrm>
          <a:prstGeom prst="homePlat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noProof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Multi Language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42" name="Richtungspfeil 41"/>
          <p:cNvSpPr/>
          <p:nvPr/>
        </p:nvSpPr>
        <p:spPr bwMode="auto">
          <a:xfrm>
            <a:off x="4838083" y="3221360"/>
            <a:ext cx="2172317" cy="36004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noProof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Measuring</a:t>
            </a:r>
            <a:r>
              <a:rPr lang="de-DE" sz="1200" kern="0" noProof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 </a:t>
            </a:r>
            <a:r>
              <a:rPr lang="de-DE" sz="1200" kern="0" dirty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P</a:t>
            </a:r>
            <a:r>
              <a:rPr lang="de-DE" sz="1200" kern="0" noProof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oint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43" name="Richtungspfeil 42"/>
          <p:cNvSpPr/>
          <p:nvPr/>
        </p:nvSpPr>
        <p:spPr bwMode="auto">
          <a:xfrm>
            <a:off x="4838083" y="2286000"/>
            <a:ext cx="2172317" cy="360040"/>
          </a:xfrm>
          <a:prstGeom prst="homePlate">
            <a:avLst/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Test 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Planing</a:t>
            </a: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 (</a:t>
            </a:r>
            <a:r>
              <a:rPr lang="de-DE" sz="1200" kern="0" dirty="0" err="1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Ordering</a:t>
            </a:r>
            <a:r>
              <a:rPr lang="de-DE" sz="1200" kern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)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44" name="Richtungspfeil 43"/>
          <p:cNvSpPr/>
          <p:nvPr/>
        </p:nvSpPr>
        <p:spPr bwMode="auto">
          <a:xfrm>
            <a:off x="4838083" y="1905000"/>
            <a:ext cx="2172317" cy="360040"/>
          </a:xfrm>
          <a:prstGeom prst="homePlate">
            <a:avLst/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Tx/>
              <a:buNone/>
              <a:tabLst/>
              <a:defRPr/>
            </a:pPr>
            <a:r>
              <a:rPr lang="de-DE" sz="1200" kern="0" noProof="0" dirty="0" smtClean="0">
                <a:solidFill>
                  <a:srgbClr val="000000"/>
                </a:solidFill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Administration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562"/>
            <a:ext cx="6129062" cy="372229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</a:t>
            </a:r>
            <a:r>
              <a:rPr lang="de-DE" dirty="0" err="1" smtClean="0"/>
              <a:t>status</a:t>
            </a:r>
            <a:r>
              <a:rPr lang="de-DE" dirty="0" smtClean="0"/>
              <a:t> vs.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23" name="Ellipse 22"/>
          <p:cNvSpPr/>
          <p:nvPr/>
        </p:nvSpPr>
        <p:spPr bwMode="auto">
          <a:xfrm>
            <a:off x="533400" y="4460193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533400" y="5708340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533400" y="5079318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325487" y="4591723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Business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object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model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333871" y="521084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API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332916" y="5821376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ASAM ODS Applikationsmodell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6195168" y="2020512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78252" y="2152042"/>
            <a:ext cx="2265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Basic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functions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Multiple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database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connect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Navigation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Search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Download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6193655" y="3042851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876739" y="317438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Compatibility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MDM 4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database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8299140" y="4953000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!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621922" y="5077493"/>
            <a:ext cx="1502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Big 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data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readiness</a:t>
            </a:r>
            <a:endParaRPr lang="de-DE" sz="1200" dirty="0">
              <a:solidFill>
                <a:srgbClr val="FF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6193655" y="3784708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?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76739" y="3916238"/>
            <a:ext cx="1709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Functions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Import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Administration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Template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handling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8299140" y="5584118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!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691074" y="5708610"/>
            <a:ext cx="3433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Collaboration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readiness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 (</a:t>
            </a:r>
            <a:r>
              <a:rPr lang="de-DE" sz="1200" dirty="0" err="1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modularization</a:t>
            </a:r>
            <a:r>
              <a:rPr lang="de-DE" sz="1200" dirty="0" smtClean="0">
                <a:solidFill>
                  <a:srgbClr val="FF0000"/>
                </a:solidFill>
                <a:latin typeface="Audi Type" pitchFamily="34" charset="0"/>
                <a:cs typeface="Arial" charset="0"/>
              </a:rPr>
              <a:t>, QA)</a:t>
            </a:r>
            <a:endParaRPr lang="de-DE" sz="1200" dirty="0">
              <a:solidFill>
                <a:srgbClr val="FF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6198118" y="1300432"/>
            <a:ext cx="540060" cy="540060"/>
          </a:xfrm>
          <a:prstGeom prst="ellipse">
            <a:avLst/>
          </a:prstGeom>
          <a:gradFill rotWithShape="1">
            <a:gsLst>
              <a:gs pos="0">
                <a:srgbClr val="D5D9D8">
                  <a:tint val="100000"/>
                  <a:shade val="100000"/>
                  <a:satMod val="130000"/>
                </a:srgbClr>
              </a:gs>
              <a:gs pos="100000">
                <a:srgbClr val="D5D9D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5D9D8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D5D9D8"/>
              </a:buClr>
              <a:buSzTx/>
              <a:buFont typeface="Audi Type" pitchFamily="34" charset="0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udi Type" pitchFamily="34" charset="0"/>
                <a:ea typeface="Arial" pitchFamily="-110" charset="0"/>
                <a:cs typeface="Arial" pitchFamily="-110" charset="0"/>
                <a:sym typeface="Wingdings"/>
              </a:rPr>
              <a:t></a:t>
            </a:r>
            <a:endParaRPr kumimoji="0" lang="de-DE" sz="40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udi Type" pitchFamily="34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878252" y="1295400"/>
            <a:ext cx="170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Standardized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generic</a:t>
            </a:r>
            <a:endParaRPr lang="de-DE" sz="1200" dirty="0" smtClean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Persistence</a:t>
            </a:r>
            <a:r>
              <a:rPr lang="de-DE" sz="1200" dirty="0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Audi Type" pitchFamily="34" charset="0"/>
                <a:cs typeface="Arial" charset="0"/>
              </a:rPr>
              <a:t>layer</a:t>
            </a:r>
            <a:endParaRPr lang="de-DE" sz="1200" dirty="0">
              <a:solidFill>
                <a:srgbClr val="000000"/>
              </a:solidFill>
              <a:latin typeface="Audi Type" pitchFamily="34" charset="0"/>
              <a:cs typeface="Arial" charset="0"/>
            </a:endParaRPr>
          </a:p>
        </p:txBody>
      </p:sp>
      <p:sp>
        <p:nvSpPr>
          <p:cNvPr id="42" name="Fußzeilenplatzhalt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43" name="Foliennummernplatzhalt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operational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13716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Use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Jira</a:t>
            </a:r>
            <a:r>
              <a:rPr lang="de-DE" b="0" dirty="0" smtClean="0"/>
              <a:t>:</a:t>
            </a:r>
          </a:p>
          <a:p>
            <a:pPr algn="l"/>
            <a:endParaRPr lang="de-DE" dirty="0"/>
          </a:p>
          <a:p>
            <a:pPr marL="285750" indent="-285750" algn="l">
              <a:buFontTx/>
              <a:buChar char="-"/>
            </a:pPr>
            <a:r>
              <a:rPr lang="de-DE" b="0" dirty="0" smtClean="0"/>
              <a:t>All EWG </a:t>
            </a:r>
            <a:r>
              <a:rPr lang="de-DE" b="0" dirty="0" err="1" smtClean="0"/>
              <a:t>members</a:t>
            </a:r>
            <a:r>
              <a:rPr lang="de-DE" b="0" dirty="0" smtClean="0"/>
              <a:t> </a:t>
            </a:r>
            <a:r>
              <a:rPr lang="de-DE" b="0" dirty="0" err="1" smtClean="0"/>
              <a:t>should</a:t>
            </a:r>
            <a:r>
              <a:rPr lang="de-DE" b="0" dirty="0" smtClean="0"/>
              <a:t>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b="0" dirty="0" err="1" smtClean="0"/>
              <a:t>adressable</a:t>
            </a:r>
            <a:r>
              <a:rPr lang="de-DE" b="0" dirty="0" smtClean="0"/>
              <a:t> </a:t>
            </a:r>
            <a:r>
              <a:rPr lang="de-DE" b="0" dirty="0" err="1" smtClean="0"/>
              <a:t>within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Jira</a:t>
            </a:r>
            <a:r>
              <a:rPr lang="de-DE" b="0" dirty="0" smtClean="0"/>
              <a:t> </a:t>
            </a:r>
            <a:r>
              <a:rPr lang="de-DE" b="0" dirty="0" err="1" smtClean="0"/>
              <a:t>instances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EWG</a:t>
            </a:r>
          </a:p>
          <a:p>
            <a:pPr marL="742950" lvl="1" indent="-285750">
              <a:buFontTx/>
              <a:buChar char="-"/>
            </a:pPr>
            <a:r>
              <a:rPr lang="de-DE" dirty="0" smtClean="0"/>
              <a:t>Create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/>
              <a:t>at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openmdm.atlassian.net/admin/users/sign-up</a:t>
            </a:r>
            <a:endParaRPr lang="de-DE" dirty="0" smtClean="0"/>
          </a:p>
          <a:p>
            <a:pPr marL="742950" lvl="1" indent="-285750">
              <a:buFontTx/>
              <a:buChar char="-"/>
            </a:pPr>
            <a:r>
              <a:rPr lang="de-DE" b="0" dirty="0" smtClean="0"/>
              <a:t>Request </a:t>
            </a:r>
            <a:r>
              <a:rPr lang="de-DE" b="0" dirty="0" err="1" smtClean="0"/>
              <a:t>authorization</a:t>
            </a:r>
            <a:r>
              <a:rPr lang="de-DE" b="0" dirty="0" smtClean="0"/>
              <a:t> </a:t>
            </a:r>
            <a:r>
              <a:rPr lang="de-DE" b="0" dirty="0" err="1" smtClean="0"/>
              <a:t>from</a:t>
            </a:r>
            <a:r>
              <a:rPr lang="de-DE" b="0" dirty="0" smtClean="0"/>
              <a:t> jira</a:t>
            </a:r>
            <a:r>
              <a:rPr lang="de-DE" dirty="0" smtClean="0"/>
              <a:t>@</a:t>
            </a:r>
            <a:r>
              <a:rPr lang="de-DE" dirty="0"/>
              <a:t>openmdm.atlassian.net</a:t>
            </a:r>
          </a:p>
          <a:p>
            <a:pPr lvl="1"/>
            <a:endParaRPr lang="de-DE" b="0" dirty="0" smtClean="0"/>
          </a:p>
          <a:p>
            <a:pPr lvl="1"/>
            <a:endParaRPr lang="de-DE" b="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operational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13716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Use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Jira</a:t>
            </a:r>
            <a:r>
              <a:rPr lang="de-DE" b="0" dirty="0" smtClean="0"/>
              <a:t>:</a:t>
            </a:r>
          </a:p>
          <a:p>
            <a:pPr algn="l"/>
            <a:endParaRPr lang="de-DE" dirty="0"/>
          </a:p>
          <a:p>
            <a:pPr marL="285750" indent="-285750" algn="l">
              <a:buFontTx/>
              <a:buChar char="-"/>
            </a:pPr>
            <a:r>
              <a:rPr lang="de-DE" b="0" dirty="0" err="1" smtClean="0"/>
              <a:t>Involve</a:t>
            </a:r>
            <a:r>
              <a:rPr lang="de-DE" b="0" dirty="0" smtClean="0"/>
              <a:t> </a:t>
            </a:r>
            <a:r>
              <a:rPr lang="de-DE" b="0" dirty="0" err="1" smtClean="0"/>
              <a:t>yourself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EWG‘s</a:t>
            </a:r>
            <a:r>
              <a:rPr lang="de-DE" b="0" dirty="0" smtClean="0"/>
              <a:t> </a:t>
            </a:r>
            <a:r>
              <a:rPr lang="de-DE" b="0" dirty="0" err="1" smtClean="0"/>
              <a:t>topics</a:t>
            </a:r>
            <a:endParaRPr lang="de-DE" b="0" dirty="0" smtClean="0"/>
          </a:p>
          <a:p>
            <a:pPr marL="285750" indent="-285750" algn="l">
              <a:buFontTx/>
              <a:buChar char="-"/>
            </a:pPr>
            <a:endParaRPr lang="de-DE" dirty="0"/>
          </a:p>
          <a:p>
            <a:pPr marL="285750" indent="-285750" algn="l">
              <a:buFontTx/>
              <a:buChar char="-"/>
            </a:pPr>
            <a:endParaRPr lang="de-DE" dirty="0"/>
          </a:p>
          <a:p>
            <a:pPr lvl="1"/>
            <a:endParaRPr lang="de-DE" b="0" dirty="0" smtClean="0"/>
          </a:p>
          <a:p>
            <a:pPr lvl="1"/>
            <a:endParaRPr lang="de-DE" b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391400" cy="37327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operational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13716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noAutofit/>
          </a:bodyPr>
          <a:lstStyle/>
          <a:p>
            <a:pPr algn="l"/>
            <a:r>
              <a:rPr lang="de-DE" b="0" dirty="0" err="1" smtClean="0"/>
              <a:t>Use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Jira</a:t>
            </a:r>
            <a:r>
              <a:rPr lang="de-DE" b="0" dirty="0" smtClean="0"/>
              <a:t>:</a:t>
            </a:r>
          </a:p>
          <a:p>
            <a:pPr lvl="1"/>
            <a:endParaRPr lang="de-DE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EWG‘s</a:t>
            </a:r>
            <a:r>
              <a:rPr lang="de-DE" dirty="0" smtClean="0"/>
              <a:t> </a:t>
            </a:r>
            <a:r>
              <a:rPr lang="de-DE" dirty="0" err="1" smtClean="0"/>
              <a:t>Jira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</a:t>
            </a:r>
            <a:r>
              <a:rPr lang="de-DE" b="0" dirty="0" err="1" smtClean="0"/>
              <a:t>ut</a:t>
            </a:r>
            <a:r>
              <a:rPr lang="de-DE" b="0" dirty="0" smtClean="0"/>
              <a:t> </a:t>
            </a:r>
            <a:r>
              <a:rPr lang="de-DE" b="0" dirty="0" err="1" smtClean="0"/>
              <a:t>issues</a:t>
            </a:r>
            <a:r>
              <a:rPr lang="de-DE" b="0" dirty="0" smtClean="0"/>
              <a:t> on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agenda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EWG </a:t>
            </a:r>
            <a:r>
              <a:rPr lang="de-DE" b="0" dirty="0" err="1" smtClean="0"/>
              <a:t>gremia</a:t>
            </a:r>
            <a:r>
              <a:rPr lang="de-DE" b="0" dirty="0" smtClean="0"/>
              <a:t> </a:t>
            </a:r>
            <a:r>
              <a:rPr lang="de-DE" b="0" dirty="0" err="1" smtClean="0"/>
              <a:t>by</a:t>
            </a:r>
            <a:r>
              <a:rPr lang="de-DE" b="0" dirty="0" smtClean="0"/>
              <a:t> </a:t>
            </a:r>
            <a:r>
              <a:rPr lang="de-DE" b="0" dirty="0" err="1" smtClean="0"/>
              <a:t>editing</a:t>
            </a:r>
            <a:r>
              <a:rPr lang="de-DE" b="0" dirty="0" smtClean="0"/>
              <a:t> </a:t>
            </a:r>
            <a:r>
              <a:rPr lang="de-DE" b="0" dirty="0" err="1" smtClean="0"/>
              <a:t>th</a:t>
            </a:r>
            <a:r>
              <a:rPr lang="de-DE" dirty="0" err="1" smtClean="0"/>
              <a:t>e</a:t>
            </a:r>
            <a:r>
              <a:rPr lang="de-DE" dirty="0" smtClean="0"/>
              <a:t> committee </a:t>
            </a:r>
            <a:r>
              <a:rPr lang="de-DE" dirty="0" err="1" smtClean="0"/>
              <a:t>field</a:t>
            </a:r>
            <a:r>
              <a:rPr lang="de-DE" b="0" dirty="0" smtClean="0"/>
              <a:t> </a:t>
            </a:r>
          </a:p>
          <a:p>
            <a:pPr marL="742950" lvl="1" indent="-285750">
              <a:buFontTx/>
              <a:buChar char="-"/>
            </a:pPr>
            <a:endParaRPr lang="de-DE" b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3590924" cy="30069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Ellipse 6"/>
          <p:cNvSpPr/>
          <p:nvPr/>
        </p:nvSpPr>
        <p:spPr>
          <a:xfrm>
            <a:off x="2971800" y="4267200"/>
            <a:ext cx="990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openMDM</a:t>
            </a:r>
            <a:r>
              <a:rPr lang="de-DE" dirty="0" smtClean="0"/>
              <a:t>® operational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openMDM® eclipse working group                           2nd annual meeting Stuttgart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13716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algn="l"/>
            <a:r>
              <a:rPr lang="de-DE" b="0" dirty="0" smtClean="0"/>
              <a:t>Top Level </a:t>
            </a:r>
            <a:r>
              <a:rPr lang="de-DE" b="0" dirty="0" err="1" smtClean="0"/>
              <a:t>Requirements</a:t>
            </a:r>
            <a:r>
              <a:rPr lang="de-DE" b="0" dirty="0" smtClean="0"/>
              <a:t> (Goals) Management</a:t>
            </a:r>
          </a:p>
          <a:p>
            <a:pPr algn="l"/>
            <a:endParaRPr lang="de-DE" sz="1400" dirty="0"/>
          </a:p>
          <a:p>
            <a:pPr algn="l"/>
            <a:r>
              <a:rPr lang="de-DE" sz="1400" b="0" dirty="0" smtClean="0"/>
              <a:t>The </a:t>
            </a:r>
            <a:r>
              <a:rPr lang="de-DE" sz="1400" b="0" dirty="0" err="1" smtClean="0"/>
              <a:t>steering</a:t>
            </a:r>
            <a:r>
              <a:rPr lang="de-DE" sz="1400" b="0" dirty="0" smtClean="0"/>
              <a:t> committee </a:t>
            </a:r>
            <a:r>
              <a:rPr lang="de-DE" sz="1400" b="0" dirty="0" err="1" smtClean="0"/>
              <a:t>decided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to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maintain</a:t>
            </a:r>
            <a:r>
              <a:rPr lang="de-DE" sz="1400" b="0" dirty="0" smtClean="0"/>
              <a:t> a </a:t>
            </a:r>
            <a:r>
              <a:rPr lang="de-DE" sz="1400" b="0" dirty="0" err="1" smtClean="0"/>
              <a:t>set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of</a:t>
            </a:r>
            <a:r>
              <a:rPr lang="de-DE" sz="1400" b="0" dirty="0" smtClean="0"/>
              <a:t> top </a:t>
            </a:r>
            <a:r>
              <a:rPr lang="de-DE" sz="1400" b="0" dirty="0" err="1" smtClean="0"/>
              <a:t>level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requirements</a:t>
            </a:r>
            <a:r>
              <a:rPr lang="de-DE" sz="1400" b="0" dirty="0" smtClean="0"/>
              <a:t>, </a:t>
            </a:r>
            <a:r>
              <a:rPr lang="de-DE" sz="1400" b="0" dirty="0" err="1" smtClean="0"/>
              <a:t>from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which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further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actions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or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decisions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can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be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derived</a:t>
            </a:r>
            <a:r>
              <a:rPr lang="de-DE" sz="1400" b="0" dirty="0" smtClean="0"/>
              <a:t>. </a:t>
            </a:r>
            <a:r>
              <a:rPr lang="de-DE" sz="1400" b="0" dirty="0" err="1" smtClean="0"/>
              <a:t>It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should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be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visible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to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the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public</a:t>
            </a:r>
            <a:r>
              <a:rPr lang="de-DE" sz="1400" b="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thus</a:t>
            </a:r>
            <a:r>
              <a:rPr lang="de-DE" sz="1400" dirty="0" smtClean="0"/>
              <a:t> </a:t>
            </a:r>
            <a:r>
              <a:rPr lang="de-DE" sz="1400" dirty="0" err="1" smtClean="0"/>
              <a:t>serve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a </a:t>
            </a:r>
            <a:r>
              <a:rPr lang="de-DE" sz="1400" dirty="0" err="1" smtClean="0"/>
              <a:t>vivid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transparent </a:t>
            </a:r>
            <a:r>
              <a:rPr lang="de-DE" sz="1400" dirty="0" err="1" smtClean="0"/>
              <a:t>discussion</a:t>
            </a:r>
            <a:r>
              <a:rPr lang="de-DE" sz="1400" dirty="0" smtClean="0"/>
              <a:t> – </a:t>
            </a:r>
            <a:r>
              <a:rPr lang="de-DE" sz="1400" dirty="0" err="1" smtClean="0"/>
              <a:t>followed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a stringent </a:t>
            </a:r>
            <a:r>
              <a:rPr lang="de-DE" sz="1400" dirty="0" err="1" smtClean="0"/>
              <a:t>focus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common</a:t>
            </a:r>
            <a:r>
              <a:rPr lang="de-DE" sz="1400" dirty="0" smtClean="0"/>
              <a:t> </a:t>
            </a:r>
            <a:r>
              <a:rPr lang="de-DE" sz="1400" dirty="0" err="1" smtClean="0"/>
              <a:t>goals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EWG. </a:t>
            </a:r>
            <a:r>
              <a:rPr lang="de-DE" sz="1400" b="0" dirty="0" err="1" smtClean="0"/>
              <a:t>For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that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reason</a:t>
            </a:r>
            <a:r>
              <a:rPr lang="de-DE" sz="1400" b="0" dirty="0" smtClean="0"/>
              <a:t>, </a:t>
            </a:r>
            <a:r>
              <a:rPr lang="de-DE" sz="1400" b="0" dirty="0" err="1" smtClean="0"/>
              <a:t>the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charter</a:t>
            </a:r>
            <a:r>
              <a:rPr lang="de-DE" sz="1400" b="0" dirty="0" smtClean="0"/>
              <a:t> was </a:t>
            </a:r>
            <a:r>
              <a:rPr lang="de-DE" sz="1400" b="0" dirty="0" err="1" smtClean="0"/>
              <a:t>transformed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into</a:t>
            </a:r>
            <a:r>
              <a:rPr lang="de-DE" sz="1400" b="0" dirty="0" smtClean="0"/>
              <a:t> a </a:t>
            </a:r>
            <a:r>
              <a:rPr lang="de-DE" sz="1400" b="0" dirty="0" err="1" smtClean="0"/>
              <a:t>set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of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goals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Jira</a:t>
            </a:r>
            <a:r>
              <a:rPr lang="de-DE" sz="1400" dirty="0" smtClean="0"/>
              <a:t> </a:t>
            </a:r>
            <a:r>
              <a:rPr lang="de-DE" sz="1400" dirty="0" err="1" smtClean="0"/>
              <a:t>tickets</a:t>
            </a:r>
            <a:r>
              <a:rPr lang="de-DE" sz="1400" dirty="0" smtClean="0"/>
              <a:t> </a:t>
            </a:r>
            <a:r>
              <a:rPr lang="de-DE" sz="1400" dirty="0" err="1" smtClean="0"/>
              <a:t>qualified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issue</a:t>
            </a:r>
            <a:r>
              <a:rPr lang="de-DE" sz="1400" dirty="0" smtClean="0"/>
              <a:t> type „top </a:t>
            </a:r>
            <a:r>
              <a:rPr lang="de-DE" sz="1400" dirty="0" err="1" smtClean="0"/>
              <a:t>level</a:t>
            </a:r>
            <a:r>
              <a:rPr lang="de-DE" sz="1400" dirty="0" smtClean="0"/>
              <a:t> </a:t>
            </a:r>
            <a:r>
              <a:rPr lang="de-DE" sz="1400" dirty="0" err="1" smtClean="0"/>
              <a:t>requirement</a:t>
            </a:r>
            <a:r>
              <a:rPr lang="de-DE" sz="1400" dirty="0" smtClean="0"/>
              <a:t>“). </a:t>
            </a:r>
          </a:p>
          <a:p>
            <a:pPr algn="l"/>
            <a:endParaRPr lang="de-DE" sz="1400" b="0" dirty="0"/>
          </a:p>
          <a:p>
            <a:pPr algn="l"/>
            <a:r>
              <a:rPr lang="de-DE" sz="1400" dirty="0" smtClean="0"/>
              <a:t>This </a:t>
            </a:r>
            <a:r>
              <a:rPr lang="de-DE" sz="1400" dirty="0" err="1" smtClean="0"/>
              <a:t>way</a:t>
            </a:r>
            <a:r>
              <a:rPr lang="de-DE" sz="1400" dirty="0" smtClean="0"/>
              <a:t>, </a:t>
            </a:r>
            <a:r>
              <a:rPr lang="de-DE" sz="1400" dirty="0" err="1" smtClean="0"/>
              <a:t>requests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strategic</a:t>
            </a:r>
            <a:r>
              <a:rPr lang="de-DE" sz="1400" dirty="0" smtClean="0"/>
              <a:t> </a:t>
            </a:r>
            <a:r>
              <a:rPr lang="de-DE" sz="1400" dirty="0" err="1" smtClean="0"/>
              <a:t>orientation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/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focus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placed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 </a:t>
            </a:r>
            <a:r>
              <a:rPr lang="de-DE" sz="1400" dirty="0" err="1" smtClean="0"/>
              <a:t>members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validated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steering</a:t>
            </a:r>
            <a:r>
              <a:rPr lang="de-DE" sz="1400" dirty="0" smtClean="0"/>
              <a:t> committee.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They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serve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furthermore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to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keep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track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of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the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strategic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decisions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of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the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community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and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to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initiate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and</a:t>
            </a:r>
            <a:r>
              <a:rPr lang="de-DE" sz="1400" b="0" dirty="0" smtClean="0"/>
              <a:t> </a:t>
            </a:r>
            <a:r>
              <a:rPr lang="de-DE" sz="1400" dirty="0" err="1" smtClean="0"/>
              <a:t>drive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SC </a:t>
            </a:r>
            <a:r>
              <a:rPr lang="de-DE" sz="1400" b="0" dirty="0" err="1" smtClean="0"/>
              <a:t>strategic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changes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if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needed</a:t>
            </a:r>
            <a:r>
              <a:rPr lang="de-DE" sz="1400" b="0" dirty="0" smtClean="0"/>
              <a:t>.</a:t>
            </a:r>
          </a:p>
          <a:p>
            <a:pPr lvl="1"/>
            <a:endParaRPr lang="de-DE" b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555814" cy="242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18/07/16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wrap="square" rtlCol="0" anchor="t" anchorCtr="0">
        <a:noAutofit/>
      </a:bodyPr>
      <a:lstStyle>
        <a:defPPr algn="l"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998</Words>
  <Application>Microsoft Office PowerPoint</Application>
  <PresentationFormat>Bildschirmpräsentation (4:3)</PresentationFormat>
  <Paragraphs>287</Paragraphs>
  <Slides>20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Benutzerdefiniertes Design</vt:lpstr>
      <vt:lpstr>think-cell Folie</vt:lpstr>
      <vt:lpstr>Photo Editor-Foto</vt:lpstr>
      <vt:lpstr>openMDM® eclipse  working group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Wittig, AUDI AG Ingolstadt</dc:creator>
  <cp:lastModifiedBy>Mathwig, Gerwin (019)</cp:lastModifiedBy>
  <cp:revision>98</cp:revision>
  <dcterms:created xsi:type="dcterms:W3CDTF">2006-08-16T00:00:00Z</dcterms:created>
  <dcterms:modified xsi:type="dcterms:W3CDTF">2016-07-11T07:11:20Z</dcterms:modified>
</cp:coreProperties>
</file>