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6" r:id="rId2"/>
    <p:sldId id="315" r:id="rId3"/>
    <p:sldId id="316" r:id="rId4"/>
  </p:sldIdLst>
  <p:sldSz cx="9144000" cy="6858000" type="screen4x3"/>
  <p:notesSz cx="6769100" cy="9906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039" autoAdjust="0"/>
    <p:restoredTop sz="92186" autoAdjust="0"/>
  </p:normalViewPr>
  <p:slideViewPr>
    <p:cSldViewPr>
      <p:cViewPr varScale="1">
        <p:scale>
          <a:sx n="70" d="100"/>
          <a:sy n="70" d="100"/>
        </p:scale>
        <p:origin x="-1128" y="-10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3277" cy="495300"/>
          </a:xfrm>
          <a:prstGeom prst="rect">
            <a:avLst/>
          </a:prstGeom>
        </p:spPr>
        <p:txBody>
          <a:bodyPr vert="horz" lIns="96005" tIns="48002" rIns="96005" bIns="48002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34258" y="0"/>
            <a:ext cx="2933277" cy="495300"/>
          </a:xfrm>
          <a:prstGeom prst="rect">
            <a:avLst/>
          </a:prstGeom>
        </p:spPr>
        <p:txBody>
          <a:bodyPr vert="horz" lIns="96005" tIns="48002" rIns="96005" bIns="48002" rtlCol="0"/>
          <a:lstStyle>
            <a:lvl1pPr algn="r">
              <a:defRPr sz="1300"/>
            </a:lvl1pPr>
          </a:lstStyle>
          <a:p>
            <a:fld id="{B9ADBFC6-4B82-4F1E-8F39-82A4FB170465}" type="datetimeFigureOut">
              <a:rPr lang="de-DE" smtClean="0"/>
              <a:t>01.03.2016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1363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05" tIns="48002" rIns="96005" bIns="4800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6910" y="4705351"/>
            <a:ext cx="5415280" cy="4457700"/>
          </a:xfrm>
          <a:prstGeom prst="rect">
            <a:avLst/>
          </a:prstGeom>
        </p:spPr>
        <p:txBody>
          <a:bodyPr vert="horz" lIns="96005" tIns="48002" rIns="96005" bIns="48002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08982"/>
            <a:ext cx="2933277" cy="495300"/>
          </a:xfrm>
          <a:prstGeom prst="rect">
            <a:avLst/>
          </a:prstGeom>
        </p:spPr>
        <p:txBody>
          <a:bodyPr vert="horz" lIns="96005" tIns="48002" rIns="96005" bIns="48002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34258" y="9408982"/>
            <a:ext cx="2933277" cy="495300"/>
          </a:xfrm>
          <a:prstGeom prst="rect">
            <a:avLst/>
          </a:prstGeom>
        </p:spPr>
        <p:txBody>
          <a:bodyPr vert="horz" lIns="96005" tIns="48002" rIns="96005" bIns="48002" rtlCol="0" anchor="b"/>
          <a:lstStyle>
            <a:lvl1pPr algn="r">
              <a:defRPr sz="1300"/>
            </a:lvl1pPr>
          </a:lstStyle>
          <a:p>
            <a:fld id="{A37C38F2-32B9-4AE9-93B1-83C53CD23C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557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weiß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9238"/>
            <a:ext cx="91408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50825" y="2420938"/>
            <a:ext cx="864076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/>
          <a:lstStyle/>
          <a:p>
            <a:pPr>
              <a:defRPr/>
            </a:pPr>
            <a:endParaRPr lang="de-DE"/>
          </a:p>
        </p:txBody>
      </p:sp>
      <p:sp>
        <p:nvSpPr>
          <p:cNvPr id="3257350" name="Rectangle 6"/>
          <p:cNvSpPr>
            <a:spLocks noGrp="1" noChangeAspect="1" noChangeArrowheads="1"/>
          </p:cNvSpPr>
          <p:nvPr>
            <p:ph type="ctrTitle"/>
          </p:nvPr>
        </p:nvSpPr>
        <p:spPr>
          <a:xfrm>
            <a:off x="395288" y="2528888"/>
            <a:ext cx="8367712" cy="423862"/>
          </a:xfrm>
        </p:spPr>
        <p:txBody>
          <a:bodyPr bIns="4320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25735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952750"/>
            <a:ext cx="8351837" cy="3355975"/>
          </a:xfrm>
        </p:spPr>
        <p:txBody>
          <a:bodyPr/>
          <a:lstStyle>
            <a:lvl1pPr>
              <a:lnSpc>
                <a:spcPct val="100000"/>
              </a:lnSpc>
              <a:spcAft>
                <a:spcPct val="0"/>
              </a:spcAft>
              <a:defRPr sz="2400">
                <a:solidFill>
                  <a:schemeClr val="bg2"/>
                </a:solidFill>
              </a:defRPr>
            </a:lvl1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961" y="260648"/>
            <a:ext cx="3388207" cy="1909771"/>
          </a:xfrm>
          <a:prstGeom prst="rect">
            <a:avLst/>
          </a:prstGeom>
          <a:noFill/>
        </p:spPr>
      </p:pic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FOSS: open Measured Data Management, Mathwig, Daimler, 12. 06. 2015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  <p:pic>
        <p:nvPicPr>
          <p:cNvPr id="2050" name="Picture 2" descr="C:\2_mt\open_MDM\LOGOs\eclipse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571573"/>
            <a:ext cx="1590574" cy="41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987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94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61150" y="730250"/>
            <a:ext cx="2087563" cy="57229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730250"/>
            <a:ext cx="6113462" cy="57229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090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9098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836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543050"/>
            <a:ext cx="4100512" cy="4910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543050"/>
            <a:ext cx="4100513" cy="4910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08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991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772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588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3008313" cy="8144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620688"/>
            <a:ext cx="5111750" cy="55054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83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4269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543050"/>
            <a:ext cx="8353425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3256323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6705600"/>
            <a:ext cx="417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spcAft>
                <a:spcPct val="50000"/>
              </a:spcAft>
              <a:defRPr sz="900" smtClean="0"/>
            </a:lvl1pPr>
          </a:lstStyle>
          <a:p>
            <a:r>
              <a:rPr lang="en-US" smtClean="0"/>
              <a:t>FOSS: open Measured Data Management, Mathwig, Daimler, 12. 06. 2015</a:t>
            </a:r>
            <a:endParaRPr lang="de-DE"/>
          </a:p>
        </p:txBody>
      </p:sp>
      <p:sp>
        <p:nvSpPr>
          <p:cNvPr id="325632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53250" y="6705600"/>
            <a:ext cx="17954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90000"/>
              </a:lnSpc>
              <a:spcAft>
                <a:spcPct val="50000"/>
              </a:spcAft>
              <a:defRPr sz="900" smtClean="0"/>
            </a:lvl1pPr>
          </a:lstStyle>
          <a:p>
            <a:fld id="{667C300C-FB5E-4096-B365-7E4A64E75133}" type="slidenum">
              <a:rPr lang="de-DE" smtClean="0"/>
              <a:t>‹Nr.›</a:t>
            </a:fld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730250"/>
            <a:ext cx="835342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431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pic>
        <p:nvPicPr>
          <p:cNvPr id="1030" name="Picture 7" descr="Daimler_Logotype_042_C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176213"/>
            <a:ext cx="1560512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56332" name="Line 12"/>
          <p:cNvSpPr>
            <a:spLocks noChangeShapeType="1"/>
          </p:cNvSpPr>
          <p:nvPr/>
        </p:nvSpPr>
        <p:spPr bwMode="auto">
          <a:xfrm>
            <a:off x="250825" y="593725"/>
            <a:ext cx="86725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/>
          <a:lstStyle/>
          <a:p>
            <a:pPr>
              <a:defRPr/>
            </a:pPr>
            <a:endParaRPr lang="de-DE"/>
          </a:p>
        </p:txBody>
      </p:sp>
      <p:grpSp>
        <p:nvGrpSpPr>
          <p:cNvPr id="8" name="Gruppieren 7"/>
          <p:cNvGrpSpPr/>
          <p:nvPr/>
        </p:nvGrpSpPr>
        <p:grpSpPr>
          <a:xfrm>
            <a:off x="395536" y="30179"/>
            <a:ext cx="1656183" cy="527638"/>
            <a:chOff x="395536" y="30179"/>
            <a:chExt cx="1656183" cy="527638"/>
          </a:xfrm>
        </p:grpSpPr>
        <p:pic>
          <p:nvPicPr>
            <p:cNvPr id="9" name="Grafik 8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30179"/>
              <a:ext cx="936105" cy="527638"/>
            </a:xfrm>
            <a:prstGeom prst="rect">
              <a:avLst/>
            </a:prstGeom>
            <a:noFill/>
          </p:spPr>
        </p:pic>
        <p:pic>
          <p:nvPicPr>
            <p:cNvPr id="10" name="Picture 2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188640"/>
              <a:ext cx="720079" cy="2880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" name="Picture 2" descr="C:\2_mt\open_MDM\LOGOs\eclipse.JP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2"/>
            <a:ext cx="1569095" cy="411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poS" pitchFamily="2" charset="0"/>
        </a:defRPr>
      </a:lvl2pPr>
      <a:lvl3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poS" pitchFamily="2" charset="0"/>
        </a:defRPr>
      </a:lvl3pPr>
      <a:lvl4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poS" pitchFamily="2" charset="0"/>
        </a:defRPr>
      </a:lvl4pPr>
      <a:lvl5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poS" pitchFamily="2" charset="0"/>
        </a:defRPr>
      </a:lvl5pPr>
      <a:lvl6pPr marL="457200"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poS" pitchFamily="2" charset="0"/>
        </a:defRPr>
      </a:lvl6pPr>
      <a:lvl7pPr marL="914400"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poS" pitchFamily="2" charset="0"/>
        </a:defRPr>
      </a:lvl7pPr>
      <a:lvl8pPr marL="1371600"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poS" pitchFamily="2" charset="0"/>
        </a:defRPr>
      </a:lvl8pPr>
      <a:lvl9pPr marL="1828800"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poS" pitchFamily="2" charset="0"/>
        </a:defRPr>
      </a:lvl9pPr>
    </p:titleStyle>
    <p:bodyStyle>
      <a:lvl1pPr marL="342900" indent="-342900" algn="l" rtl="0" eaLnBrk="1" fontAlgn="base" hangingPunct="1">
        <a:lnSpc>
          <a:spcPct val="108000"/>
        </a:lnSpc>
        <a:spcBef>
          <a:spcPct val="0"/>
        </a:spcBef>
        <a:spcAft>
          <a:spcPct val="42000"/>
        </a:spcAft>
        <a:buSzPct val="75000"/>
        <a:buChar char="•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5600" indent="-171450" algn="l" rtl="0" eaLnBrk="1" fontAlgn="base" hangingPunct="1">
        <a:lnSpc>
          <a:spcPct val="108000"/>
        </a:lnSpc>
        <a:spcBef>
          <a:spcPct val="0"/>
        </a:spcBef>
        <a:spcAft>
          <a:spcPct val="42000"/>
        </a:spcAft>
        <a:buSzPct val="75000"/>
        <a:buChar char="•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808038" indent="-179388" algn="l" rtl="0" eaLnBrk="1" fontAlgn="base" hangingPunct="1">
        <a:lnSpc>
          <a:spcPct val="108000"/>
        </a:lnSpc>
        <a:spcBef>
          <a:spcPct val="0"/>
        </a:spcBef>
        <a:spcAft>
          <a:spcPct val="42000"/>
        </a:spcAft>
        <a:buSzPct val="75000"/>
        <a:buChar char="•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262063" indent="-177800" algn="l" rtl="0" eaLnBrk="1" fontAlgn="base" hangingPunct="1">
        <a:lnSpc>
          <a:spcPct val="108000"/>
        </a:lnSpc>
        <a:spcBef>
          <a:spcPct val="0"/>
        </a:spcBef>
        <a:spcAft>
          <a:spcPct val="42000"/>
        </a:spcAft>
        <a:buSzPct val="75000"/>
        <a:buChar char="•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1624013" indent="-182563" algn="l" rtl="0" eaLnBrk="1" fontAlgn="base" hangingPunct="1">
        <a:lnSpc>
          <a:spcPct val="108000"/>
        </a:lnSpc>
        <a:spcBef>
          <a:spcPct val="0"/>
        </a:spcBef>
        <a:spcAft>
          <a:spcPct val="42000"/>
        </a:spcAft>
        <a:buSzPct val="75000"/>
        <a:buChar char="•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081213" indent="-182563" algn="l" rtl="0" eaLnBrk="1" fontAlgn="base" hangingPunct="1">
        <a:lnSpc>
          <a:spcPct val="108000"/>
        </a:lnSpc>
        <a:spcBef>
          <a:spcPct val="0"/>
        </a:spcBef>
        <a:spcAft>
          <a:spcPct val="42000"/>
        </a:spcAft>
        <a:buSzPct val="75000"/>
        <a:buChar char="•"/>
        <a:defRPr sz="2000">
          <a:solidFill>
            <a:schemeClr val="tx1"/>
          </a:solidFill>
          <a:latin typeface="+mn-lt"/>
        </a:defRPr>
      </a:lvl6pPr>
      <a:lvl7pPr marL="2538413" indent="-182563" algn="l" rtl="0" eaLnBrk="1" fontAlgn="base" hangingPunct="1">
        <a:lnSpc>
          <a:spcPct val="108000"/>
        </a:lnSpc>
        <a:spcBef>
          <a:spcPct val="0"/>
        </a:spcBef>
        <a:spcAft>
          <a:spcPct val="42000"/>
        </a:spcAft>
        <a:buSzPct val="75000"/>
        <a:buChar char="•"/>
        <a:defRPr sz="2000">
          <a:solidFill>
            <a:schemeClr val="tx1"/>
          </a:solidFill>
          <a:latin typeface="+mn-lt"/>
        </a:defRPr>
      </a:lvl7pPr>
      <a:lvl8pPr marL="2995613" indent="-182563" algn="l" rtl="0" eaLnBrk="1" fontAlgn="base" hangingPunct="1">
        <a:lnSpc>
          <a:spcPct val="108000"/>
        </a:lnSpc>
        <a:spcBef>
          <a:spcPct val="0"/>
        </a:spcBef>
        <a:spcAft>
          <a:spcPct val="42000"/>
        </a:spcAft>
        <a:buSzPct val="75000"/>
        <a:buChar char="•"/>
        <a:defRPr sz="2000">
          <a:solidFill>
            <a:schemeClr val="tx1"/>
          </a:solidFill>
          <a:latin typeface="+mn-lt"/>
        </a:defRPr>
      </a:lvl8pPr>
      <a:lvl9pPr marL="3452813" indent="-182563" algn="l" rtl="0" eaLnBrk="1" fontAlgn="base" hangingPunct="1">
        <a:lnSpc>
          <a:spcPct val="108000"/>
        </a:lnSpc>
        <a:spcBef>
          <a:spcPct val="0"/>
        </a:spcBef>
        <a:spcAft>
          <a:spcPct val="42000"/>
        </a:spcAft>
        <a:buSzPct val="7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8496944" cy="316835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 smtClean="0">
                <a:solidFill>
                  <a:schemeClr val="tx1"/>
                </a:solidFill>
              </a:rPr>
              <a:t>Hackathon</a:t>
            </a:r>
            <a:r>
              <a:rPr lang="de-DE" dirty="0" smtClean="0">
                <a:solidFill>
                  <a:schemeClr val="tx1"/>
                </a:solidFill>
              </a:rPr>
              <a:t> 24. </a:t>
            </a:r>
            <a:r>
              <a:rPr lang="de-DE" dirty="0" err="1" smtClean="0">
                <a:solidFill>
                  <a:schemeClr val="tx1"/>
                </a:solidFill>
              </a:rPr>
              <a:t>and</a:t>
            </a:r>
            <a:r>
              <a:rPr lang="de-DE" dirty="0" smtClean="0">
                <a:solidFill>
                  <a:schemeClr val="tx1"/>
                </a:solidFill>
              </a:rPr>
              <a:t> 25 Feb. 2016 </a:t>
            </a:r>
            <a:r>
              <a:rPr lang="de-DE" dirty="0" err="1" smtClean="0">
                <a:solidFill>
                  <a:schemeClr val="tx1"/>
                </a:solidFill>
              </a:rPr>
              <a:t>Gaimersheim</a:t>
            </a:r>
            <a:endParaRPr lang="de-DE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2800" b="1" dirty="0" smtClean="0">
                <a:latin typeface="+mj-lt"/>
                <a:ea typeface="+mj-ea"/>
                <a:cs typeface="+mj-cs"/>
              </a:rPr>
              <a:t>Feedback</a:t>
            </a:r>
            <a:r>
              <a:rPr lang="de-DE" b="1" dirty="0" smtClean="0">
                <a:solidFill>
                  <a:schemeClr val="tx1"/>
                </a:solidFill>
              </a:rPr>
              <a:t/>
            </a:r>
            <a:br>
              <a:rPr lang="de-DE" b="1" dirty="0" smtClean="0">
                <a:solidFill>
                  <a:schemeClr val="tx1"/>
                </a:solidFill>
              </a:rPr>
            </a:br>
            <a:endParaRPr lang="de-DE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2000" dirty="0" err="1" smtClean="0">
                <a:solidFill>
                  <a:schemeClr val="tx1"/>
                </a:solidFill>
              </a:rPr>
              <a:t>Author</a:t>
            </a:r>
            <a:r>
              <a:rPr lang="de-DE" sz="2000" dirty="0" smtClean="0">
                <a:solidFill>
                  <a:schemeClr val="tx1"/>
                </a:solidFill>
              </a:rPr>
              <a:t>: Mathwig</a:t>
            </a:r>
          </a:p>
          <a:p>
            <a:pPr marL="0" indent="0">
              <a:buNone/>
            </a:pPr>
            <a:endParaRPr lang="de-DE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2000" dirty="0" err="1" smtClean="0">
                <a:solidFill>
                  <a:schemeClr val="tx1"/>
                </a:solidFill>
              </a:rPr>
              <a:t>Please</a:t>
            </a:r>
            <a:r>
              <a:rPr lang="de-DE" sz="2000" dirty="0" smtClean="0">
                <a:solidFill>
                  <a:schemeClr val="tx1"/>
                </a:solidFill>
              </a:rPr>
              <a:t> send </a:t>
            </a:r>
            <a:r>
              <a:rPr lang="de-DE" sz="2000" dirty="0" err="1" smtClean="0">
                <a:solidFill>
                  <a:schemeClr val="tx1"/>
                </a:solidFill>
              </a:rPr>
              <a:t>one</a:t>
            </a:r>
            <a:r>
              <a:rPr lang="de-DE" sz="2000" dirty="0" smtClean="0">
                <a:solidFill>
                  <a:schemeClr val="tx1"/>
                </a:solidFill>
              </a:rPr>
              <a:t> Page per Company </a:t>
            </a:r>
            <a:r>
              <a:rPr lang="de-DE" sz="2000" dirty="0" err="1" smtClean="0">
                <a:solidFill>
                  <a:schemeClr val="tx1"/>
                </a:solidFill>
              </a:rPr>
              <a:t>with</a:t>
            </a:r>
            <a:r>
              <a:rPr lang="de-DE" sz="2000" dirty="0" smtClean="0">
                <a:solidFill>
                  <a:schemeClr val="tx1"/>
                </a:solidFill>
              </a:rPr>
              <a:t> </a:t>
            </a:r>
            <a:r>
              <a:rPr lang="de-DE" sz="2000" dirty="0" err="1" smtClean="0">
                <a:solidFill>
                  <a:schemeClr val="tx1"/>
                </a:solidFill>
              </a:rPr>
              <a:t>author</a:t>
            </a:r>
            <a:r>
              <a:rPr lang="de-DE" sz="2000" dirty="0" smtClean="0">
                <a:solidFill>
                  <a:schemeClr val="tx1"/>
                </a:solidFill>
              </a:rPr>
              <a:t> </a:t>
            </a:r>
            <a:r>
              <a:rPr lang="de-DE" sz="2000" dirty="0" err="1" smtClean="0">
                <a:solidFill>
                  <a:schemeClr val="tx1"/>
                </a:solidFill>
              </a:rPr>
              <a:t>until</a:t>
            </a:r>
            <a:r>
              <a:rPr lang="de-DE" sz="2000" dirty="0" smtClean="0">
                <a:solidFill>
                  <a:schemeClr val="tx1"/>
                </a:solidFill>
              </a:rPr>
              <a:t> 2. March </a:t>
            </a:r>
            <a:endParaRPr lang="de-D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36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FOSS: open Measured Data Management, Mathwig, Daimler, 12. 06. 2015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7C300C-FB5E-4096-B365-7E4A64E75133}" type="slidenum">
              <a:rPr lang="de-DE" smtClean="0"/>
              <a:t>2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95288" y="730251"/>
            <a:ext cx="8353425" cy="820738"/>
          </a:xfrm>
        </p:spPr>
        <p:txBody>
          <a:bodyPr/>
          <a:lstStyle/>
          <a:p>
            <a:r>
              <a:rPr lang="de-DE" dirty="0" smtClean="0"/>
              <a:t>Company: </a:t>
            </a:r>
            <a:r>
              <a:rPr lang="de-DE" dirty="0" smtClean="0"/>
              <a:t>Daimler AG</a:t>
            </a:r>
            <a:endParaRPr lang="de-DE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243345"/>
              </p:ext>
            </p:extLst>
          </p:nvPr>
        </p:nvGraphicFramePr>
        <p:xfrm>
          <a:off x="395288" y="1543050"/>
          <a:ext cx="8353425" cy="423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528"/>
                <a:gridCol w="4680520"/>
                <a:gridCol w="1152377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Questions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Hackathon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Feedback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Author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email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Summary of the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lang="de-DE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thank‘s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the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great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interesst of the meeting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engagement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BMW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Stefan Ebeling, he </a:t>
                      </a:r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gave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strong </a:t>
                      </a:r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direction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</a:t>
                      </a:r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milestone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Gerwin.Mathwig@daimler.com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was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good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hosting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Gerwin.Mathwig@daimler.com</a:t>
                      </a:r>
                    </a:p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was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nothing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Gerwin.Mathwig@daimler.com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recommendation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Reflection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the </a:t>
                      </a:r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Hackathon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the </a:t>
                      </a:r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projectmeeting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March, 17. in Stuttgart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Gerwin.Mathwig@daimler.com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risks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the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future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83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FOSS: open Measured Data Management, Mathwig, Daimler, 12. 06. 2015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7C300C-FB5E-4096-B365-7E4A64E75133}" type="slidenum">
              <a:rPr lang="de-DE" smtClean="0"/>
              <a:t>3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95288" y="730251"/>
            <a:ext cx="8353425" cy="820738"/>
          </a:xfrm>
        </p:spPr>
        <p:txBody>
          <a:bodyPr/>
          <a:lstStyle/>
          <a:p>
            <a:r>
              <a:rPr lang="de-DE" dirty="0" smtClean="0"/>
              <a:t>Company: </a:t>
            </a:r>
            <a:r>
              <a:rPr lang="de-DE" dirty="0" smtClean="0"/>
              <a:t>…</a:t>
            </a:r>
            <a:endParaRPr lang="de-DE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435049"/>
              </p:ext>
            </p:extLst>
          </p:nvPr>
        </p:nvGraphicFramePr>
        <p:xfrm>
          <a:off x="395288" y="1543050"/>
          <a:ext cx="8353425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528"/>
                <a:gridCol w="4680520"/>
                <a:gridCol w="1152377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Questions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Hackathon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Feedback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Author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email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Summary of the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lang="de-DE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was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good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was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recommendation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risks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the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future</a:t>
                      </a: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</a:t>
                      </a:r>
                      <a:r>
                        <a:rPr lang="de-DE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49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imler AG">
  <a:themeElements>
    <a:clrScheme name="Daimler AG">
      <a:dk1>
        <a:srgbClr val="000000"/>
      </a:dk1>
      <a:lt1>
        <a:srgbClr val="FFFFFF"/>
      </a:lt1>
      <a:dk2>
        <a:srgbClr val="263F6A"/>
      </a:dk2>
      <a:lt2>
        <a:srgbClr val="3F9AC9"/>
      </a:lt2>
      <a:accent1>
        <a:srgbClr val="D2D4D6"/>
      </a:accent1>
      <a:accent2>
        <a:srgbClr val="8D8F92"/>
      </a:accent2>
      <a:accent3>
        <a:srgbClr val="FFFFFF"/>
      </a:accent3>
      <a:accent4>
        <a:srgbClr val="000000"/>
      </a:accent4>
      <a:accent5>
        <a:srgbClr val="D7D5C6"/>
      </a:accent5>
      <a:accent6>
        <a:srgbClr val="959289"/>
      </a:accent6>
      <a:hlink>
        <a:srgbClr val="AFB2B4"/>
      </a:hlink>
      <a:folHlink>
        <a:srgbClr val="DFE0E2"/>
      </a:folHlink>
    </a:clrScheme>
    <a:fontScheme name="Daimler AG">
      <a:majorFont>
        <a:latin typeface="CorpoS"/>
        <a:ea typeface=""/>
        <a:cs typeface=""/>
      </a:majorFont>
      <a:minorFont>
        <a:latin typeface="CorpoS"/>
        <a:ea typeface=""/>
        <a:cs typeface=""/>
      </a:minorFont>
    </a:fontScheme>
    <a:fmtScheme name="Daimler A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rpo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rpoS" pitchFamily="2" charset="0"/>
          </a:defRPr>
        </a:defPPr>
      </a:lstStyle>
    </a:lnDef>
  </a:objectDefaults>
  <a:extraClrSchemeLst/>
  <a:custClrLst>
    <a:custClr name="Daimler Blue">
      <a:srgbClr val="263F6A"/>
    </a:custClr>
    <a:custClr name="Oxford Red">
      <a:srgbClr val="6B0F24"/>
    </a:custClr>
    <a:custClr name="Deep Green">
      <a:srgbClr val="193725"/>
    </a:custClr>
    <a:custClr name="Noble Gray">
      <a:srgbClr val="606061"/>
    </a:custClr>
    <a:custClr name="Lucent Blue">
      <a:srgbClr val="3F9AC9"/>
    </a:custClr>
    <a:custClr name="Lucent Blue + 30 K">
      <a:srgbClr val="2C6B8C"/>
    </a:custClr>
    <a:custClr name="Lucent Blue 70%">
      <a:srgbClr val="78B8D9"/>
    </a:custClr>
    <a:custClr name="Lucent Blue 30%">
      <a:srgbClr val="C5E1EF"/>
    </a:custClr>
    <a:custClr name="Intensive Mauve">
      <a:srgbClr val="AF0837"/>
    </a:custClr>
    <a:custClr name="Intensive Mauve + 30 K">
      <a:srgbClr val="7A0626"/>
    </a:custClr>
    <a:custClr name="Intensive Mauve 70%">
      <a:srgbClr val="C04B5D"/>
    </a:custClr>
    <a:custClr name="Intensive Mauve 30%">
      <a:srgbClr val="DDABB3"/>
    </a:custClr>
    <a:custClr name="Fresh Green">
      <a:srgbClr val="BECD1A"/>
    </a:custClr>
    <a:custClr name="Fresh Green + 30 K">
      <a:srgbClr val="858F12"/>
    </a:custClr>
    <a:custClr name="Fresh Green 70%">
      <a:srgbClr val="D1DC5E"/>
    </a:custClr>
    <a:custClr name="Fresh Green 30%">
      <a:srgbClr val="EBF0BA"/>
    </a:custClr>
    <a:custClr name="Bright Yellow">
      <a:srgbClr val="E3B949"/>
    </a:custClr>
    <a:custClr name="Bright Yellow + 30 K">
      <a:srgbClr val="9E8133"/>
    </a:custClr>
    <a:custClr name="Bright Yellow 70%">
      <a:srgbClr val="EBCE7F"/>
    </a:custClr>
    <a:custClr name="Bright Yellow 30%">
      <a:srgbClr val="F7EAC8"/>
    </a:custClr>
    <a:custClr name="Platinum">
      <a:srgbClr val="D7D5C6"/>
    </a:custClr>
    <a:custClr name="Platinum + 30 K">
      <a:srgbClr val="959289"/>
    </a:custClr>
    <a:custClr name="Platinum 70%">
      <a:srgbClr val="E4E2D5"/>
    </a:custClr>
    <a:custClr name="Platinum 30%">
      <a:srgbClr val="F2F1EC"/>
    </a:custClr>
    <a:custClr name="Titanium">
      <a:srgbClr val="D2D4D6"/>
    </a:custClr>
    <a:custClr name="Titanium + 30 K">
      <a:srgbClr val="8D8F92"/>
    </a:custClr>
    <a:custClr name="Titanium 70%">
      <a:srgbClr val="DFE0E2"/>
    </a:custClr>
    <a:custClr name="Titanium 30%">
      <a:srgbClr val="F0F1F2"/>
    </a:custClr>
  </a:custClr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Daimler</Template>
  <TotalTime>0</TotalTime>
  <Words>150</Words>
  <Application>Microsoft Office PowerPoint</Application>
  <PresentationFormat>Bildschirmpräsentation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Daimler AG</vt:lpstr>
      <vt:lpstr>PowerPoint-Präsentation</vt:lpstr>
      <vt:lpstr>Company: Daimler AG</vt:lpstr>
      <vt:lpstr>Company: …</vt:lpstr>
    </vt:vector>
  </TitlesOfParts>
  <Company>ITI/OD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Mathwig, Gerwin (019)</dc:creator>
  <cp:lastModifiedBy>Mathwig, Gerwin (019)</cp:lastModifiedBy>
  <cp:revision>276</cp:revision>
  <cp:lastPrinted>2015-05-12T08:00:05Z</cp:lastPrinted>
  <dcterms:created xsi:type="dcterms:W3CDTF">2013-05-08T12:23:10Z</dcterms:created>
  <dcterms:modified xsi:type="dcterms:W3CDTF">2016-03-01T09:37:49Z</dcterms:modified>
</cp:coreProperties>
</file>