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79" r:id="rId4"/>
    <p:sldId id="300" r:id="rId5"/>
    <p:sldId id="301" r:id="rId6"/>
    <p:sldId id="302" r:id="rId7"/>
    <p:sldId id="285" r:id="rId8"/>
    <p:sldId id="305" r:id="rId9"/>
    <p:sldId id="303" r:id="rId10"/>
    <p:sldId id="304" r:id="rId1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B88"/>
    <a:srgbClr val="008000"/>
    <a:srgbClr val="A3E7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3738" autoAdjust="0"/>
  </p:normalViewPr>
  <p:slideViewPr>
    <p:cSldViewPr>
      <p:cViewPr>
        <p:scale>
          <a:sx n="120" d="100"/>
          <a:sy n="120" d="100"/>
        </p:scale>
        <p:origin x="653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2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07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78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4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563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813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43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09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049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60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D8C08-F025-495D-B6F6-BD30A9863457}" type="datetimeFigureOut">
              <a:rPr lang="zh-CN" altLang="en-US" smtClean="0"/>
              <a:t>2017/12/1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0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427061" y="967970"/>
            <a:ext cx="40772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spcBef>
                <a:spcPts val="600"/>
              </a:spcBef>
              <a:spcAft>
                <a:spcPts val="600"/>
              </a:spcAft>
              <a:defRPr>
                <a:latin typeface="微软雅黑" pitchFamily="34" charset="-122"/>
                <a:ea typeface="微软雅黑" pitchFamily="34" charset="-122"/>
                <a:cs typeface="Arial" pitchFamily="34" charset="0"/>
              </a:defRPr>
            </a:lvl1pPr>
          </a:lstStyle>
          <a:p>
            <a:r>
              <a:rPr lang="en-US" altLang="zh-CN" sz="1000" dirty="0"/>
              <a:t>Secondary development based on </a:t>
            </a:r>
            <a:r>
              <a:rPr lang="en-US" altLang="zh-CN" sz="1000" dirty="0" err="1"/>
              <a:t>Mosquitto</a:t>
            </a:r>
            <a:r>
              <a:rPr lang="en-US" altLang="zh-CN" sz="1000" dirty="0"/>
              <a:t>.</a:t>
            </a:r>
          </a:p>
          <a:p>
            <a:r>
              <a:rPr lang="en-US" altLang="zh-CN" sz="1000" dirty="0"/>
              <a:t>Why? Broker</a:t>
            </a:r>
            <a:r>
              <a:rPr lang="zh-CN" altLang="en-US" sz="1000" dirty="0"/>
              <a:t> </a:t>
            </a:r>
            <a:r>
              <a:rPr lang="en-US" altLang="zh-CN" sz="1000" dirty="0"/>
              <a:t>could also take the roles as Publisher &amp; Subscriber.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061" y="444029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Scheme 1</a:t>
            </a:r>
            <a:endParaRPr lang="zh-CN" altLang="en-US" dirty="0"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06132A06-BE55-4946-BEF6-72FC079BFDD7}"/>
              </a:ext>
            </a:extLst>
          </p:cNvPr>
          <p:cNvGrpSpPr/>
          <p:nvPr/>
        </p:nvGrpSpPr>
        <p:grpSpPr>
          <a:xfrm>
            <a:off x="251520" y="1181672"/>
            <a:ext cx="8627196" cy="3262286"/>
            <a:chOff x="251520" y="1181672"/>
            <a:chExt cx="8627196" cy="3262286"/>
          </a:xfrm>
        </p:grpSpPr>
        <p:sp>
          <p:nvSpPr>
            <p:cNvPr id="5" name="椭圆 4"/>
            <p:cNvSpPr/>
            <p:nvPr/>
          </p:nvSpPr>
          <p:spPr>
            <a:xfrm>
              <a:off x="4054933" y="2045164"/>
              <a:ext cx="526490" cy="35099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" b="1" dirty="0">
                  <a:latin typeface="Arial" pitchFamily="34" charset="0"/>
                  <a:cs typeface="Arial" pitchFamily="34" charset="0"/>
                </a:rPr>
                <a:t>Broker1</a:t>
              </a:r>
              <a:endParaRPr lang="zh-CN" altLang="en-US" sz="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145738" y="2691030"/>
              <a:ext cx="526490" cy="35099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Broker2</a:t>
              </a:r>
              <a:endParaRPr lang="en-US" altLang="zh-CN" sz="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4981614" y="2685183"/>
              <a:ext cx="526490" cy="35099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Broker5</a:t>
              </a:r>
            </a:p>
          </p:txBody>
        </p:sp>
        <p:sp>
          <p:nvSpPr>
            <p:cNvPr id="8" name="椭圆 7"/>
            <p:cNvSpPr/>
            <p:nvPr/>
          </p:nvSpPr>
          <p:spPr>
            <a:xfrm>
              <a:off x="4653245" y="3766921"/>
              <a:ext cx="526490" cy="35099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Broker4</a:t>
              </a:r>
            </a:p>
          </p:txBody>
        </p:sp>
        <p:cxnSp>
          <p:nvCxnSpPr>
            <p:cNvPr id="9" name="直接箭头连接符 8"/>
            <p:cNvCxnSpPr>
              <a:stCxn id="7" idx="1"/>
              <a:endCxn id="5" idx="5"/>
            </p:cNvCxnSpPr>
            <p:nvPr/>
          </p:nvCxnSpPr>
          <p:spPr>
            <a:xfrm flipH="1" flipV="1">
              <a:off x="4504321" y="2344755"/>
              <a:ext cx="554396" cy="39183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>
              <a:stCxn id="8" idx="1"/>
              <a:endCxn id="6" idx="5"/>
            </p:cNvCxnSpPr>
            <p:nvPr/>
          </p:nvCxnSpPr>
          <p:spPr>
            <a:xfrm flipH="1" flipV="1">
              <a:off x="3595125" y="2990622"/>
              <a:ext cx="1135222" cy="82770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箭头连接符 10"/>
            <p:cNvCxnSpPr>
              <a:stCxn id="6" idx="7"/>
              <a:endCxn id="5" idx="3"/>
            </p:cNvCxnSpPr>
            <p:nvPr/>
          </p:nvCxnSpPr>
          <p:spPr>
            <a:xfrm flipV="1">
              <a:off x="3595125" y="2344755"/>
              <a:ext cx="536911" cy="397677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椭圆 11"/>
            <p:cNvSpPr/>
            <p:nvPr/>
          </p:nvSpPr>
          <p:spPr>
            <a:xfrm>
              <a:off x="3489678" y="3768909"/>
              <a:ext cx="526490" cy="35099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Broker3</a:t>
              </a:r>
              <a:endParaRPr lang="en-US" altLang="zh-CN" sz="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直接箭头连接符 12"/>
            <p:cNvCxnSpPr>
              <a:stCxn id="6" idx="4"/>
              <a:endCxn id="12" idx="0"/>
            </p:cNvCxnSpPr>
            <p:nvPr/>
          </p:nvCxnSpPr>
          <p:spPr>
            <a:xfrm>
              <a:off x="3408983" y="3042024"/>
              <a:ext cx="343940" cy="726885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>
              <a:stCxn id="12" idx="6"/>
              <a:endCxn id="8" idx="2"/>
            </p:cNvCxnSpPr>
            <p:nvPr/>
          </p:nvCxnSpPr>
          <p:spPr>
            <a:xfrm flipV="1">
              <a:off x="4016168" y="3942417"/>
              <a:ext cx="637077" cy="1988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>
              <a:stCxn id="5" idx="4"/>
              <a:endCxn id="8" idx="1"/>
            </p:cNvCxnSpPr>
            <p:nvPr/>
          </p:nvCxnSpPr>
          <p:spPr>
            <a:xfrm>
              <a:off x="4318179" y="2396157"/>
              <a:ext cx="412169" cy="1422165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>
              <a:stCxn id="12" idx="7"/>
              <a:endCxn id="7" idx="3"/>
            </p:cNvCxnSpPr>
            <p:nvPr/>
          </p:nvCxnSpPr>
          <p:spPr>
            <a:xfrm flipV="1">
              <a:off x="3939065" y="2984774"/>
              <a:ext cx="1119652" cy="83553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17"/>
            <p:cNvCxnSpPr>
              <a:stCxn id="8" idx="0"/>
              <a:endCxn id="7" idx="4"/>
            </p:cNvCxnSpPr>
            <p:nvPr/>
          </p:nvCxnSpPr>
          <p:spPr>
            <a:xfrm flipV="1">
              <a:off x="4916490" y="3036176"/>
              <a:ext cx="328369" cy="730744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箭头连接符 18"/>
            <p:cNvCxnSpPr>
              <a:stCxn id="5" idx="4"/>
              <a:endCxn id="12" idx="7"/>
            </p:cNvCxnSpPr>
            <p:nvPr/>
          </p:nvCxnSpPr>
          <p:spPr>
            <a:xfrm flipH="1">
              <a:off x="3939065" y="2396157"/>
              <a:ext cx="379114" cy="1424153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矩形 2"/>
            <p:cNvSpPr/>
            <p:nvPr/>
          </p:nvSpPr>
          <p:spPr>
            <a:xfrm>
              <a:off x="2095178" y="2242199"/>
              <a:ext cx="288032" cy="1599650"/>
            </a:xfrm>
            <a:prstGeom prst="rect">
              <a:avLst/>
            </a:prstGeom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L</a:t>
              </a:r>
            </a:p>
            <a:p>
              <a:pPr algn="ctr"/>
              <a:r>
                <a:rPr lang="en-US" altLang="zh-CN" dirty="0"/>
                <a:t>B</a:t>
              </a:r>
              <a:endParaRPr lang="zh-CN" altLang="en-US" dirty="0"/>
            </a:p>
          </p:txBody>
        </p:sp>
        <p:cxnSp>
          <p:nvCxnSpPr>
            <p:cNvPr id="24" name="直接箭头连接符 23"/>
            <p:cNvCxnSpPr/>
            <p:nvPr/>
          </p:nvCxnSpPr>
          <p:spPr>
            <a:xfrm flipV="1">
              <a:off x="2555776" y="2220660"/>
              <a:ext cx="648072" cy="810799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/>
            <p:nvPr/>
          </p:nvCxnSpPr>
          <p:spPr>
            <a:xfrm>
              <a:off x="2555776" y="2715766"/>
              <a:ext cx="648072" cy="567563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/>
            <p:nvPr/>
          </p:nvCxnSpPr>
          <p:spPr>
            <a:xfrm>
              <a:off x="2555776" y="3533345"/>
              <a:ext cx="648072" cy="284977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椭圆 35"/>
            <p:cNvSpPr/>
            <p:nvPr/>
          </p:nvSpPr>
          <p:spPr>
            <a:xfrm>
              <a:off x="486643" y="2338907"/>
              <a:ext cx="346276" cy="346276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700" dirty="0"/>
                <a:t>s1</a:t>
              </a:r>
              <a:endParaRPr lang="zh-CN" altLang="en-US" sz="700" dirty="0"/>
            </a:p>
          </p:txBody>
        </p:sp>
        <p:sp>
          <p:nvSpPr>
            <p:cNvPr id="38" name="椭圆 37"/>
            <p:cNvSpPr/>
            <p:nvPr/>
          </p:nvSpPr>
          <p:spPr>
            <a:xfrm>
              <a:off x="486643" y="2868886"/>
              <a:ext cx="346276" cy="346276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700" dirty="0"/>
                <a:t>s2</a:t>
              </a:r>
              <a:endParaRPr lang="zh-CN" altLang="en-US" sz="700" dirty="0"/>
            </a:p>
          </p:txBody>
        </p:sp>
        <p:sp>
          <p:nvSpPr>
            <p:cNvPr id="39" name="椭圆 38"/>
            <p:cNvSpPr/>
            <p:nvPr/>
          </p:nvSpPr>
          <p:spPr>
            <a:xfrm>
              <a:off x="251520" y="3402542"/>
              <a:ext cx="346276" cy="346276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700" dirty="0"/>
                <a:t>s3</a:t>
              </a:r>
              <a:endParaRPr lang="zh-CN" altLang="en-US" sz="700" dirty="0"/>
            </a:p>
          </p:txBody>
        </p:sp>
        <p:sp>
          <p:nvSpPr>
            <p:cNvPr id="37" name="云形 36"/>
            <p:cNvSpPr/>
            <p:nvPr/>
          </p:nvSpPr>
          <p:spPr>
            <a:xfrm>
              <a:off x="6156176" y="2543593"/>
              <a:ext cx="1177171" cy="870407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HTTP</a:t>
              </a:r>
              <a:endParaRPr lang="zh-CN" altLang="en-US" sz="1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41" name="直接箭头连接符 40"/>
            <p:cNvCxnSpPr/>
            <p:nvPr/>
          </p:nvCxnSpPr>
          <p:spPr>
            <a:xfrm>
              <a:off x="985608" y="2512045"/>
              <a:ext cx="994104" cy="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箭头连接符 42"/>
            <p:cNvCxnSpPr/>
            <p:nvPr/>
          </p:nvCxnSpPr>
          <p:spPr>
            <a:xfrm>
              <a:off x="984079" y="3042024"/>
              <a:ext cx="994104" cy="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箭头连接符 43"/>
            <p:cNvCxnSpPr>
              <a:cxnSpLocks/>
            </p:cNvCxnSpPr>
            <p:nvPr/>
          </p:nvCxnSpPr>
          <p:spPr>
            <a:xfrm>
              <a:off x="755576" y="3575680"/>
              <a:ext cx="1222607" cy="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035405" y="2314118"/>
              <a:ext cx="10102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dirty="0"/>
                <a:t>Raw </a:t>
              </a:r>
              <a:r>
                <a:rPr lang="en-US" altLang="zh-CN" sz="1000" dirty="0" err="1"/>
                <a:t>mqtt</a:t>
              </a:r>
              <a:r>
                <a:rPr lang="en-US" altLang="zh-CN" sz="1000" dirty="0"/>
                <a:t>/1883</a:t>
              </a:r>
              <a:endParaRPr lang="zh-CN" altLang="en-US" sz="10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035405" y="2827361"/>
              <a:ext cx="9316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dirty="0" err="1"/>
                <a:t>Mqtt</a:t>
              </a:r>
              <a:r>
                <a:rPr lang="en-US" altLang="zh-CN" sz="1000" dirty="0"/>
                <a:t>/</a:t>
              </a:r>
              <a:r>
                <a:rPr lang="en-US" altLang="zh-CN" sz="1000" dirty="0" err="1"/>
                <a:t>tls</a:t>
              </a:r>
              <a:r>
                <a:rPr lang="en-US" altLang="zh-CN" sz="1000" dirty="0"/>
                <a:t>/1884</a:t>
              </a:r>
              <a:endParaRPr lang="zh-CN" altLang="en-US" sz="1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1560" y="3333641"/>
              <a:ext cx="1540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00" dirty="0" err="1"/>
                <a:t>Mqtt</a:t>
              </a:r>
              <a:r>
                <a:rPr lang="en-US" altLang="zh-CN" sz="1000" dirty="0"/>
                <a:t>/</a:t>
              </a:r>
              <a:r>
                <a:rPr lang="en-US" altLang="zh-CN" sz="1000" dirty="0" err="1"/>
                <a:t>tls</a:t>
              </a:r>
              <a:r>
                <a:rPr lang="en-US" altLang="zh-CN" sz="1000" dirty="0"/>
                <a:t>/</a:t>
              </a:r>
              <a:r>
                <a:rPr lang="en-US" altLang="zh-CN" sz="1000" dirty="0" err="1"/>
                <a:t>websocket</a:t>
              </a:r>
              <a:r>
                <a:rPr lang="en-US" altLang="zh-CN" sz="1000" dirty="0"/>
                <a:t>/1885</a:t>
              </a:r>
              <a:endParaRPr lang="zh-CN" altLang="en-US" sz="1000" dirty="0"/>
            </a:p>
          </p:txBody>
        </p:sp>
        <p:sp>
          <p:nvSpPr>
            <p:cNvPr id="49" name="TextBox 48"/>
            <p:cNvSpPr txBox="1"/>
            <p:nvPr/>
          </p:nvSpPr>
          <p:spPr>
            <a:xfrm rot="18557516">
              <a:off x="2561047" y="2403409"/>
              <a:ext cx="67197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Raw </a:t>
              </a:r>
              <a:r>
                <a:rPr lang="en-US" altLang="zh-CN" sz="600" dirty="0" err="1"/>
                <a:t>mqtt</a:t>
              </a:r>
              <a:r>
                <a:rPr lang="en-US" altLang="zh-CN" sz="600" dirty="0"/>
                <a:t>/1883</a:t>
              </a:r>
              <a:endParaRPr lang="zh-CN" altLang="en-US" sz="6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2492063">
              <a:off x="2583077" y="3010137"/>
              <a:ext cx="67197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Raw </a:t>
              </a:r>
              <a:r>
                <a:rPr lang="en-US" altLang="zh-CN" sz="600" dirty="0" err="1"/>
                <a:t>mqtt</a:t>
              </a:r>
              <a:r>
                <a:rPr lang="en-US" altLang="zh-CN" sz="600" dirty="0"/>
                <a:t>/1883</a:t>
              </a:r>
              <a:endParaRPr lang="zh-CN" altLang="en-US" sz="6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440647">
              <a:off x="2605581" y="3546637"/>
              <a:ext cx="67197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Raw </a:t>
              </a:r>
              <a:r>
                <a:rPr lang="en-US" altLang="zh-CN" sz="600" dirty="0" err="1"/>
                <a:t>mqtt</a:t>
              </a:r>
              <a:r>
                <a:rPr lang="en-US" altLang="zh-CN" sz="600" dirty="0"/>
                <a:t>/1883</a:t>
              </a:r>
              <a:endParaRPr lang="zh-CN" altLang="en-US" sz="600" dirty="0"/>
            </a:p>
          </p:txBody>
        </p:sp>
        <p:cxnSp>
          <p:nvCxnSpPr>
            <p:cNvPr id="52" name="直接箭头连接符 51"/>
            <p:cNvCxnSpPr/>
            <p:nvPr/>
          </p:nvCxnSpPr>
          <p:spPr>
            <a:xfrm flipH="1">
              <a:off x="5292080" y="3460610"/>
              <a:ext cx="1008112" cy="4072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箭头连接符 56"/>
            <p:cNvCxnSpPr/>
            <p:nvPr/>
          </p:nvCxnSpPr>
          <p:spPr>
            <a:xfrm flipH="1" flipV="1">
              <a:off x="4916490" y="2396157"/>
              <a:ext cx="1383702" cy="22990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 rot="20297651">
              <a:off x="5381986" y="3534634"/>
              <a:ext cx="67197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Raw </a:t>
              </a:r>
              <a:r>
                <a:rPr lang="en-US" altLang="zh-CN" sz="600" dirty="0" err="1"/>
                <a:t>mqtt</a:t>
              </a:r>
              <a:r>
                <a:rPr lang="en-US" altLang="zh-CN" sz="600" dirty="0"/>
                <a:t>/1883</a:t>
              </a:r>
              <a:endParaRPr lang="zh-CN" altLang="en-US" sz="6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576574">
              <a:off x="5319470" y="2362545"/>
              <a:ext cx="67197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Raw </a:t>
              </a:r>
              <a:r>
                <a:rPr lang="en-US" altLang="zh-CN" sz="600" dirty="0" err="1"/>
                <a:t>mqtt</a:t>
              </a:r>
              <a:r>
                <a:rPr lang="en-US" altLang="zh-CN" sz="600" dirty="0"/>
                <a:t>/1883</a:t>
              </a:r>
              <a:endParaRPr lang="zh-CN" altLang="en-US" sz="600" dirty="0"/>
            </a:p>
          </p:txBody>
        </p:sp>
        <p:sp>
          <p:nvSpPr>
            <p:cNvPr id="61" name="椭圆 60"/>
            <p:cNvSpPr/>
            <p:nvPr/>
          </p:nvSpPr>
          <p:spPr>
            <a:xfrm>
              <a:off x="8532440" y="2367532"/>
              <a:ext cx="346276" cy="346276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700" dirty="0"/>
                <a:t>p1</a:t>
              </a:r>
              <a:endParaRPr lang="zh-CN" altLang="en-US" sz="700" dirty="0"/>
            </a:p>
          </p:txBody>
        </p:sp>
        <p:sp>
          <p:nvSpPr>
            <p:cNvPr id="62" name="椭圆 61"/>
            <p:cNvSpPr/>
            <p:nvPr/>
          </p:nvSpPr>
          <p:spPr>
            <a:xfrm>
              <a:off x="8532440" y="3080091"/>
              <a:ext cx="346276" cy="346276"/>
            </a:xfrm>
            <a:prstGeom prst="ellipse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700" dirty="0"/>
                <a:t>p2</a:t>
              </a:r>
              <a:endParaRPr lang="zh-CN" altLang="en-US" sz="700" dirty="0"/>
            </a:p>
          </p:txBody>
        </p:sp>
        <p:cxnSp>
          <p:nvCxnSpPr>
            <p:cNvPr id="66" name="直接箭头连接符 65"/>
            <p:cNvCxnSpPr/>
            <p:nvPr/>
          </p:nvCxnSpPr>
          <p:spPr>
            <a:xfrm flipH="1">
              <a:off x="7333348" y="2592638"/>
              <a:ext cx="1127084" cy="1211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箭头连接符 68"/>
            <p:cNvCxnSpPr/>
            <p:nvPr/>
          </p:nvCxnSpPr>
          <p:spPr>
            <a:xfrm flipH="1" flipV="1">
              <a:off x="7333348" y="3147814"/>
              <a:ext cx="1127084" cy="1054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 rot="21231154">
              <a:off x="7581739" y="2502169"/>
              <a:ext cx="63030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 err="1"/>
                <a:t>Mqtt</a:t>
              </a:r>
              <a:r>
                <a:rPr lang="en-US" altLang="zh-CN" sz="600" dirty="0"/>
                <a:t>/</a:t>
              </a:r>
              <a:r>
                <a:rPr lang="en-US" altLang="zh-CN" sz="600" dirty="0" err="1"/>
                <a:t>tls</a:t>
              </a:r>
              <a:r>
                <a:rPr lang="en-US" altLang="zh-CN" sz="600" dirty="0"/>
                <a:t>/1884</a:t>
              </a:r>
              <a:endParaRPr lang="zh-CN" altLang="en-US" sz="600" dirty="0"/>
            </a:p>
          </p:txBody>
        </p:sp>
        <p:sp>
          <p:nvSpPr>
            <p:cNvPr id="75" name="TextBox 74"/>
            <p:cNvSpPr txBox="1"/>
            <p:nvPr/>
          </p:nvSpPr>
          <p:spPr>
            <a:xfrm rot="319911">
              <a:off x="7399908" y="3039745"/>
              <a:ext cx="99578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 err="1"/>
                <a:t>Mqtt</a:t>
              </a:r>
              <a:r>
                <a:rPr lang="en-US" altLang="zh-CN" sz="600" dirty="0"/>
                <a:t>/</a:t>
              </a:r>
              <a:r>
                <a:rPr lang="en-US" altLang="zh-CN" sz="600" dirty="0" err="1"/>
                <a:t>tls</a:t>
              </a:r>
              <a:r>
                <a:rPr lang="en-US" altLang="zh-CN" sz="600" dirty="0"/>
                <a:t>/</a:t>
              </a:r>
              <a:r>
                <a:rPr lang="en-US" altLang="zh-CN" sz="600" dirty="0" err="1"/>
                <a:t>websocket</a:t>
              </a:r>
              <a:r>
                <a:rPr lang="en-US" altLang="zh-CN" sz="600" dirty="0"/>
                <a:t>/1885</a:t>
              </a:r>
              <a:endParaRPr lang="zh-CN" altLang="en-US" sz="6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280714" y="3966013"/>
              <a:ext cx="13676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TLS</a:t>
              </a:r>
              <a:r>
                <a:rPr lang="zh-CN" altLang="en-US" sz="1400" dirty="0"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terminate</a:t>
              </a:r>
              <a:endParaRPr lang="zh-CN" altLang="en-US" sz="14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293659" y="3575680"/>
              <a:ext cx="13676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TLS</a:t>
              </a:r>
              <a:r>
                <a:rPr lang="zh-CN" altLang="en-US" sz="1400" dirty="0"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terminate</a:t>
              </a:r>
              <a:endParaRPr lang="zh-CN" altLang="en-US" sz="14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8" name="矩形 77"/>
            <p:cNvSpPr/>
            <p:nvPr/>
          </p:nvSpPr>
          <p:spPr>
            <a:xfrm>
              <a:off x="2699793" y="1829744"/>
              <a:ext cx="3312368" cy="2614214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圆柱形 78"/>
            <p:cNvSpPr/>
            <p:nvPr/>
          </p:nvSpPr>
          <p:spPr>
            <a:xfrm>
              <a:off x="6516216" y="1181672"/>
              <a:ext cx="691348" cy="648072"/>
            </a:xfrm>
            <a:prstGeom prst="ca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DB</a:t>
              </a:r>
              <a:endParaRPr lang="zh-CN" altLang="en-US" dirty="0"/>
            </a:p>
          </p:txBody>
        </p:sp>
        <p:cxnSp>
          <p:nvCxnSpPr>
            <p:cNvPr id="81" name="直接箭头连接符 80"/>
            <p:cNvCxnSpPr/>
            <p:nvPr/>
          </p:nvCxnSpPr>
          <p:spPr>
            <a:xfrm flipV="1">
              <a:off x="4781519" y="1635646"/>
              <a:ext cx="1518673" cy="4095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箭头连接符 82"/>
            <p:cNvCxnSpPr/>
            <p:nvPr/>
          </p:nvCxnSpPr>
          <p:spPr>
            <a:xfrm flipV="1">
              <a:off x="5292080" y="1923678"/>
              <a:ext cx="1296144" cy="17152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箭头连接符 52">
              <a:extLst>
                <a:ext uri="{FF2B5EF4-FFF2-40B4-BE49-F238E27FC236}">
                  <a16:creationId xmlns:a16="http://schemas.microsoft.com/office/drawing/2014/main" id="{CCA4262A-DBB3-4276-BA69-F4863EDDBB65}"/>
                </a:ext>
              </a:extLst>
            </p:cNvPr>
            <p:cNvCxnSpPr>
              <a:cxnSpLocks/>
              <a:stCxn id="6" idx="6"/>
              <a:endCxn id="7" idx="2"/>
            </p:cNvCxnSpPr>
            <p:nvPr/>
          </p:nvCxnSpPr>
          <p:spPr>
            <a:xfrm flipV="1">
              <a:off x="3672228" y="2860680"/>
              <a:ext cx="1309386" cy="5847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9592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483768" y="915566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Broker1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(0~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3276)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991561" y="1975587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Broker2</a:t>
            </a:r>
          </a:p>
          <a:p>
            <a:pPr algn="ctr"/>
            <a:r>
              <a:rPr lang="en-US" altLang="zh-CN" sz="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(3277~</a:t>
            </a:r>
          </a:p>
          <a:p>
            <a:pPr algn="ctr"/>
            <a:r>
              <a:rPr lang="en-US" altLang="zh-CN" sz="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6552)</a:t>
            </a:r>
            <a:endParaRPr lang="zh-CN" altLang="en-US" sz="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4004672" y="1965990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Broker5</a:t>
            </a:r>
          </a:p>
          <a:p>
            <a:pPr algn="ctr"/>
            <a:r>
              <a: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(13105~</a:t>
            </a:r>
          </a:p>
          <a:p>
            <a:pPr algn="ctr"/>
            <a:r>
              <a: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16383)</a:t>
            </a:r>
            <a:endParaRPr lang="zh-CN" altLang="en-US" sz="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3465740" y="3741380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Broker4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(9829~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13104)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直接箭头连接符 12"/>
          <p:cNvCxnSpPr>
            <a:stCxn id="6" idx="1"/>
            <a:endCxn id="4" idx="5"/>
          </p:cNvCxnSpPr>
          <p:nvPr/>
        </p:nvCxnSpPr>
        <p:spPr>
          <a:xfrm flipH="1" flipV="1">
            <a:off x="3221320" y="1407267"/>
            <a:ext cx="909896" cy="643086"/>
          </a:xfrm>
          <a:prstGeom prst="straightConnector1">
            <a:avLst/>
          </a:prstGeom>
          <a:ln w="1905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>
            <a:stCxn id="7" idx="1"/>
            <a:endCxn id="5" idx="5"/>
          </p:cNvCxnSpPr>
          <p:nvPr/>
        </p:nvCxnSpPr>
        <p:spPr>
          <a:xfrm flipH="1" flipV="1">
            <a:off x="1729113" y="2467288"/>
            <a:ext cx="1863171" cy="135845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5" idx="7"/>
            <a:endCxn id="4" idx="3"/>
          </p:cNvCxnSpPr>
          <p:nvPr/>
        </p:nvCxnSpPr>
        <p:spPr>
          <a:xfrm flipV="1">
            <a:off x="1729113" y="1407267"/>
            <a:ext cx="881199" cy="652683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5" idx="6"/>
            <a:endCxn id="6" idx="2"/>
          </p:cNvCxnSpPr>
          <p:nvPr/>
        </p:nvCxnSpPr>
        <p:spPr>
          <a:xfrm flipV="1">
            <a:off x="1855657" y="2254022"/>
            <a:ext cx="2149015" cy="9597"/>
          </a:xfrm>
          <a:prstGeom prst="straightConnector1">
            <a:avLst/>
          </a:prstGeom>
          <a:ln w="190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7" idx="0"/>
            <a:endCxn id="6" idx="4"/>
          </p:cNvCxnSpPr>
          <p:nvPr/>
        </p:nvCxnSpPr>
        <p:spPr>
          <a:xfrm flipV="1">
            <a:off x="3897788" y="2542054"/>
            <a:ext cx="538932" cy="1199326"/>
          </a:xfrm>
          <a:prstGeom prst="straightConnector1">
            <a:avLst/>
          </a:prstGeom>
          <a:ln w="1905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椭圆 23"/>
          <p:cNvSpPr/>
          <p:nvPr/>
        </p:nvSpPr>
        <p:spPr>
          <a:xfrm>
            <a:off x="1556048" y="3744643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Broker3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(6553~</a:t>
            </a:r>
          </a:p>
          <a:p>
            <a:pPr algn="ctr"/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9828)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直接箭头连接符 27"/>
          <p:cNvCxnSpPr>
            <a:stCxn id="5" idx="4"/>
            <a:endCxn id="24" idx="0"/>
          </p:cNvCxnSpPr>
          <p:nvPr/>
        </p:nvCxnSpPr>
        <p:spPr>
          <a:xfrm>
            <a:off x="1423609" y="2551651"/>
            <a:ext cx="564487" cy="119299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24" idx="6"/>
            <a:endCxn id="7" idx="2"/>
          </p:cNvCxnSpPr>
          <p:nvPr/>
        </p:nvCxnSpPr>
        <p:spPr>
          <a:xfrm flipV="1">
            <a:off x="2420144" y="4029412"/>
            <a:ext cx="1045596" cy="3263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4" idx="4"/>
            <a:endCxn id="24" idx="7"/>
          </p:cNvCxnSpPr>
          <p:nvPr/>
        </p:nvCxnSpPr>
        <p:spPr>
          <a:xfrm flipH="1">
            <a:off x="2293600" y="1491630"/>
            <a:ext cx="622216" cy="2337376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4" idx="4"/>
            <a:endCxn id="7" idx="1"/>
          </p:cNvCxnSpPr>
          <p:nvPr/>
        </p:nvCxnSpPr>
        <p:spPr>
          <a:xfrm>
            <a:off x="2915816" y="1491630"/>
            <a:ext cx="676468" cy="2334113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6794500" y="1181497"/>
            <a:ext cx="1008380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1.Publisher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794499" y="1763738"/>
            <a:ext cx="1007193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2.Subscriber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793582" y="2352156"/>
            <a:ext cx="1009298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3.Subscriber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6803330" y="3222921"/>
            <a:ext cx="998362" cy="3003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4.Publisher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6813326" y="3821086"/>
            <a:ext cx="988366" cy="3003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5.Subscriber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6444209" y="728338"/>
            <a:ext cx="1440159" cy="1987428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444208" y="813361"/>
            <a:ext cx="13586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HASH(/A/B/C) == 15678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813326" y="4450234"/>
            <a:ext cx="988366" cy="3789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System topic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矩形 111"/>
          <p:cNvSpPr/>
          <p:nvPr/>
        </p:nvSpPr>
        <p:spPr>
          <a:xfrm>
            <a:off x="6433543" y="2860812"/>
            <a:ext cx="1440159" cy="1320314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433542" y="2907948"/>
            <a:ext cx="1306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HASH(/A/B/D) == 4321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4" name="直接箭头连接符 123"/>
          <p:cNvCxnSpPr/>
          <p:nvPr/>
        </p:nvCxnSpPr>
        <p:spPr>
          <a:xfrm flipV="1">
            <a:off x="4280807" y="2416960"/>
            <a:ext cx="2523441" cy="1527062"/>
          </a:xfrm>
          <a:prstGeom prst="straightConnector1">
            <a:avLst/>
          </a:prstGeom>
          <a:ln w="19050">
            <a:solidFill>
              <a:srgbClr val="FFC000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 rot="2196322">
            <a:off x="3305042" y="1586930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Step4.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27061" y="444029"/>
            <a:ext cx="12618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Scheme 3</a:t>
            </a:r>
          </a:p>
          <a:p>
            <a:r>
              <a:rPr lang="en-US" altLang="zh-CN" sz="1200" dirty="0"/>
              <a:t>DHT</a:t>
            </a:r>
            <a:endParaRPr lang="zh-CN" altLang="en-US" sz="1200" dirty="0"/>
          </a:p>
        </p:txBody>
      </p:sp>
      <p:sp>
        <p:nvSpPr>
          <p:cNvPr id="216" name="椭圆 215"/>
          <p:cNvSpPr/>
          <p:nvPr/>
        </p:nvSpPr>
        <p:spPr>
          <a:xfrm>
            <a:off x="2555776" y="298874"/>
            <a:ext cx="720080" cy="4294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b="1" dirty="0">
                <a:latin typeface="Arial" pitchFamily="34" charset="0"/>
                <a:cs typeface="Arial" pitchFamily="34" charset="0"/>
              </a:rPr>
              <a:t>bak1</a:t>
            </a:r>
            <a:endParaRPr lang="zh-CN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7" name="直接箭头连接符 216"/>
          <p:cNvCxnSpPr>
            <a:stCxn id="4" idx="1"/>
            <a:endCxn id="216" idx="3"/>
          </p:cNvCxnSpPr>
          <p:nvPr/>
        </p:nvCxnSpPr>
        <p:spPr>
          <a:xfrm flipV="1">
            <a:off x="2610312" y="665444"/>
            <a:ext cx="50917" cy="33448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直接箭头连接符 217"/>
          <p:cNvCxnSpPr>
            <a:stCxn id="4" idx="7"/>
            <a:endCxn id="216" idx="5"/>
          </p:cNvCxnSpPr>
          <p:nvPr/>
        </p:nvCxnSpPr>
        <p:spPr>
          <a:xfrm flipH="1" flipV="1">
            <a:off x="3170403" y="665444"/>
            <a:ext cx="50917" cy="33448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4" idx="7"/>
            <a:endCxn id="6" idx="3"/>
          </p:cNvCxnSpPr>
          <p:nvPr/>
        </p:nvCxnSpPr>
        <p:spPr>
          <a:xfrm flipV="1">
            <a:off x="2293600" y="2457691"/>
            <a:ext cx="1837616" cy="137131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>
            <a:stCxn id="43" idx="1"/>
            <a:endCxn id="4" idx="6"/>
          </p:cNvCxnSpPr>
          <p:nvPr/>
        </p:nvCxnSpPr>
        <p:spPr>
          <a:xfrm flipH="1" flipV="1">
            <a:off x="3347864" y="1203598"/>
            <a:ext cx="3446636" cy="128093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56862">
            <a:off x="5517088" y="1111898"/>
            <a:ext cx="9733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Step3.</a:t>
            </a:r>
            <a:r>
              <a: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sz="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19665077">
            <a:off x="4514874" y="3694244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Step6.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sz="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9680528">
            <a:off x="5712386" y="2623434"/>
            <a:ext cx="912429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Step1.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SUBSCRIBE</a:t>
            </a:r>
            <a:endParaRPr lang="zh-CN" altLang="en-US" sz="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直接箭头连接符 74"/>
          <p:cNvCxnSpPr/>
          <p:nvPr/>
        </p:nvCxnSpPr>
        <p:spPr>
          <a:xfrm flipV="1">
            <a:off x="4349109" y="2571750"/>
            <a:ext cx="2444362" cy="1479207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 flipV="1">
            <a:off x="4053531" y="2548484"/>
            <a:ext cx="538932" cy="1199326"/>
          </a:xfrm>
          <a:prstGeom prst="straightConnector1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rot="17701051">
            <a:off x="3824591" y="3284214"/>
            <a:ext cx="912429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Step2.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SUBSCRIBE</a:t>
            </a:r>
            <a:endParaRPr lang="zh-CN" altLang="en-US" sz="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 rot="17654732">
            <a:off x="3843218" y="2765995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Step5.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74039" y="4450234"/>
            <a:ext cx="5497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Most MQs pattern: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All the PUB/SUBs send to the proper node. This is complicate for consistency maintain.</a:t>
            </a:r>
            <a:endParaRPr lang="zh-CN" alt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81" name="直接箭头连接符 80"/>
          <p:cNvCxnSpPr>
            <a:stCxn id="46" idx="1"/>
            <a:endCxn id="6" idx="5"/>
          </p:cNvCxnSpPr>
          <p:nvPr/>
        </p:nvCxnSpPr>
        <p:spPr>
          <a:xfrm flipH="1" flipV="1">
            <a:off x="4742224" y="2457691"/>
            <a:ext cx="2061106" cy="915424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 rot="1426230">
            <a:off x="4883453" y="2589179"/>
            <a:ext cx="100380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Step1.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UNSUBSCRIBE</a:t>
            </a:r>
            <a:endParaRPr lang="zh-CN" altLang="en-US" sz="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90383" y="2108402"/>
            <a:ext cx="100380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Step2.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UNSUBSCRIBE</a:t>
            </a:r>
            <a:endParaRPr lang="zh-CN" altLang="en-US" sz="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6" name="直接箭头连接符 85"/>
          <p:cNvCxnSpPr>
            <a:stCxn id="43" idx="1"/>
            <a:endCxn id="6" idx="7"/>
          </p:cNvCxnSpPr>
          <p:nvPr/>
        </p:nvCxnSpPr>
        <p:spPr>
          <a:xfrm flipH="1">
            <a:off x="4742224" y="1331691"/>
            <a:ext cx="2052276" cy="718662"/>
          </a:xfrm>
          <a:prstGeom prst="straightConnector1">
            <a:avLst/>
          </a:prstGeom>
          <a:ln w="19050">
            <a:solidFill>
              <a:srgbClr val="FFC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>
            <a:stCxn id="45" idx="1"/>
            <a:endCxn id="6" idx="6"/>
          </p:cNvCxnSpPr>
          <p:nvPr/>
        </p:nvCxnSpPr>
        <p:spPr>
          <a:xfrm flipH="1" flipV="1">
            <a:off x="4868768" y="2254022"/>
            <a:ext cx="1924814" cy="248328"/>
          </a:xfrm>
          <a:prstGeom prst="straightConnector1">
            <a:avLst/>
          </a:prstGeom>
          <a:ln w="19050">
            <a:solidFill>
              <a:srgbClr val="FFC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>
            <a:stCxn id="46" idx="1"/>
          </p:cNvCxnSpPr>
          <p:nvPr/>
        </p:nvCxnSpPr>
        <p:spPr>
          <a:xfrm flipH="1" flipV="1">
            <a:off x="1835696" y="2378186"/>
            <a:ext cx="4967634" cy="994929"/>
          </a:xfrm>
          <a:prstGeom prst="straightConnector1">
            <a:avLst/>
          </a:prstGeom>
          <a:ln w="19050">
            <a:solidFill>
              <a:srgbClr val="00B05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/>
          <p:nvPr/>
        </p:nvCxnSpPr>
        <p:spPr>
          <a:xfrm>
            <a:off x="5154428" y="245806"/>
            <a:ext cx="857732" cy="0"/>
          </a:xfrm>
          <a:prstGeom prst="straightConnector1">
            <a:avLst/>
          </a:prstGeom>
          <a:ln w="19050">
            <a:solidFill>
              <a:srgbClr val="FFC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154428" y="51470"/>
            <a:ext cx="960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Logic connection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105" name="直接箭头连接符 104"/>
          <p:cNvCxnSpPr/>
          <p:nvPr/>
        </p:nvCxnSpPr>
        <p:spPr>
          <a:xfrm>
            <a:off x="4886212" y="699542"/>
            <a:ext cx="1126614" cy="0"/>
          </a:xfrm>
          <a:prstGeom prst="straightConnector1">
            <a:avLst/>
          </a:prstGeom>
          <a:ln w="19050">
            <a:solidFill>
              <a:srgbClr val="FFC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592048" y="513606"/>
            <a:ext cx="5229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Publish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196107" y="728338"/>
            <a:ext cx="91884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TCP connection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110" name="直接连接符 109"/>
          <p:cNvCxnSpPr/>
          <p:nvPr/>
        </p:nvCxnSpPr>
        <p:spPr>
          <a:xfrm>
            <a:off x="5071182" y="469853"/>
            <a:ext cx="941644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5377246" y="289197"/>
            <a:ext cx="7377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Sub / </a:t>
            </a:r>
            <a:r>
              <a:rPr lang="en-US" altLang="zh-CN" sz="800" dirty="0" err="1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unsub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114" name="直接箭头连接符 113"/>
          <p:cNvCxnSpPr/>
          <p:nvPr/>
        </p:nvCxnSpPr>
        <p:spPr>
          <a:xfrm>
            <a:off x="4615103" y="928449"/>
            <a:ext cx="1427670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箭头连接符 114"/>
          <p:cNvCxnSpPr>
            <a:stCxn id="44" idx="1"/>
          </p:cNvCxnSpPr>
          <p:nvPr/>
        </p:nvCxnSpPr>
        <p:spPr>
          <a:xfrm flipH="1">
            <a:off x="4860032" y="1913932"/>
            <a:ext cx="1934467" cy="225770"/>
          </a:xfrm>
          <a:prstGeom prst="straightConnector1">
            <a:avLst/>
          </a:prstGeom>
          <a:ln w="19050">
            <a:solidFill>
              <a:srgbClr val="FFC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接箭头连接符 117"/>
          <p:cNvCxnSpPr>
            <a:stCxn id="49" idx="1"/>
          </p:cNvCxnSpPr>
          <p:nvPr/>
        </p:nvCxnSpPr>
        <p:spPr>
          <a:xfrm flipH="1" flipV="1">
            <a:off x="1619672" y="2530587"/>
            <a:ext cx="5193654" cy="1440693"/>
          </a:xfrm>
          <a:prstGeom prst="straightConnector1">
            <a:avLst/>
          </a:prstGeom>
          <a:ln w="19050">
            <a:solidFill>
              <a:srgbClr val="00B05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接箭头连接符 121"/>
          <p:cNvCxnSpPr/>
          <p:nvPr/>
        </p:nvCxnSpPr>
        <p:spPr>
          <a:xfrm flipH="1">
            <a:off x="4742224" y="3978373"/>
            <a:ext cx="2062024" cy="339071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 rot="21053992">
            <a:off x="5102023" y="3978987"/>
            <a:ext cx="119936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disconnect</a:t>
            </a:r>
            <a:r>
              <a:rPr lang="zh-CN" altLang="en-US" sz="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？</a:t>
            </a:r>
            <a:r>
              <a:rPr lang="en-US" altLang="zh-CN" sz="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May be </a:t>
            </a:r>
            <a:r>
              <a:rPr lang="en-US" altLang="zh-CN" sz="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unsub</a:t>
            </a:r>
            <a:r>
              <a:rPr lang="en-US" altLang="zh-CN" sz="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zh-CN" altLang="en-US" sz="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2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Bridge</a:t>
            </a:r>
            <a:r>
              <a:rPr lang="zh-CN" altLang="en-US" dirty="0"/>
              <a:t> </a:t>
            </a:r>
            <a:r>
              <a:rPr lang="en-US" altLang="zh-CN" dirty="0"/>
              <a:t>pattern</a:t>
            </a:r>
            <a:endParaRPr lang="zh-CN" altLang="en-US" dirty="0"/>
          </a:p>
        </p:txBody>
      </p:sp>
      <p:grpSp>
        <p:nvGrpSpPr>
          <p:cNvPr id="2" name="组合 1"/>
          <p:cNvGrpSpPr/>
          <p:nvPr/>
        </p:nvGrpSpPr>
        <p:grpSpPr>
          <a:xfrm>
            <a:off x="521955" y="513606"/>
            <a:ext cx="7362413" cy="4315592"/>
            <a:chOff x="521955" y="513606"/>
            <a:chExt cx="7362413" cy="4315592"/>
          </a:xfrm>
        </p:grpSpPr>
        <p:cxnSp>
          <p:nvCxnSpPr>
            <p:cNvPr id="141" name="直接箭头连接符 140"/>
            <p:cNvCxnSpPr>
              <a:stCxn id="4" idx="5"/>
              <a:endCxn id="7" idx="0"/>
            </p:cNvCxnSpPr>
            <p:nvPr/>
          </p:nvCxnSpPr>
          <p:spPr>
            <a:xfrm>
              <a:off x="3221320" y="1407267"/>
              <a:ext cx="676468" cy="2334113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箭头连接符 82"/>
            <p:cNvCxnSpPr>
              <a:stCxn id="81" idx="7"/>
            </p:cNvCxnSpPr>
            <p:nvPr/>
          </p:nvCxnSpPr>
          <p:spPr>
            <a:xfrm flipV="1">
              <a:off x="1729113" y="1491630"/>
              <a:ext cx="995293" cy="1329387"/>
            </a:xfrm>
            <a:prstGeom prst="straightConnector1">
              <a:avLst/>
            </a:prstGeom>
            <a:ln w="38100">
              <a:solidFill>
                <a:schemeClr val="bg1">
                  <a:lumMod val="85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椭圆 3"/>
            <p:cNvSpPr/>
            <p:nvPr/>
          </p:nvSpPr>
          <p:spPr>
            <a:xfrm>
              <a:off x="2483768" y="915566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Bridge</a:t>
              </a:r>
              <a:endParaRPr lang="zh-CN" altLang="en-US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991561" y="1975587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Broker1</a:t>
              </a:r>
            </a:p>
          </p:txBody>
        </p:sp>
        <p:sp>
          <p:nvSpPr>
            <p:cNvPr id="6" name="椭圆 5"/>
            <p:cNvSpPr/>
            <p:nvPr/>
          </p:nvSpPr>
          <p:spPr>
            <a:xfrm>
              <a:off x="4004672" y="1965990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Broker4</a:t>
              </a:r>
              <a:endParaRPr lang="zh-CN" altLang="en-US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3465740" y="3741380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Broker3</a:t>
              </a:r>
              <a:endParaRPr lang="zh-CN" altLang="en-US" sz="8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直接箭头连接符 12"/>
            <p:cNvCxnSpPr>
              <a:stCxn id="6" idx="1"/>
              <a:endCxn id="4" idx="5"/>
            </p:cNvCxnSpPr>
            <p:nvPr/>
          </p:nvCxnSpPr>
          <p:spPr>
            <a:xfrm flipH="1" flipV="1">
              <a:off x="3221320" y="1407267"/>
              <a:ext cx="909896" cy="643086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>
              <a:stCxn id="5" idx="7"/>
              <a:endCxn id="4" idx="3"/>
            </p:cNvCxnSpPr>
            <p:nvPr/>
          </p:nvCxnSpPr>
          <p:spPr>
            <a:xfrm flipV="1">
              <a:off x="1729113" y="1407267"/>
              <a:ext cx="881199" cy="652683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椭圆 23"/>
            <p:cNvSpPr/>
            <p:nvPr/>
          </p:nvSpPr>
          <p:spPr>
            <a:xfrm>
              <a:off x="1556048" y="3744643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Broker2</a:t>
              </a:r>
              <a:endParaRPr lang="zh-CN" altLang="en-US" sz="10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" name="直接箭头连接符 39"/>
            <p:cNvCxnSpPr>
              <a:stCxn id="4" idx="4"/>
              <a:endCxn id="24" idx="7"/>
            </p:cNvCxnSpPr>
            <p:nvPr/>
          </p:nvCxnSpPr>
          <p:spPr>
            <a:xfrm flipH="1">
              <a:off x="2293600" y="1491630"/>
              <a:ext cx="622216" cy="2337376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矩形 42"/>
            <p:cNvSpPr/>
            <p:nvPr/>
          </p:nvSpPr>
          <p:spPr>
            <a:xfrm>
              <a:off x="6794500" y="1181497"/>
              <a:ext cx="1008380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1.Publisher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794499" y="1763738"/>
              <a:ext cx="1007193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2.Subscriber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6793582" y="2352156"/>
              <a:ext cx="1009298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3.Subscriber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6803330" y="3222921"/>
              <a:ext cx="998362" cy="30038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4.Publisher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813326" y="3821086"/>
              <a:ext cx="988366" cy="30038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5.Subscriber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矩形 102"/>
            <p:cNvSpPr/>
            <p:nvPr/>
          </p:nvSpPr>
          <p:spPr>
            <a:xfrm>
              <a:off x="6444209" y="728338"/>
              <a:ext cx="1440159" cy="1987428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矩形 108"/>
            <p:cNvSpPr/>
            <p:nvPr/>
          </p:nvSpPr>
          <p:spPr>
            <a:xfrm>
              <a:off x="6813326" y="4450234"/>
              <a:ext cx="988366" cy="3789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System topic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矩形 111"/>
            <p:cNvSpPr/>
            <p:nvPr/>
          </p:nvSpPr>
          <p:spPr>
            <a:xfrm>
              <a:off x="6433543" y="2860812"/>
              <a:ext cx="1440159" cy="1320314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1" name="直接箭头连接符 120"/>
            <p:cNvCxnSpPr>
              <a:stCxn id="6" idx="6"/>
              <a:endCxn id="44" idx="1"/>
            </p:cNvCxnSpPr>
            <p:nvPr/>
          </p:nvCxnSpPr>
          <p:spPr>
            <a:xfrm flipV="1">
              <a:off x="4868768" y="1913932"/>
              <a:ext cx="1925731" cy="340090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箭头连接符 123"/>
            <p:cNvCxnSpPr>
              <a:stCxn id="7" idx="6"/>
              <a:endCxn id="45" idx="1"/>
            </p:cNvCxnSpPr>
            <p:nvPr/>
          </p:nvCxnSpPr>
          <p:spPr>
            <a:xfrm flipV="1">
              <a:off x="4329836" y="2502350"/>
              <a:ext cx="2463746" cy="1527062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 rot="2196322">
              <a:off x="3305042" y="1586930"/>
              <a:ext cx="77457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600" b="1">
                  <a:solidFill>
                    <a:srgbClr val="00B0F0"/>
                  </a:solidFill>
                </a:defRPr>
              </a:lvl1pPr>
            </a:lstStyle>
            <a:p>
              <a:r>
                <a:rPr lang="en-US" altLang="zh-CN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PUBLISH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 rot="20926630">
              <a:off x="5719637" y="1883253"/>
              <a:ext cx="63991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SUBSCRIBE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 rot="19713919">
              <a:off x="5832828" y="2736994"/>
              <a:ext cx="63991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SUBSCRIBE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1" name="直接箭头连接符 60"/>
            <p:cNvCxnSpPr>
              <a:stCxn id="43" idx="1"/>
              <a:endCxn id="5" idx="6"/>
            </p:cNvCxnSpPr>
            <p:nvPr/>
          </p:nvCxnSpPr>
          <p:spPr>
            <a:xfrm flipH="1">
              <a:off x="1855657" y="1331691"/>
              <a:ext cx="4938843" cy="931928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 rot="20956310">
              <a:off x="5336454" y="1364316"/>
              <a:ext cx="63511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 rot="21016647">
              <a:off x="5081201" y="2133559"/>
              <a:ext cx="52290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 rot="19665077">
              <a:off x="4629388" y="3652309"/>
              <a:ext cx="52290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sz="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rot="19377245">
              <a:off x="2009580" y="1490289"/>
              <a:ext cx="52290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600" b="1">
                  <a:solidFill>
                    <a:srgbClr val="00B0F0"/>
                  </a:solidFill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 rot="17101246">
              <a:off x="2283904" y="2459317"/>
              <a:ext cx="54373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600" b="1">
                  <a:solidFill>
                    <a:srgbClr val="00B0F0"/>
                  </a:solidFill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PUBLISH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5" name="直接箭头连接符 74"/>
            <p:cNvCxnSpPr/>
            <p:nvPr/>
          </p:nvCxnSpPr>
          <p:spPr>
            <a:xfrm flipV="1">
              <a:off x="1495743" y="1236958"/>
              <a:ext cx="978231" cy="72455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箭头连接符 75"/>
            <p:cNvCxnSpPr/>
            <p:nvPr/>
          </p:nvCxnSpPr>
          <p:spPr>
            <a:xfrm flipH="1">
              <a:off x="2115882" y="1472038"/>
              <a:ext cx="608524" cy="2253013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箭头连接符 76"/>
            <p:cNvCxnSpPr/>
            <p:nvPr/>
          </p:nvCxnSpPr>
          <p:spPr>
            <a:xfrm>
              <a:off x="3122751" y="1472628"/>
              <a:ext cx="653150" cy="225365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箭头连接符 77"/>
            <p:cNvCxnSpPr/>
            <p:nvPr/>
          </p:nvCxnSpPr>
          <p:spPr>
            <a:xfrm flipH="1" flipV="1">
              <a:off x="3312247" y="1312544"/>
              <a:ext cx="952670" cy="673317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椭圆 80"/>
            <p:cNvSpPr/>
            <p:nvPr/>
          </p:nvSpPr>
          <p:spPr>
            <a:xfrm>
              <a:off x="991561" y="2736654"/>
              <a:ext cx="864096" cy="576064"/>
            </a:xfrm>
            <a:prstGeom prst="ellipse">
              <a:avLst/>
            </a:prstGeom>
            <a:solidFill>
              <a:srgbClr val="A3E7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Broker1-1</a:t>
              </a:r>
            </a:p>
          </p:txBody>
        </p:sp>
        <p:sp>
          <p:nvSpPr>
            <p:cNvPr id="26" name="椭圆 25"/>
            <p:cNvSpPr/>
            <p:nvPr/>
          </p:nvSpPr>
          <p:spPr>
            <a:xfrm>
              <a:off x="521955" y="1472038"/>
              <a:ext cx="1742651" cy="2236300"/>
            </a:xfrm>
            <a:prstGeom prst="ellipse">
              <a:avLst/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91561" y="3291830"/>
              <a:ext cx="9300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000" dirty="0"/>
                <a:t>Round Robin /</a:t>
              </a:r>
            </a:p>
            <a:p>
              <a:pPr algn="ctr"/>
              <a:r>
                <a:rPr lang="en-US" altLang="zh-CN" sz="1000" dirty="0"/>
                <a:t>Standby</a:t>
              </a:r>
              <a:endParaRPr lang="zh-CN" altLang="en-US" sz="1000" dirty="0"/>
            </a:p>
          </p:txBody>
        </p:sp>
        <p:grpSp>
          <p:nvGrpSpPr>
            <p:cNvPr id="253" name="组合 252"/>
            <p:cNvGrpSpPr/>
            <p:nvPr/>
          </p:nvGrpSpPr>
          <p:grpSpPr>
            <a:xfrm>
              <a:off x="3061344" y="2977086"/>
              <a:ext cx="198658" cy="200980"/>
              <a:chOff x="3096531" y="2788929"/>
              <a:chExt cx="198658" cy="200980"/>
            </a:xfrm>
          </p:grpSpPr>
          <p:cxnSp>
            <p:nvCxnSpPr>
              <p:cNvPr id="87" name="直接连接符 86"/>
              <p:cNvCxnSpPr/>
              <p:nvPr/>
            </p:nvCxnSpPr>
            <p:spPr>
              <a:xfrm flipH="1">
                <a:off x="3096531" y="2788929"/>
                <a:ext cx="198067" cy="19806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接连接符 87"/>
              <p:cNvCxnSpPr/>
              <p:nvPr/>
            </p:nvCxnSpPr>
            <p:spPr>
              <a:xfrm rot="16200000" flipH="1">
                <a:off x="3097123" y="2791842"/>
                <a:ext cx="198066" cy="198067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/>
            <p:cNvSpPr txBox="1"/>
            <p:nvPr/>
          </p:nvSpPr>
          <p:spPr>
            <a:xfrm>
              <a:off x="3240669" y="2941163"/>
              <a:ext cx="11192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>
                  <a:solidFill>
                    <a:srgbClr val="FFC000"/>
                  </a:solidFill>
                </a:rPr>
                <a:t>/A/B/C </a:t>
              </a:r>
              <a:r>
                <a:rPr lang="en-US" altLang="zh-CN" sz="600" dirty="0"/>
                <a:t>is IN or not configured</a:t>
              </a:r>
            </a:p>
            <a:p>
              <a:r>
                <a:rPr lang="en-US" altLang="zh-CN" sz="600" dirty="0"/>
                <a:t>on this Connection.</a:t>
              </a:r>
              <a:endParaRPr lang="zh-CN" altLang="en-US" sz="600" dirty="0"/>
            </a:p>
          </p:txBody>
        </p:sp>
        <p:cxnSp>
          <p:nvCxnSpPr>
            <p:cNvPr id="225" name="曲线连接符 224"/>
            <p:cNvCxnSpPr>
              <a:stCxn id="4" idx="7"/>
              <a:endCxn id="4" idx="6"/>
            </p:cNvCxnSpPr>
            <p:nvPr/>
          </p:nvCxnSpPr>
          <p:spPr>
            <a:xfrm rot="16200000" flipH="1">
              <a:off x="3182757" y="1038491"/>
              <a:ext cx="203669" cy="126544"/>
            </a:xfrm>
            <a:prstGeom prst="curvedConnector4">
              <a:avLst>
                <a:gd name="adj1" fmla="val -191078"/>
                <a:gd name="adj2" fmla="val 614848"/>
              </a:avLst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曲线连接符 239"/>
            <p:cNvCxnSpPr>
              <a:stCxn id="4" idx="7"/>
              <a:endCxn id="4" idx="6"/>
            </p:cNvCxnSpPr>
            <p:nvPr/>
          </p:nvCxnSpPr>
          <p:spPr>
            <a:xfrm rot="16200000" flipH="1">
              <a:off x="3182757" y="1038491"/>
              <a:ext cx="203669" cy="126544"/>
            </a:xfrm>
            <a:prstGeom prst="curvedConnector4">
              <a:avLst>
                <a:gd name="adj1" fmla="val -122486"/>
                <a:gd name="adj2" fmla="val 488897"/>
              </a:avLst>
            </a:prstGeom>
            <a:ln w="38100">
              <a:solidFill>
                <a:srgbClr val="FFC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 rot="2125950">
              <a:off x="3386072" y="853430"/>
              <a:ext cx="580395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600" b="1">
                  <a:solidFill>
                    <a:srgbClr val="00B0F0"/>
                  </a:solidFill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组合 32"/>
            <p:cNvGrpSpPr/>
            <p:nvPr/>
          </p:nvGrpSpPr>
          <p:grpSpPr>
            <a:xfrm>
              <a:off x="2486516" y="3222921"/>
              <a:ext cx="236384" cy="205976"/>
              <a:chOff x="2486516" y="3222921"/>
              <a:chExt cx="236384" cy="205976"/>
            </a:xfrm>
          </p:grpSpPr>
          <p:cxnSp>
            <p:nvCxnSpPr>
              <p:cNvPr id="252" name="直接连接符 251"/>
              <p:cNvCxnSpPr/>
              <p:nvPr/>
            </p:nvCxnSpPr>
            <p:spPr>
              <a:xfrm>
                <a:off x="2486516" y="3322500"/>
                <a:ext cx="94735" cy="94734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接连接符 119"/>
              <p:cNvCxnSpPr/>
              <p:nvPr/>
            </p:nvCxnSpPr>
            <p:spPr>
              <a:xfrm flipV="1">
                <a:off x="2581251" y="3222921"/>
                <a:ext cx="141649" cy="205976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/>
            <p:cNvSpPr txBox="1"/>
            <p:nvPr/>
          </p:nvSpPr>
          <p:spPr>
            <a:xfrm>
              <a:off x="2579489" y="3273579"/>
              <a:ext cx="9236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>
                  <a:solidFill>
                    <a:srgbClr val="FFC000"/>
                  </a:solidFill>
                </a:rPr>
                <a:t>/A/B/C </a:t>
              </a:r>
              <a:r>
                <a:rPr lang="en-US" altLang="zh-CN" sz="600" dirty="0"/>
                <a:t>is OUT or BOTH </a:t>
              </a:r>
            </a:p>
            <a:p>
              <a:r>
                <a:rPr lang="en-US" altLang="zh-CN" sz="600" dirty="0"/>
                <a:t>on this Connection.</a:t>
              </a:r>
              <a:endParaRPr lang="zh-CN" altLang="en-US" sz="600" dirty="0"/>
            </a:p>
          </p:txBody>
        </p:sp>
        <p:grpSp>
          <p:nvGrpSpPr>
            <p:cNvPr id="126" name="组合 125"/>
            <p:cNvGrpSpPr/>
            <p:nvPr/>
          </p:nvGrpSpPr>
          <p:grpSpPr>
            <a:xfrm rot="19438102">
              <a:off x="1841528" y="1961136"/>
              <a:ext cx="236384" cy="205976"/>
              <a:chOff x="2486516" y="3222921"/>
              <a:chExt cx="236384" cy="205976"/>
            </a:xfrm>
          </p:grpSpPr>
          <p:cxnSp>
            <p:nvCxnSpPr>
              <p:cNvPr id="127" name="直接连接符 126"/>
              <p:cNvCxnSpPr/>
              <p:nvPr/>
            </p:nvCxnSpPr>
            <p:spPr>
              <a:xfrm>
                <a:off x="2486516" y="3322500"/>
                <a:ext cx="94735" cy="94734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接连接符 127"/>
              <p:cNvCxnSpPr/>
              <p:nvPr/>
            </p:nvCxnSpPr>
            <p:spPr>
              <a:xfrm flipV="1">
                <a:off x="2581251" y="3222921"/>
                <a:ext cx="141649" cy="205976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9" name="TextBox 128"/>
            <p:cNvSpPr txBox="1"/>
            <p:nvPr/>
          </p:nvSpPr>
          <p:spPr>
            <a:xfrm rot="19438102">
              <a:off x="1910059" y="1682314"/>
              <a:ext cx="8370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/>
                <a:t>/</a:t>
              </a:r>
              <a:r>
                <a:rPr lang="en-US" altLang="zh-CN" sz="600" dirty="0">
                  <a:solidFill>
                    <a:srgbClr val="FFC000"/>
                  </a:solidFill>
                </a:rPr>
                <a:t>A/B/C</a:t>
              </a:r>
              <a:r>
                <a:rPr lang="en-US" altLang="zh-CN" sz="600" dirty="0"/>
                <a:t> is IN or BOTH</a:t>
              </a:r>
            </a:p>
            <a:p>
              <a:r>
                <a:rPr lang="en-US" altLang="zh-CN" sz="600" dirty="0"/>
                <a:t>on this Connection.</a:t>
              </a:r>
              <a:endParaRPr lang="zh-CN" altLang="en-US" sz="600" dirty="0"/>
            </a:p>
          </p:txBody>
        </p:sp>
        <p:cxnSp>
          <p:nvCxnSpPr>
            <p:cNvPr id="131" name="直接箭头连接符 130"/>
            <p:cNvCxnSpPr>
              <a:stCxn id="46" idx="1"/>
              <a:endCxn id="6" idx="5"/>
            </p:cNvCxnSpPr>
            <p:nvPr/>
          </p:nvCxnSpPr>
          <p:spPr>
            <a:xfrm flipH="1" flipV="1">
              <a:off x="4742224" y="2457691"/>
              <a:ext cx="2061106" cy="915424"/>
            </a:xfrm>
            <a:prstGeom prst="straightConnector1">
              <a:avLst/>
            </a:prstGeom>
            <a:ln w="19050">
              <a:solidFill>
                <a:srgbClr val="00B05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 rot="1455457">
              <a:off x="5234526" y="2628931"/>
              <a:ext cx="63511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PUBLISH</a:t>
              </a:r>
              <a:endParaRPr lang="zh-CN" altLang="en-US" sz="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5" name="直接箭头连接符 134"/>
            <p:cNvCxnSpPr>
              <a:stCxn id="46" idx="1"/>
              <a:endCxn id="7" idx="6"/>
            </p:cNvCxnSpPr>
            <p:nvPr/>
          </p:nvCxnSpPr>
          <p:spPr>
            <a:xfrm flipH="1">
              <a:off x="4329836" y="3373115"/>
              <a:ext cx="2473494" cy="656297"/>
            </a:xfrm>
            <a:prstGeom prst="straightConnector1">
              <a:avLst/>
            </a:prstGeom>
            <a:ln w="19050">
              <a:solidFill>
                <a:srgbClr val="00B05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 rot="20723620">
              <a:off x="5259571" y="3498616"/>
              <a:ext cx="101983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SUBSCRIBE/ PUBLISH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8" name="组合 147"/>
            <p:cNvGrpSpPr/>
            <p:nvPr/>
          </p:nvGrpSpPr>
          <p:grpSpPr>
            <a:xfrm>
              <a:off x="3075863" y="2271799"/>
              <a:ext cx="236384" cy="205976"/>
              <a:chOff x="2486516" y="3222921"/>
              <a:chExt cx="236384" cy="205976"/>
            </a:xfrm>
          </p:grpSpPr>
          <p:cxnSp>
            <p:nvCxnSpPr>
              <p:cNvPr id="149" name="直接连接符 148"/>
              <p:cNvCxnSpPr/>
              <p:nvPr/>
            </p:nvCxnSpPr>
            <p:spPr>
              <a:xfrm>
                <a:off x="2486516" y="3322500"/>
                <a:ext cx="94735" cy="94734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直接连接符 149"/>
              <p:cNvCxnSpPr/>
              <p:nvPr/>
            </p:nvCxnSpPr>
            <p:spPr>
              <a:xfrm flipV="1">
                <a:off x="2581251" y="3222921"/>
                <a:ext cx="141649" cy="205976"/>
              </a:xfrm>
              <a:prstGeom prst="line">
                <a:avLst/>
              </a:prstGeom>
              <a:ln w="28575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1" name="TextBox 150"/>
            <p:cNvSpPr txBox="1"/>
            <p:nvPr/>
          </p:nvSpPr>
          <p:spPr>
            <a:xfrm>
              <a:off x="3168836" y="2322457"/>
              <a:ext cx="9236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>
                  <a:solidFill>
                    <a:srgbClr val="00B050"/>
                  </a:solidFill>
                </a:rPr>
                <a:t>/A/B/D </a:t>
              </a:r>
              <a:r>
                <a:rPr lang="en-US" altLang="zh-CN" sz="600" dirty="0"/>
                <a:t>is OUT or BOTH </a:t>
              </a:r>
            </a:p>
            <a:p>
              <a:r>
                <a:rPr lang="en-US" altLang="zh-CN" sz="600" dirty="0"/>
                <a:t>on this Connection.</a:t>
              </a:r>
              <a:endParaRPr lang="zh-CN" altLang="en-US" sz="600" dirty="0"/>
            </a:p>
          </p:txBody>
        </p:sp>
        <p:cxnSp>
          <p:nvCxnSpPr>
            <p:cNvPr id="152" name="直接箭头连接符 151"/>
            <p:cNvCxnSpPr>
              <a:stCxn id="6" idx="0"/>
            </p:cNvCxnSpPr>
            <p:nvPr/>
          </p:nvCxnSpPr>
          <p:spPr>
            <a:xfrm flipH="1" flipV="1">
              <a:off x="3347864" y="1203598"/>
              <a:ext cx="1088856" cy="762392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>
              <a:off x="3704391" y="1390921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dirty="0">
                  <a:solidFill>
                    <a:srgbClr val="00B050"/>
                  </a:solidFill>
                </a:rPr>
                <a:t>/A/B/D</a:t>
              </a:r>
            </a:p>
            <a:p>
              <a:r>
                <a:rPr lang="en-US" altLang="zh-CN" sz="600" dirty="0">
                  <a:solidFill>
                    <a:srgbClr val="FF0000"/>
                  </a:solidFill>
                </a:rPr>
                <a:t>MUST IN on this conn.!!!</a:t>
              </a:r>
              <a:endParaRPr lang="zh-CN" altLang="en-US" sz="600" dirty="0">
                <a:solidFill>
                  <a:srgbClr val="FF0000"/>
                </a:solidFill>
              </a:endParaRPr>
            </a:p>
          </p:txBody>
        </p:sp>
        <p:cxnSp>
          <p:nvCxnSpPr>
            <p:cNvPr id="155" name="直接箭头连接符 154"/>
            <p:cNvCxnSpPr>
              <a:stCxn id="5" idx="1"/>
              <a:endCxn id="4" idx="1"/>
            </p:cNvCxnSpPr>
            <p:nvPr/>
          </p:nvCxnSpPr>
          <p:spPr>
            <a:xfrm flipV="1">
              <a:off x="1118105" y="999929"/>
              <a:ext cx="1492207" cy="1060021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 rot="19494661">
              <a:off x="1149761" y="1263406"/>
              <a:ext cx="13324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700" dirty="0">
                  <a:solidFill>
                    <a:srgbClr val="FF00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Notification:</a:t>
              </a:r>
            </a:p>
            <a:p>
              <a:r>
                <a:rPr lang="en-US" altLang="zh-CN" sz="700" dirty="0">
                  <a:solidFill>
                    <a:srgbClr val="FFC0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Client_1</a:t>
              </a:r>
              <a:r>
                <a:rPr lang="en-US" altLang="zh-CN" sz="700" dirty="0">
                  <a:solidFill>
                    <a:srgbClr val="FF00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 connected with me!!</a:t>
              </a:r>
              <a:endParaRPr lang="zh-CN" altLang="en-US" sz="700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165" name="直接箭头连接符 164"/>
            <p:cNvCxnSpPr/>
            <p:nvPr/>
          </p:nvCxnSpPr>
          <p:spPr>
            <a:xfrm>
              <a:off x="4886212" y="699542"/>
              <a:ext cx="1126614" cy="0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5592048" y="513606"/>
              <a:ext cx="52290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Publish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167" name="直接箭头连接符 166"/>
            <p:cNvCxnSpPr/>
            <p:nvPr/>
          </p:nvCxnSpPr>
          <p:spPr>
            <a:xfrm>
              <a:off x="4615103" y="928449"/>
              <a:ext cx="1427670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/>
            <p:nvPr/>
          </p:nvSpPr>
          <p:spPr>
            <a:xfrm>
              <a:off x="5196107" y="728338"/>
              <a:ext cx="9188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TCP connection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6433542" y="2907948"/>
              <a:ext cx="13068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>
                  <a:latin typeface="Arial" pitchFamily="34" charset="0"/>
                  <a:cs typeface="Arial" pitchFamily="34" charset="0"/>
                </a:rPr>
                <a:t>Topic = /A/B/D</a:t>
              </a:r>
              <a:endParaRPr lang="zh-CN" altLang="en-US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6444208" y="813361"/>
              <a:ext cx="135867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" b="1" dirty="0">
                  <a:latin typeface="Arial" pitchFamily="34" charset="0"/>
                  <a:cs typeface="Arial" pitchFamily="34" charset="0"/>
                </a:rPr>
                <a:t>Topic = /A/B/C</a:t>
              </a:r>
              <a:endParaRPr lang="zh-CN" altLang="en-US" sz="8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427061" y="4587974"/>
            <a:ext cx="6233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This is the bridge design patter, which is a centralized cluster and the bridge take too much traffic.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674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Broadcast SUB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4042" y="4437231"/>
            <a:ext cx="4075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Broadcast the SUBSCRIBE message to other node in the cluster.</a:t>
            </a:r>
            <a:endParaRPr lang="zh-CN" alt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A7D15CAD-D73A-4643-9F13-94D232C02472}"/>
              </a:ext>
            </a:extLst>
          </p:cNvPr>
          <p:cNvGrpSpPr/>
          <p:nvPr/>
        </p:nvGrpSpPr>
        <p:grpSpPr>
          <a:xfrm>
            <a:off x="991561" y="289197"/>
            <a:ext cx="6892807" cy="4540001"/>
            <a:chOff x="991561" y="289197"/>
            <a:chExt cx="6892807" cy="4540001"/>
          </a:xfrm>
        </p:grpSpPr>
        <p:sp>
          <p:nvSpPr>
            <p:cNvPr id="4" name="椭圆 3"/>
            <p:cNvSpPr/>
            <p:nvPr/>
          </p:nvSpPr>
          <p:spPr>
            <a:xfrm>
              <a:off x="2483768" y="915566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Broker1</a:t>
              </a:r>
              <a:endParaRPr lang="en-US" altLang="zh-CN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991561" y="1975587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Broker2</a:t>
              </a:r>
              <a:endParaRPr lang="en-US" altLang="zh-CN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4004672" y="1965990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Broker5</a:t>
              </a:r>
              <a:endPara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3465740" y="3741380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Broker4</a:t>
              </a:r>
              <a:endParaRPr lang="en-US" altLang="zh-CN" sz="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直接箭头连接符 12"/>
            <p:cNvCxnSpPr>
              <a:stCxn id="6" idx="1"/>
              <a:endCxn id="4" idx="5"/>
            </p:cNvCxnSpPr>
            <p:nvPr/>
          </p:nvCxnSpPr>
          <p:spPr>
            <a:xfrm flipH="1" flipV="1">
              <a:off x="3221320" y="1407267"/>
              <a:ext cx="909896" cy="643086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>
              <a:stCxn id="7" idx="1"/>
              <a:endCxn id="5" idx="5"/>
            </p:cNvCxnSpPr>
            <p:nvPr/>
          </p:nvCxnSpPr>
          <p:spPr>
            <a:xfrm flipH="1" flipV="1">
              <a:off x="1729113" y="2467288"/>
              <a:ext cx="1863171" cy="1358455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>
              <a:stCxn id="5" idx="7"/>
              <a:endCxn id="4" idx="3"/>
            </p:cNvCxnSpPr>
            <p:nvPr/>
          </p:nvCxnSpPr>
          <p:spPr>
            <a:xfrm flipV="1">
              <a:off x="1729113" y="1407267"/>
              <a:ext cx="881199" cy="652683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箭头连接符 18"/>
            <p:cNvCxnSpPr>
              <a:stCxn id="5" idx="6"/>
              <a:endCxn id="6" idx="2"/>
            </p:cNvCxnSpPr>
            <p:nvPr/>
          </p:nvCxnSpPr>
          <p:spPr>
            <a:xfrm flipV="1">
              <a:off x="1855657" y="2254022"/>
              <a:ext cx="2149015" cy="9597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椭圆 23"/>
            <p:cNvSpPr/>
            <p:nvPr/>
          </p:nvSpPr>
          <p:spPr>
            <a:xfrm>
              <a:off x="1556048" y="3744643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Broker3</a:t>
              </a:r>
              <a:endParaRPr lang="en-US" altLang="zh-CN" sz="8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" name="直接箭头连接符 27"/>
            <p:cNvCxnSpPr>
              <a:stCxn id="5" idx="4"/>
              <a:endCxn id="24" idx="0"/>
            </p:cNvCxnSpPr>
            <p:nvPr/>
          </p:nvCxnSpPr>
          <p:spPr>
            <a:xfrm>
              <a:off x="1423609" y="2551651"/>
              <a:ext cx="564487" cy="1192992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>
              <a:stCxn id="24" idx="6"/>
              <a:endCxn id="7" idx="2"/>
            </p:cNvCxnSpPr>
            <p:nvPr/>
          </p:nvCxnSpPr>
          <p:spPr>
            <a:xfrm flipV="1">
              <a:off x="2420144" y="4029412"/>
              <a:ext cx="1045596" cy="3263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>
              <a:stCxn id="4" idx="4"/>
              <a:endCxn id="24" idx="7"/>
            </p:cNvCxnSpPr>
            <p:nvPr/>
          </p:nvCxnSpPr>
          <p:spPr>
            <a:xfrm flipH="1">
              <a:off x="2293600" y="1491630"/>
              <a:ext cx="622216" cy="233737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矩形 42"/>
            <p:cNvSpPr/>
            <p:nvPr/>
          </p:nvSpPr>
          <p:spPr>
            <a:xfrm>
              <a:off x="6794500" y="1181497"/>
              <a:ext cx="1008380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1.Publisher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794499" y="1763738"/>
              <a:ext cx="1007193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2.Subscriber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6793582" y="2352156"/>
              <a:ext cx="1009298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3.Subscriber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6803330" y="3222921"/>
              <a:ext cx="998362" cy="30038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4.Publisher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813326" y="3821086"/>
              <a:ext cx="988366" cy="30038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5.Subscriber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矩形 102"/>
            <p:cNvSpPr/>
            <p:nvPr/>
          </p:nvSpPr>
          <p:spPr>
            <a:xfrm>
              <a:off x="6444209" y="728338"/>
              <a:ext cx="1440159" cy="1987428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矩形 108"/>
            <p:cNvSpPr/>
            <p:nvPr/>
          </p:nvSpPr>
          <p:spPr>
            <a:xfrm>
              <a:off x="6813326" y="4450234"/>
              <a:ext cx="988366" cy="3789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System topic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矩形 111"/>
            <p:cNvSpPr/>
            <p:nvPr/>
          </p:nvSpPr>
          <p:spPr>
            <a:xfrm>
              <a:off x="6433543" y="2860812"/>
              <a:ext cx="1440159" cy="1320314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1" name="直接箭头连接符 120"/>
            <p:cNvCxnSpPr/>
            <p:nvPr/>
          </p:nvCxnSpPr>
          <p:spPr>
            <a:xfrm flipV="1">
              <a:off x="4874268" y="1846217"/>
              <a:ext cx="1925731" cy="340090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 rot="2099426">
              <a:off x="3326535" y="1460500"/>
              <a:ext cx="77457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600" b="1">
                  <a:solidFill>
                    <a:srgbClr val="00B0F0"/>
                  </a:solidFill>
                </a:defRPr>
              </a:lvl1pPr>
            </a:lstStyle>
            <a:p>
              <a:r>
                <a:rPr lang="en-US" altLang="zh-CN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Step4.</a:t>
              </a:r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PUBLISH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 rot="20995012">
              <a:off x="5596978" y="1825689"/>
              <a:ext cx="89159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Step1.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SUBSCRIBE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" name="椭圆 215"/>
            <p:cNvSpPr/>
            <p:nvPr/>
          </p:nvSpPr>
          <p:spPr>
            <a:xfrm>
              <a:off x="2555776" y="298874"/>
              <a:ext cx="720080" cy="42946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b="1" dirty="0">
                  <a:latin typeface="Arial" pitchFamily="34" charset="0"/>
                  <a:cs typeface="Arial" pitchFamily="34" charset="0"/>
                </a:rPr>
                <a:t>bak1</a:t>
              </a:r>
              <a:endParaRPr lang="zh-CN" alt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7" name="直接箭头连接符 216"/>
            <p:cNvCxnSpPr>
              <a:stCxn id="4" idx="1"/>
              <a:endCxn id="216" idx="3"/>
            </p:cNvCxnSpPr>
            <p:nvPr/>
          </p:nvCxnSpPr>
          <p:spPr>
            <a:xfrm flipV="1">
              <a:off x="2610312" y="665444"/>
              <a:ext cx="50917" cy="334485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接箭头连接符 217"/>
            <p:cNvCxnSpPr>
              <a:stCxn id="4" idx="7"/>
              <a:endCxn id="216" idx="5"/>
            </p:cNvCxnSpPr>
            <p:nvPr/>
          </p:nvCxnSpPr>
          <p:spPr>
            <a:xfrm flipH="1" flipV="1">
              <a:off x="3170403" y="665444"/>
              <a:ext cx="50917" cy="334485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>
              <a:stCxn id="24" idx="7"/>
              <a:endCxn id="6" idx="3"/>
            </p:cNvCxnSpPr>
            <p:nvPr/>
          </p:nvCxnSpPr>
          <p:spPr>
            <a:xfrm flipV="1">
              <a:off x="2293600" y="2457691"/>
              <a:ext cx="1837616" cy="1371315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箭头连接符 60"/>
            <p:cNvCxnSpPr>
              <a:stCxn id="43" idx="1"/>
              <a:endCxn id="4" idx="6"/>
            </p:cNvCxnSpPr>
            <p:nvPr/>
          </p:nvCxnSpPr>
          <p:spPr>
            <a:xfrm flipH="1" flipV="1">
              <a:off x="3347864" y="1203598"/>
              <a:ext cx="3446636" cy="128093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 rot="156862">
              <a:off x="5517088" y="1111898"/>
              <a:ext cx="97334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b="1" dirty="0">
                  <a:latin typeface="Arial" pitchFamily="34" charset="0"/>
                  <a:cs typeface="Arial" pitchFamily="34" charset="0"/>
                </a:rPr>
                <a:t>Step3.</a:t>
              </a:r>
              <a:r>
                <a:rPr lang="en-US" altLang="zh-CN" sz="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PUBLISH</a:t>
              </a:r>
              <a:endParaRPr lang="zh-CN" altLang="en-US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 rot="21016647">
              <a:off x="4942072" y="2205930"/>
              <a:ext cx="77457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Step5.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PUBLISH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4" name="直接箭头连接符 53"/>
            <p:cNvCxnSpPr/>
            <p:nvPr/>
          </p:nvCxnSpPr>
          <p:spPr>
            <a:xfrm>
              <a:off x="4886212" y="699542"/>
              <a:ext cx="1126614" cy="0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5592048" y="513606"/>
              <a:ext cx="52290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Publish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56" name="直接箭头连接符 55"/>
            <p:cNvCxnSpPr/>
            <p:nvPr/>
          </p:nvCxnSpPr>
          <p:spPr>
            <a:xfrm>
              <a:off x="4615103" y="928449"/>
              <a:ext cx="1427670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5196107" y="728338"/>
              <a:ext cx="9188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TCP connection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 rot="2117852">
              <a:off x="3280820" y="1732657"/>
              <a:ext cx="88357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SubRelation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8" name="直接箭头连接符 47"/>
            <p:cNvCxnSpPr>
              <a:stCxn id="7" idx="0"/>
              <a:endCxn id="6" idx="4"/>
            </p:cNvCxnSpPr>
            <p:nvPr/>
          </p:nvCxnSpPr>
          <p:spPr>
            <a:xfrm flipV="1">
              <a:off x="3897788" y="2542054"/>
              <a:ext cx="538932" cy="1199326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箭头连接符 20"/>
            <p:cNvCxnSpPr>
              <a:stCxn id="7" idx="0"/>
              <a:endCxn id="4" idx="4"/>
            </p:cNvCxnSpPr>
            <p:nvPr/>
          </p:nvCxnSpPr>
          <p:spPr>
            <a:xfrm flipH="1" flipV="1">
              <a:off x="2915816" y="1491630"/>
              <a:ext cx="981972" cy="2249750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 rot="17636989">
              <a:off x="3751499" y="2849478"/>
              <a:ext cx="87556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600" b="1"/>
              </a:lvl1pPr>
            </a:lstStyle>
            <a:p>
              <a:r>
                <a:rPr lang="en-US" altLang="zh-CN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dirty="0" err="1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SubRelation</a:t>
              </a:r>
              <a:endParaRPr lang="zh-CN" alt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2" name="直接箭头连接符 51"/>
            <p:cNvCxnSpPr/>
            <p:nvPr/>
          </p:nvCxnSpPr>
          <p:spPr>
            <a:xfrm flipH="1" flipV="1">
              <a:off x="3308686" y="1322905"/>
              <a:ext cx="923474" cy="652682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3178997" y="2093974"/>
              <a:ext cx="88357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SubRelation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 rot="19466489">
              <a:off x="3362037" y="2537960"/>
              <a:ext cx="88357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SubRelation</a:t>
              </a:r>
              <a:endParaRPr lang="zh-CN" altLang="en-US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9" name="直接箭头连接符 58"/>
            <p:cNvCxnSpPr/>
            <p:nvPr/>
          </p:nvCxnSpPr>
          <p:spPr>
            <a:xfrm flipV="1">
              <a:off x="4867851" y="1985579"/>
              <a:ext cx="1925731" cy="340090"/>
            </a:xfrm>
            <a:prstGeom prst="straightConnector1">
              <a:avLst/>
            </a:prstGeom>
            <a:ln w="19050">
              <a:solidFill>
                <a:srgbClr val="FFC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箭头连接符 59"/>
            <p:cNvCxnSpPr>
              <a:stCxn id="7" idx="6"/>
              <a:endCxn id="49" idx="1"/>
            </p:cNvCxnSpPr>
            <p:nvPr/>
          </p:nvCxnSpPr>
          <p:spPr>
            <a:xfrm flipV="1">
              <a:off x="4329836" y="3971280"/>
              <a:ext cx="2483490" cy="58132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5377246" y="3853281"/>
              <a:ext cx="100380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Step1.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UNSUBSCRIBE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5" name="直接箭头连接符 64"/>
            <p:cNvCxnSpPr/>
            <p:nvPr/>
          </p:nvCxnSpPr>
          <p:spPr>
            <a:xfrm flipH="1">
              <a:off x="4062572" y="2511998"/>
              <a:ext cx="552531" cy="1240402"/>
            </a:xfrm>
            <a:prstGeom prst="straightConnector1">
              <a:avLst/>
            </a:prstGeom>
            <a:ln w="19050">
              <a:solidFill>
                <a:srgbClr val="00B05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 rot="17653278">
              <a:off x="3800923" y="3277776"/>
              <a:ext cx="97654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unSubRelation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 rot="2196592">
              <a:off x="2792169" y="3430975"/>
              <a:ext cx="97654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unSubRelation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 rot="4011338">
              <a:off x="3174968" y="3245568"/>
              <a:ext cx="97654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unSubRelation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555776" y="3888614"/>
              <a:ext cx="97654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00" b="1" dirty="0">
                  <a:latin typeface="Arial" pitchFamily="34" charset="0"/>
                  <a:cs typeface="Arial" pitchFamily="34" charset="0"/>
                </a:rPr>
                <a:t>Step2.</a:t>
              </a:r>
              <a:r>
                <a:rPr lang="en-US" altLang="zh-CN" sz="6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zh-CN" sz="600" b="1" dirty="0" err="1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unSubRelation</a:t>
              </a:r>
              <a:endParaRPr lang="zh-CN" altLang="en-US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5071182" y="469853"/>
              <a:ext cx="941644" cy="0"/>
            </a:xfrm>
            <a:prstGeom prst="line">
              <a:avLst/>
            </a:prstGeom>
            <a:ln w="19050">
              <a:solidFill>
                <a:srgbClr val="00B05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5377246" y="289197"/>
              <a:ext cx="73770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Sub / </a:t>
              </a:r>
              <a:r>
                <a:rPr lang="en-US" altLang="zh-CN" sz="800" dirty="0" err="1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unsub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336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Implementation</a:t>
            </a:r>
            <a:endParaRPr lang="zh-CN" altLang="en-US" dirty="0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535A68F7-8A4F-4C61-B37A-975FFA9BFE68}"/>
              </a:ext>
            </a:extLst>
          </p:cNvPr>
          <p:cNvGrpSpPr/>
          <p:nvPr/>
        </p:nvGrpSpPr>
        <p:grpSpPr>
          <a:xfrm>
            <a:off x="352958" y="512894"/>
            <a:ext cx="8251490" cy="4507128"/>
            <a:chOff x="352958" y="512894"/>
            <a:chExt cx="8251490" cy="4507128"/>
          </a:xfrm>
        </p:grpSpPr>
        <p:sp>
          <p:nvSpPr>
            <p:cNvPr id="174" name="矩形 173"/>
            <p:cNvSpPr/>
            <p:nvPr/>
          </p:nvSpPr>
          <p:spPr>
            <a:xfrm>
              <a:off x="2563316" y="4606336"/>
              <a:ext cx="3567661" cy="4136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3" name="矩形 172"/>
            <p:cNvSpPr/>
            <p:nvPr/>
          </p:nvSpPr>
          <p:spPr>
            <a:xfrm>
              <a:off x="2556073" y="4096366"/>
              <a:ext cx="3567661" cy="4136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0" name="矩形 199"/>
            <p:cNvSpPr/>
            <p:nvPr/>
          </p:nvSpPr>
          <p:spPr>
            <a:xfrm>
              <a:off x="2552420" y="3535318"/>
              <a:ext cx="3567661" cy="4136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椭圆 3"/>
            <p:cNvSpPr/>
            <p:nvPr/>
          </p:nvSpPr>
          <p:spPr>
            <a:xfrm>
              <a:off x="1964352" y="1331690"/>
              <a:ext cx="864096" cy="57606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local</a:t>
              </a:r>
              <a:endParaRPr lang="en-US" altLang="zh-CN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5828254" y="1331690"/>
              <a:ext cx="864096" cy="576064"/>
            </a:xfrm>
            <a:prstGeom prst="ellipse">
              <a:avLst/>
            </a:prstGeom>
            <a:solidFill>
              <a:srgbClr val="E50B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 dirty="0">
                  <a:latin typeface="Arial" pitchFamily="34" charset="0"/>
                  <a:cs typeface="Arial" pitchFamily="34" charset="0"/>
                </a:rPr>
                <a:t>remote</a:t>
              </a:r>
              <a:endParaRPr lang="en-US" altLang="zh-CN" sz="8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" name="直接箭头连接符 39"/>
            <p:cNvCxnSpPr>
              <a:stCxn id="5" idx="1"/>
              <a:endCxn id="4" idx="7"/>
            </p:cNvCxnSpPr>
            <p:nvPr/>
          </p:nvCxnSpPr>
          <p:spPr>
            <a:xfrm flipH="1">
              <a:off x="2701904" y="1416053"/>
              <a:ext cx="3252894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矩形 42"/>
            <p:cNvSpPr/>
            <p:nvPr/>
          </p:nvSpPr>
          <p:spPr>
            <a:xfrm>
              <a:off x="352958" y="2010191"/>
              <a:ext cx="1008380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1.Subscriber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7596068" y="1900421"/>
              <a:ext cx="1007193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2.Subscriber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352958" y="2875097"/>
              <a:ext cx="1009298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2.Subscriber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4" name="直接箭头连接符 53"/>
            <p:cNvCxnSpPr/>
            <p:nvPr/>
          </p:nvCxnSpPr>
          <p:spPr>
            <a:xfrm>
              <a:off x="4886212" y="699542"/>
              <a:ext cx="1126614" cy="0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5438754" y="512894"/>
              <a:ext cx="65434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Messages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56" name="直接箭头连接符 55"/>
            <p:cNvCxnSpPr/>
            <p:nvPr/>
          </p:nvCxnSpPr>
          <p:spPr>
            <a:xfrm>
              <a:off x="4615103" y="928449"/>
              <a:ext cx="1427670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5196107" y="728338"/>
              <a:ext cx="9188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TCP connection</a:t>
              </a:r>
              <a:endParaRPr lang="zh-CN" altLang="en-US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7596068" y="1181497"/>
              <a:ext cx="1008380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1.Publisher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2396400" y="2050614"/>
              <a:ext cx="0" cy="29694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箭头连接符 73"/>
            <p:cNvCxnSpPr>
              <a:stCxn id="5" idx="3"/>
              <a:endCxn id="4" idx="5"/>
            </p:cNvCxnSpPr>
            <p:nvPr/>
          </p:nvCxnSpPr>
          <p:spPr>
            <a:xfrm flipH="1">
              <a:off x="2701904" y="1823391"/>
              <a:ext cx="3252894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圆角矩形标注 26"/>
            <p:cNvSpPr/>
            <p:nvPr/>
          </p:nvSpPr>
          <p:spPr>
            <a:xfrm>
              <a:off x="2563316" y="672942"/>
              <a:ext cx="720080" cy="432049"/>
            </a:xfrm>
            <a:prstGeom prst="wedgeRoundRectCallout">
              <a:avLst>
                <a:gd name="adj1" fmla="val 62060"/>
                <a:gd name="adj2" fmla="val 213883"/>
                <a:gd name="adj3" fmla="val 16667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latin typeface="Arial" pitchFamily="34" charset="0"/>
                  <a:cs typeface="Arial" pitchFamily="34" charset="0"/>
                </a:rPr>
                <a:t>Context</a:t>
              </a:r>
            </a:p>
            <a:p>
              <a:pPr algn="ctr"/>
              <a:r>
                <a:rPr lang="en-US" altLang="zh-CN" sz="1000" dirty="0" err="1">
                  <a:latin typeface="Arial" pitchFamily="34" charset="0"/>
                  <a:cs typeface="Arial" pitchFamily="34" charset="0"/>
                </a:rPr>
                <a:t>is_node</a:t>
              </a:r>
              <a:endParaRPr lang="zh-CN" altLang="en-US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圆角矩形标注 74"/>
            <p:cNvSpPr/>
            <p:nvPr/>
          </p:nvSpPr>
          <p:spPr>
            <a:xfrm>
              <a:off x="3738344" y="672942"/>
              <a:ext cx="720080" cy="432049"/>
            </a:xfrm>
            <a:prstGeom prst="wedgeRoundRectCallout">
              <a:avLst>
                <a:gd name="adj1" fmla="val -40234"/>
                <a:gd name="adj2" fmla="val 118350"/>
                <a:gd name="adj3" fmla="val 16667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latin typeface="Arial" pitchFamily="34" charset="0"/>
                  <a:cs typeface="Arial" pitchFamily="34" charset="0"/>
                </a:rPr>
                <a:t>Context</a:t>
              </a:r>
            </a:p>
            <a:p>
              <a:pPr algn="ctr"/>
              <a:r>
                <a:rPr lang="en-US" altLang="zh-CN" sz="1000" dirty="0" err="1">
                  <a:latin typeface="Arial" pitchFamily="34" charset="0"/>
                  <a:cs typeface="Arial" pitchFamily="34" charset="0"/>
                </a:rPr>
                <a:t>is_peer</a:t>
              </a:r>
              <a:endParaRPr lang="zh-CN" altLang="en-US" sz="1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6" name="直接连接符 75"/>
            <p:cNvCxnSpPr/>
            <p:nvPr/>
          </p:nvCxnSpPr>
          <p:spPr>
            <a:xfrm>
              <a:off x="6300192" y="2050614"/>
              <a:ext cx="0" cy="29694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>
              <a:off x="2621828" y="2283718"/>
              <a:ext cx="3413044" cy="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888259" y="2093087"/>
              <a:ext cx="245131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</a:rPr>
                <a:t>CONNECT:  </a:t>
              </a:r>
              <a:r>
                <a:rPr lang="en-US" altLang="zh-CN" sz="600" b="0" dirty="0"/>
                <a:t>this is a node, version |= MOSQ_NODE_MEET</a:t>
              </a:r>
              <a:endParaRPr lang="zh-CN" altLang="en-US" sz="600" b="0" dirty="0"/>
            </a:p>
          </p:txBody>
        </p:sp>
        <p:sp>
          <p:nvSpPr>
            <p:cNvPr id="86" name="圆角矩形标注 85"/>
            <p:cNvSpPr/>
            <p:nvPr/>
          </p:nvSpPr>
          <p:spPr>
            <a:xfrm>
              <a:off x="6658251" y="692083"/>
              <a:ext cx="720080" cy="432049"/>
            </a:xfrm>
            <a:prstGeom prst="wedgeRoundRectCallout">
              <a:avLst>
                <a:gd name="adj1" fmla="val -312725"/>
                <a:gd name="adj2" fmla="val 208739"/>
                <a:gd name="adj3" fmla="val 16667"/>
              </a:avLst>
            </a:prstGeom>
            <a:solidFill>
              <a:srgbClr val="E50B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dirty="0">
                  <a:latin typeface="Arial" pitchFamily="34" charset="0"/>
                  <a:cs typeface="Arial" pitchFamily="34" charset="0"/>
                </a:rPr>
                <a:t>Context</a:t>
              </a:r>
            </a:p>
            <a:p>
              <a:pPr algn="ctr"/>
              <a:r>
                <a:rPr lang="en-US" altLang="zh-CN" sz="1000" dirty="0" err="1">
                  <a:latin typeface="Arial" pitchFamily="34" charset="0"/>
                  <a:cs typeface="Arial" pitchFamily="34" charset="0"/>
                </a:rPr>
                <a:t>is_peer</a:t>
              </a:r>
              <a:endParaRPr lang="zh-CN" altLang="en-US" sz="1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1" name="直接连接符 90"/>
            <p:cNvCxnSpPr/>
            <p:nvPr/>
          </p:nvCxnSpPr>
          <p:spPr>
            <a:xfrm>
              <a:off x="2627784" y="2474349"/>
              <a:ext cx="3413044" cy="0"/>
            </a:xfrm>
            <a:prstGeom prst="line">
              <a:avLst/>
            </a:prstGeom>
            <a:ln w="19050">
              <a:solidFill>
                <a:srgbClr val="E50B88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4719946" y="2283718"/>
              <a:ext cx="123623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E50B88"/>
                  </a:solidFill>
                </a:rPr>
                <a:t>CONNACK:  </a:t>
              </a:r>
              <a:r>
                <a:rPr lang="en-US" altLang="zh-CN" sz="600" b="0" dirty="0"/>
                <a:t>this is a peer</a:t>
              </a:r>
              <a:endParaRPr lang="zh-CN" altLang="en-US" sz="600" b="0" dirty="0"/>
            </a:p>
          </p:txBody>
        </p:sp>
        <p:cxnSp>
          <p:nvCxnSpPr>
            <p:cNvPr id="93" name="直接连接符 92"/>
            <p:cNvCxnSpPr/>
            <p:nvPr/>
          </p:nvCxnSpPr>
          <p:spPr>
            <a:xfrm>
              <a:off x="2621828" y="2690373"/>
              <a:ext cx="3413044" cy="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2888259" y="2499742"/>
              <a:ext cx="12923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</a:rPr>
                <a:t>SUBSCRIBE:  </a:t>
              </a:r>
              <a:r>
                <a:rPr lang="en-US" altLang="zh-CN" sz="600" b="0" dirty="0"/>
                <a:t>for all topics</a:t>
              </a:r>
              <a:endParaRPr lang="zh-CN" altLang="en-US" sz="600" b="0" dirty="0"/>
            </a:p>
          </p:txBody>
        </p:sp>
        <p:cxnSp>
          <p:nvCxnSpPr>
            <p:cNvPr id="95" name="直接连接符 94"/>
            <p:cNvCxnSpPr/>
            <p:nvPr/>
          </p:nvCxnSpPr>
          <p:spPr>
            <a:xfrm>
              <a:off x="2627784" y="2906977"/>
              <a:ext cx="341304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4719946" y="2716346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chemeClr val="bg1">
                      <a:lumMod val="50000"/>
                    </a:schemeClr>
                  </a:solidFill>
                </a:rPr>
                <a:t>SUBACK</a:t>
              </a:r>
              <a:endParaRPr lang="zh-CN" altLang="en-US" sz="600" b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97" name="直接连接符 96"/>
            <p:cNvCxnSpPr/>
            <p:nvPr/>
          </p:nvCxnSpPr>
          <p:spPr>
            <a:xfrm>
              <a:off x="2627784" y="3123001"/>
              <a:ext cx="3413044" cy="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2894215" y="2932370"/>
              <a:ext cx="1598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</a:rPr>
                <a:t>PINGREQ:  </a:t>
              </a:r>
              <a:r>
                <a:rPr lang="en-US" altLang="zh-CN" sz="600" b="0" dirty="0"/>
                <a:t>every </a:t>
              </a:r>
              <a:r>
                <a:rPr lang="en-US" altLang="zh-CN" sz="600" b="0" dirty="0" err="1"/>
                <a:t>keepalive</a:t>
              </a:r>
              <a:r>
                <a:rPr lang="en-US" altLang="zh-CN" sz="600" b="0" dirty="0"/>
                <a:t> seconds</a:t>
              </a:r>
              <a:endParaRPr lang="zh-CN" altLang="en-US" sz="600" b="0" dirty="0"/>
            </a:p>
          </p:txBody>
        </p:sp>
        <p:cxnSp>
          <p:nvCxnSpPr>
            <p:cNvPr id="99" name="直接连接符 98"/>
            <p:cNvCxnSpPr/>
            <p:nvPr/>
          </p:nvCxnSpPr>
          <p:spPr>
            <a:xfrm>
              <a:off x="2629729" y="3338445"/>
              <a:ext cx="3413044" cy="0"/>
            </a:xfrm>
            <a:prstGeom prst="line">
              <a:avLst/>
            </a:prstGeom>
            <a:ln w="19050">
              <a:solidFill>
                <a:srgbClr val="E50B88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4721891" y="3147814"/>
              <a:ext cx="71686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E50B88"/>
                  </a:solidFill>
                </a:rPr>
                <a:t>PINGRESP</a:t>
              </a:r>
              <a:endParaRPr lang="zh-CN" altLang="en-US" sz="600" b="0" dirty="0"/>
            </a:p>
          </p:txBody>
        </p:sp>
        <p:cxnSp>
          <p:nvCxnSpPr>
            <p:cNvPr id="101" name="直接连接符 100"/>
            <p:cNvCxnSpPr/>
            <p:nvPr/>
          </p:nvCxnSpPr>
          <p:spPr>
            <a:xfrm>
              <a:off x="2483768" y="3700225"/>
              <a:ext cx="3551104" cy="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2888259" y="3509594"/>
              <a:ext cx="216277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</a:rPr>
                <a:t>SUBSCRIBE:  </a:t>
              </a:r>
              <a:r>
                <a:rPr lang="en-US" altLang="zh-CN" sz="600" b="0" dirty="0">
                  <a:solidFill>
                    <a:srgbClr val="FF0000"/>
                  </a:solidFill>
                </a:rPr>
                <a:t>broadcast for only client SUBSCRIBE</a:t>
              </a:r>
              <a:endParaRPr lang="zh-CN" altLang="en-US" sz="600" b="0" dirty="0">
                <a:solidFill>
                  <a:srgbClr val="FF0000"/>
                </a:solidFill>
              </a:endParaRPr>
            </a:p>
          </p:txBody>
        </p:sp>
        <p:cxnSp>
          <p:nvCxnSpPr>
            <p:cNvPr id="104" name="直接连接符 103"/>
            <p:cNvCxnSpPr>
              <a:stCxn id="43" idx="3"/>
            </p:cNvCxnSpPr>
            <p:nvPr/>
          </p:nvCxnSpPr>
          <p:spPr>
            <a:xfrm>
              <a:off x="1361338" y="2160385"/>
              <a:ext cx="1014282" cy="153984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/>
          </p:nvSpPr>
          <p:spPr>
            <a:xfrm rot="3418031">
              <a:off x="1368277" y="2768239"/>
              <a:ext cx="1079142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sz="600" dirty="0">
                  <a:solidFill>
                    <a:srgbClr val="FFC000"/>
                  </a:solidFill>
                </a:rPr>
                <a:t>SUBSCRIBE: </a:t>
              </a:r>
              <a:r>
                <a:rPr lang="en-US" altLang="zh-CN" sz="600" dirty="0"/>
                <a:t>from client</a:t>
              </a:r>
              <a:endParaRPr lang="zh-CN" altLang="en-US" sz="400" b="0" dirty="0"/>
            </a:p>
          </p:txBody>
        </p:sp>
        <p:cxnSp>
          <p:nvCxnSpPr>
            <p:cNvPr id="107" name="直接连接符 106"/>
            <p:cNvCxnSpPr/>
            <p:nvPr/>
          </p:nvCxnSpPr>
          <p:spPr>
            <a:xfrm>
              <a:off x="2633382" y="3843661"/>
              <a:ext cx="341304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25544" y="3653030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chemeClr val="bg1">
                      <a:lumMod val="50000"/>
                    </a:schemeClr>
                  </a:solidFill>
                </a:rPr>
                <a:t>SUBACK</a:t>
              </a:r>
              <a:endParaRPr lang="zh-CN" altLang="en-US" sz="600" b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10" name="直接连接符 109"/>
            <p:cNvCxnSpPr>
              <a:stCxn id="5" idx="6"/>
              <a:endCxn id="67" idx="1"/>
            </p:cNvCxnSpPr>
            <p:nvPr/>
          </p:nvCxnSpPr>
          <p:spPr>
            <a:xfrm flipV="1">
              <a:off x="6692350" y="1331691"/>
              <a:ext cx="903718" cy="288031"/>
            </a:xfrm>
            <a:prstGeom prst="line">
              <a:avLst/>
            </a:prstGeom>
            <a:ln w="19050">
              <a:solidFill>
                <a:srgbClr val="E50B88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/>
            <p:cNvSpPr txBox="1"/>
            <p:nvPr/>
          </p:nvSpPr>
          <p:spPr>
            <a:xfrm rot="16200000">
              <a:off x="6376360" y="2861132"/>
              <a:ext cx="944489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sz="600" dirty="0">
                  <a:solidFill>
                    <a:srgbClr val="E50B88"/>
                  </a:solidFill>
                </a:rPr>
                <a:t>PUBLISH: </a:t>
              </a:r>
              <a:r>
                <a:rPr lang="en-US" altLang="zh-CN" sz="600" dirty="0"/>
                <a:t>from node</a:t>
              </a:r>
              <a:endParaRPr lang="zh-CN" altLang="en-US" sz="400" b="0" dirty="0"/>
            </a:p>
          </p:txBody>
        </p:sp>
        <p:cxnSp>
          <p:nvCxnSpPr>
            <p:cNvPr id="114" name="直接连接符 113"/>
            <p:cNvCxnSpPr/>
            <p:nvPr/>
          </p:nvCxnSpPr>
          <p:spPr>
            <a:xfrm>
              <a:off x="2633382" y="4240725"/>
              <a:ext cx="3594802" cy="0"/>
            </a:xfrm>
            <a:prstGeom prst="line">
              <a:avLst/>
            </a:prstGeom>
            <a:ln w="19050">
              <a:solidFill>
                <a:srgbClr val="E50B88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4725544" y="4050094"/>
              <a:ext cx="13211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E50B88"/>
                  </a:solidFill>
                </a:rPr>
                <a:t>PUBLISH: </a:t>
              </a:r>
              <a:r>
                <a:rPr lang="en-US" altLang="zh-CN" sz="600" dirty="0">
                  <a:solidFill>
                    <a:srgbClr val="FFC000"/>
                  </a:solidFill>
                </a:rPr>
                <a:t>only </a:t>
              </a:r>
              <a:r>
                <a:rPr lang="en-US" altLang="zh-CN" sz="600" dirty="0" err="1">
                  <a:solidFill>
                    <a:srgbClr val="FFC000"/>
                  </a:solidFill>
                </a:rPr>
                <a:t>fwd</a:t>
              </a:r>
              <a:r>
                <a:rPr lang="en-US" altLang="zh-CN" sz="600" dirty="0">
                  <a:solidFill>
                    <a:srgbClr val="FFC000"/>
                  </a:solidFill>
                </a:rPr>
                <a:t> to client</a:t>
              </a:r>
              <a:endParaRPr lang="zh-CN" altLang="en-US" sz="600" b="0" dirty="0">
                <a:solidFill>
                  <a:srgbClr val="FFC000"/>
                </a:solidFill>
              </a:endParaRPr>
            </a:p>
          </p:txBody>
        </p:sp>
        <p:cxnSp>
          <p:nvCxnSpPr>
            <p:cNvPr id="119" name="直接连接符 118"/>
            <p:cNvCxnSpPr>
              <a:endCxn id="45" idx="2"/>
            </p:cNvCxnSpPr>
            <p:nvPr/>
          </p:nvCxnSpPr>
          <p:spPr>
            <a:xfrm flipH="1" flipV="1">
              <a:off x="857607" y="3175484"/>
              <a:ext cx="1482145" cy="1065241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 rot="2172120">
              <a:off x="1030568" y="3597965"/>
              <a:ext cx="1330814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sz="600" dirty="0">
                  <a:solidFill>
                    <a:srgbClr val="FFC000"/>
                  </a:solidFill>
                </a:rPr>
                <a:t>PUBLISH: </a:t>
              </a:r>
              <a:r>
                <a:rPr lang="en-US" altLang="zh-CN" sz="600" dirty="0">
                  <a:solidFill>
                    <a:srgbClr val="FF0000"/>
                  </a:solidFill>
                </a:rPr>
                <a:t>unicast to client only</a:t>
              </a:r>
              <a:endParaRPr lang="zh-CN" altLang="en-US" sz="400" b="0" dirty="0">
                <a:solidFill>
                  <a:srgbClr val="FF0000"/>
                </a:solidFill>
              </a:endParaRPr>
            </a:p>
          </p:txBody>
        </p:sp>
        <p:cxnSp>
          <p:nvCxnSpPr>
            <p:cNvPr id="131" name="直接连接符 130"/>
            <p:cNvCxnSpPr>
              <a:stCxn id="148" idx="3"/>
            </p:cNvCxnSpPr>
            <p:nvPr/>
          </p:nvCxnSpPr>
          <p:spPr>
            <a:xfrm>
              <a:off x="1362256" y="4221757"/>
              <a:ext cx="977496" cy="558008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弧形 129"/>
            <p:cNvSpPr/>
            <p:nvPr/>
          </p:nvSpPr>
          <p:spPr>
            <a:xfrm rot="406040">
              <a:off x="5640461" y="1833532"/>
              <a:ext cx="1341728" cy="2444832"/>
            </a:xfrm>
            <a:prstGeom prst="arc">
              <a:avLst>
                <a:gd name="adj1" fmla="val 16482467"/>
                <a:gd name="adj2" fmla="val 4908506"/>
              </a:avLst>
            </a:prstGeom>
            <a:ln w="19050">
              <a:solidFill>
                <a:srgbClr val="E50B88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7" name="TextBox 146"/>
            <p:cNvSpPr txBox="1"/>
            <p:nvPr/>
          </p:nvSpPr>
          <p:spPr>
            <a:xfrm rot="20545684">
              <a:off x="6716505" y="1294130"/>
              <a:ext cx="962123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sz="600" dirty="0">
                  <a:solidFill>
                    <a:srgbClr val="E50B88"/>
                  </a:solidFill>
                </a:rPr>
                <a:t>PUBLISH: </a:t>
              </a:r>
              <a:r>
                <a:rPr lang="en-US" altLang="zh-CN" sz="600" dirty="0"/>
                <a:t>from client</a:t>
              </a:r>
              <a:endParaRPr lang="zh-CN" altLang="en-US" sz="400" b="0" dirty="0"/>
            </a:p>
          </p:txBody>
        </p:sp>
        <p:sp>
          <p:nvSpPr>
            <p:cNvPr id="148" name="矩形 147"/>
            <p:cNvSpPr/>
            <p:nvPr/>
          </p:nvSpPr>
          <p:spPr>
            <a:xfrm>
              <a:off x="352958" y="4071563"/>
              <a:ext cx="1009298" cy="30038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dirty="0">
                  <a:latin typeface="Arial" pitchFamily="34" charset="0"/>
                  <a:cs typeface="Arial" pitchFamily="34" charset="0"/>
                </a:rPr>
                <a:t>3.Publisher</a:t>
              </a:r>
              <a:endParaRPr lang="zh-CN" alt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 rot="1833866">
              <a:off x="1387418" y="4352204"/>
              <a:ext cx="962123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sz="600" dirty="0">
                  <a:solidFill>
                    <a:srgbClr val="FFC000"/>
                  </a:solidFill>
                </a:rPr>
                <a:t>PUBLISH: </a:t>
              </a:r>
              <a:r>
                <a:rPr lang="en-US" altLang="zh-CN" sz="600" dirty="0"/>
                <a:t>from client</a:t>
              </a:r>
              <a:endParaRPr lang="zh-CN" altLang="en-US" sz="400" b="0" dirty="0"/>
            </a:p>
          </p:txBody>
        </p:sp>
        <p:cxnSp>
          <p:nvCxnSpPr>
            <p:cNvPr id="153" name="直接连接符 152"/>
            <p:cNvCxnSpPr/>
            <p:nvPr/>
          </p:nvCxnSpPr>
          <p:spPr>
            <a:xfrm>
              <a:off x="2483768" y="4779765"/>
              <a:ext cx="3551104" cy="0"/>
            </a:xfrm>
            <a:prstGeom prst="line">
              <a:avLst/>
            </a:prstGeom>
            <a:ln w="19050">
              <a:solidFill>
                <a:srgbClr val="FFC000"/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>
              <a:off x="2888259" y="4589134"/>
              <a:ext cx="150073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rgbClr val="FFC000"/>
                  </a:solidFill>
                </a:rPr>
                <a:t>PUBLISH:  </a:t>
              </a:r>
              <a:r>
                <a:rPr lang="en-US" altLang="zh-CN" sz="600" b="0" dirty="0"/>
                <a:t>to whoever subscribed</a:t>
              </a:r>
              <a:endParaRPr lang="zh-CN" altLang="en-US" sz="600" b="0" dirty="0"/>
            </a:p>
          </p:txBody>
        </p:sp>
        <p:cxnSp>
          <p:nvCxnSpPr>
            <p:cNvPr id="156" name="直接连接符 155"/>
            <p:cNvCxnSpPr/>
            <p:nvPr/>
          </p:nvCxnSpPr>
          <p:spPr>
            <a:xfrm>
              <a:off x="2618777" y="4419725"/>
              <a:ext cx="341304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ot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2885208" y="4229094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chemeClr val="bg1">
                      <a:lumMod val="50000"/>
                    </a:schemeClr>
                  </a:solidFill>
                </a:rPr>
                <a:t>PUBACK</a:t>
              </a:r>
              <a:endParaRPr lang="zh-CN" altLang="en-US" sz="600" b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158" name="直接连接符 157"/>
            <p:cNvCxnSpPr/>
            <p:nvPr/>
          </p:nvCxnSpPr>
          <p:spPr>
            <a:xfrm>
              <a:off x="2638385" y="4923201"/>
              <a:ext cx="341304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TextBox 158"/>
            <p:cNvSpPr txBox="1"/>
            <p:nvPr/>
          </p:nvSpPr>
          <p:spPr>
            <a:xfrm>
              <a:off x="4730547" y="4732570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00" b="1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en-US" altLang="zh-CN" dirty="0">
                  <a:solidFill>
                    <a:schemeClr val="bg1">
                      <a:lumMod val="50000"/>
                    </a:schemeClr>
                  </a:solidFill>
                </a:rPr>
                <a:t>PUBACK</a:t>
              </a:r>
              <a:endParaRPr lang="zh-CN" altLang="en-US" sz="600" b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6485353" y="4148661"/>
            <a:ext cx="2551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Traffic cycle avoidance: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For PUB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, send to only clients if these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 come from other nodes.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For SUB/UNSUB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, do not broadcast if these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 come from other nodes.</a:t>
            </a:r>
          </a:p>
        </p:txBody>
      </p:sp>
    </p:spTree>
    <p:extLst>
      <p:ext uri="{BB962C8B-B14F-4D97-AF65-F5344CB8AC3E}">
        <p14:creationId xmlns:p14="http://schemas.microsoft.com/office/powerpoint/2010/main" val="239602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Implementation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Auto Reconnect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Send TCP SYN to other nodes which configured inside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mosquitto.conf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, 2s later check the TCP connection, and send CONNECT message(version|=0x40) once TCP connect success, otherwise retransmit SYN 5s later.</a:t>
            </a:r>
          </a:p>
          <a:p>
            <a:pPr>
              <a:spcBef>
                <a:spcPts val="600"/>
              </a:spcBef>
            </a:pP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Fault Detection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For remote process EXIT/CRASH, remote Kernel would close the socket, 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For remote Kernel CRASH or network issue, check PINGRESP 2s later after the PINGREQ sent.</a:t>
            </a: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Subscribe Relationship Recovery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Save all topics which comes from all clients, send to all other nodes after each time CONNECT success.</a:t>
            </a: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Reload CFG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Try to CONNECT with the new nodes and remove the connection with the nodes which no longer exists in the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mosquitto.conf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1889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Implementation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Timer optimization</a:t>
            </a: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Use a min heap(as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libevent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) to save all clients’ and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nodes’context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which connect with local node, the key is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last_msg_in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+ keepalive.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Insert the context to the min heap while accept a new socket, update the context in the socket once receive a non-DISCONNECT message, and erase the context from the heap once receive DISCONNECT message.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For local ==&gt; remote nodes’ contexts, simply roll poling for the PINGREQ &amp; PINGRESP timer.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Use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epoll_wait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instead of poll, and the timeout is MIN(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next_timer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, 2s).</a:t>
            </a: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TOPICs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save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Store the topic payload inside DB, use reference counter, delete the TOPIC while this TOPIC no longer subscribed by any clients.</a:t>
            </a: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Deployment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Deploy one instance on one core in SMP machine, listen on different ports.</a:t>
            </a:r>
          </a:p>
        </p:txBody>
      </p:sp>
    </p:spTree>
    <p:extLst>
      <p:ext uri="{BB962C8B-B14F-4D97-AF65-F5344CB8AC3E}">
        <p14:creationId xmlns:p14="http://schemas.microsoft.com/office/powerpoint/2010/main" val="352420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EMQ</a:t>
            </a:r>
            <a:endParaRPr lang="zh-CN" altLang="en-US" dirty="0"/>
          </a:p>
        </p:txBody>
      </p:sp>
      <p:pic>
        <p:nvPicPr>
          <p:cNvPr id="2050" name="Picture 2" descr="_images/rou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669" y="953244"/>
            <a:ext cx="56007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864766"/>
              </p:ext>
            </p:extLst>
          </p:nvPr>
        </p:nvGraphicFramePr>
        <p:xfrm>
          <a:off x="454867" y="1622708"/>
          <a:ext cx="2674641" cy="990600"/>
        </p:xfrm>
        <a:graphic>
          <a:graphicData uri="http://schemas.openxmlformats.org/drawingml/2006/table">
            <a:tbl>
              <a:tblPr/>
              <a:tblGrid>
                <a:gridCol w="89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1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508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effectLst/>
                        </a:rPr>
                        <a:t>Clients:</a:t>
                      </a:r>
                      <a:endParaRPr lang="zh-CN" altLang="en-US" sz="10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effectLst/>
                        </a:rPr>
                        <a:t>Nodes:</a:t>
                      </a:r>
                      <a:endParaRPr lang="zh-CN" altLang="en-US" sz="10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000" dirty="0">
                          <a:effectLst/>
                        </a:rPr>
                        <a:t>TOPICs:</a:t>
                      </a:r>
                      <a:endParaRPr lang="zh-CN" altLang="en-US" sz="10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client1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node1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effectLst/>
                        </a:rPr>
                        <a:t>t/+/x, t/+/y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client2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effectLst/>
                        </a:rPr>
                        <a:t>node2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effectLst/>
                        </a:rPr>
                        <a:t>t/#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client3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>
                          <a:effectLst/>
                        </a:rPr>
                        <a:t>node3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effectLst/>
                        </a:rPr>
                        <a:t>t/+/x, t/a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4291" y="2859782"/>
            <a:ext cx="18085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-------------------------------------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                    t  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                  / \  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                +   </a:t>
            </a:r>
            <a:r>
              <a:rPr lang="en-US" altLang="zh-CN" sz="1000" i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#                 |</a:t>
            </a:r>
            <a:endParaRPr lang="en-US" altLang="zh-CN" sz="1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              /  \     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           x      y  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-------------------------------------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t/+/x -&gt; node1, node3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t/+/y -&gt; node1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t/</a:t>
            </a:r>
            <a:r>
              <a:rPr lang="en-US" altLang="zh-CN" sz="1000" i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# -&gt; node2                     |</a:t>
            </a:r>
            <a:endParaRPr lang="en-US" altLang="zh-CN" sz="1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| t/a -&gt; node3                     |</a:t>
            </a:r>
          </a:p>
          <a:p>
            <a:r>
              <a:rPr lang="en-US" altLang="zh-CN" sz="1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-------------------------------------</a:t>
            </a:r>
            <a:endParaRPr lang="zh-CN" altLang="en-US" sz="1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3475" y="3140263"/>
            <a:ext cx="18790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zh-CN" sz="1000" dirty="0"/>
              <a:t>title: Message Route </a:t>
            </a:r>
            <a:r>
              <a:rPr lang="fr-FR" altLang="zh-CN" sz="1000" b="1" dirty="0"/>
              <a:t>and</a:t>
            </a:r>
            <a:r>
              <a:rPr lang="fr-FR" altLang="zh-CN" sz="1000" dirty="0"/>
              <a:t> Deliver</a:t>
            </a:r>
          </a:p>
          <a:p>
            <a:r>
              <a:rPr lang="fr-FR" altLang="zh-CN" sz="1000" dirty="0"/>
              <a:t>client1-&gt;node1: Publish[t/a]</a:t>
            </a:r>
          </a:p>
          <a:p>
            <a:r>
              <a:rPr lang="fr-FR" altLang="zh-CN" sz="1000" dirty="0"/>
              <a:t>node1--&gt;node2: Route[t/</a:t>
            </a:r>
            <a:r>
              <a:rPr lang="fr-FR" altLang="zh-CN" sz="1000" i="1" dirty="0"/>
              <a:t>#]</a:t>
            </a:r>
            <a:endParaRPr lang="fr-FR" altLang="zh-CN" sz="1000" dirty="0"/>
          </a:p>
          <a:p>
            <a:r>
              <a:rPr lang="fr-FR" altLang="zh-CN" sz="1000" dirty="0"/>
              <a:t>node1--&gt;node3: Route[t/a]</a:t>
            </a:r>
          </a:p>
          <a:p>
            <a:r>
              <a:rPr lang="fr-FR" altLang="zh-CN" sz="1000" dirty="0"/>
              <a:t>node2--&gt;client2: Deliver[t/</a:t>
            </a:r>
            <a:r>
              <a:rPr lang="fr-FR" altLang="zh-CN" sz="1000" i="1" dirty="0"/>
              <a:t>#]</a:t>
            </a:r>
            <a:endParaRPr lang="fr-FR" altLang="zh-CN" sz="1000" dirty="0"/>
          </a:p>
          <a:p>
            <a:r>
              <a:rPr lang="fr-FR" altLang="zh-CN" sz="1000" dirty="0"/>
              <a:t>node3--&gt;client3: Deliver[t/a]</a:t>
            </a:r>
            <a:endParaRPr lang="zh-CN" alt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421009" y="1347614"/>
            <a:ext cx="16578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Subscribe relationship:</a:t>
            </a:r>
            <a:endParaRPr lang="zh-CN" alt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294870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Topic </a:t>
            </a:r>
            <a:r>
              <a:rPr lang="en-US" altLang="zh-CN" sz="1000" b="1" dirty="0" err="1">
                <a:latin typeface="微软雅黑" pitchFamily="34" charset="-122"/>
                <a:ea typeface="微软雅黑" pitchFamily="34" charset="-122"/>
              </a:rPr>
              <a:t>Trie</a:t>
            </a:r>
            <a:endParaRPr lang="zh-CN" alt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3915008"/>
            <a:ext cx="8996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Route Map</a:t>
            </a:r>
            <a:endParaRPr lang="zh-CN" alt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3848" y="2938547"/>
            <a:ext cx="19287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Subscribe and </a:t>
            </a:r>
            <a:r>
              <a:rPr lang="en-US" altLang="zh-CN" sz="1000" b="1" dirty="0" err="1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000" b="1" dirty="0" err="1">
                <a:latin typeface="微软雅黑" pitchFamily="34" charset="-122"/>
                <a:ea typeface="微软雅黑" pitchFamily="34" charset="-122"/>
              </a:rPr>
              <a:t>dispath</a:t>
            </a:r>
            <a:endParaRPr lang="zh-CN" alt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7061" y="947504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EMQ which also called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emqttd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, is an open source MQTT broker which is cluster design.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Each node of EMQ cluster saves the global Topic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Trie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 and Route Map.</a:t>
            </a:r>
            <a:endParaRPr lang="zh-CN" altLang="en-US" sz="10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1307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Other schemes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There’re also other schemes, like </a:t>
            </a:r>
            <a:r>
              <a:rPr lang="en-US" altLang="zh-CN" sz="1600" dirty="0" err="1">
                <a:latin typeface="微软雅黑" pitchFamily="34" charset="-122"/>
                <a:ea typeface="微软雅黑" pitchFamily="34" charset="-122"/>
              </a:rPr>
              <a:t>Redis</a:t>
            </a: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 3.0 PUB/SUB design and other Message Queues, but which either have heavy traffic(</a:t>
            </a:r>
            <a:r>
              <a:rPr lang="en-US" altLang="zh-CN" sz="1600" dirty="0" err="1">
                <a:latin typeface="微软雅黑" pitchFamily="34" charset="-122"/>
                <a:ea typeface="微软雅黑" pitchFamily="34" charset="-122"/>
              </a:rPr>
              <a:t>Redis</a:t>
            </a: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) or have complicate consistence maintain, like gossip/raft/</a:t>
            </a:r>
            <a:r>
              <a:rPr lang="en-US" altLang="zh-CN" sz="1600" dirty="0" err="1">
                <a:latin typeface="微软雅黑" pitchFamily="34" charset="-122"/>
                <a:ea typeface="微软雅黑" pitchFamily="34" charset="-122"/>
              </a:rPr>
              <a:t>paxos</a:t>
            </a: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114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2483768" y="915566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latin typeface="Arial" pitchFamily="34" charset="0"/>
                <a:cs typeface="Arial" pitchFamily="34" charset="0"/>
              </a:rPr>
              <a:t>Broker1</a:t>
            </a:r>
            <a:endParaRPr lang="zh-CN" alt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991561" y="1975587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Broker2</a:t>
            </a:r>
            <a:endParaRPr lang="en-US" altLang="zh-CN" sz="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4004672" y="1965990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Broker5</a:t>
            </a:r>
          </a:p>
        </p:txBody>
      </p:sp>
      <p:sp>
        <p:nvSpPr>
          <p:cNvPr id="7" name="椭圆 6"/>
          <p:cNvSpPr/>
          <p:nvPr/>
        </p:nvSpPr>
        <p:spPr>
          <a:xfrm>
            <a:off x="3465740" y="3741380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Broker4</a:t>
            </a:r>
          </a:p>
        </p:txBody>
      </p:sp>
      <p:cxnSp>
        <p:nvCxnSpPr>
          <p:cNvPr id="13" name="直接箭头连接符 12"/>
          <p:cNvCxnSpPr>
            <a:stCxn id="6" idx="1"/>
            <a:endCxn id="4" idx="5"/>
          </p:cNvCxnSpPr>
          <p:nvPr/>
        </p:nvCxnSpPr>
        <p:spPr>
          <a:xfrm flipH="1" flipV="1">
            <a:off x="3221320" y="1407267"/>
            <a:ext cx="909896" cy="643086"/>
          </a:xfrm>
          <a:prstGeom prst="straightConnector1">
            <a:avLst/>
          </a:prstGeom>
          <a:ln w="1905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>
            <a:stCxn id="7" idx="1"/>
            <a:endCxn id="5" idx="5"/>
          </p:cNvCxnSpPr>
          <p:nvPr/>
        </p:nvCxnSpPr>
        <p:spPr>
          <a:xfrm flipH="1" flipV="1">
            <a:off x="1729113" y="2467288"/>
            <a:ext cx="1863171" cy="135845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5" idx="7"/>
            <a:endCxn id="4" idx="3"/>
          </p:cNvCxnSpPr>
          <p:nvPr/>
        </p:nvCxnSpPr>
        <p:spPr>
          <a:xfrm flipV="1">
            <a:off x="1729113" y="1407267"/>
            <a:ext cx="881199" cy="652683"/>
          </a:xfrm>
          <a:prstGeom prst="straightConnector1">
            <a:avLst/>
          </a:prstGeom>
          <a:ln w="1905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椭圆 23"/>
          <p:cNvSpPr/>
          <p:nvPr/>
        </p:nvSpPr>
        <p:spPr>
          <a:xfrm>
            <a:off x="1556048" y="3744643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Broker3</a:t>
            </a:r>
            <a:endParaRPr lang="en-US" altLang="zh-CN" sz="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直接箭头连接符 27"/>
          <p:cNvCxnSpPr>
            <a:stCxn id="5" idx="4"/>
            <a:endCxn id="24" idx="0"/>
          </p:cNvCxnSpPr>
          <p:nvPr/>
        </p:nvCxnSpPr>
        <p:spPr>
          <a:xfrm>
            <a:off x="1423609" y="2551651"/>
            <a:ext cx="564487" cy="119299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24" idx="6"/>
            <a:endCxn id="7" idx="2"/>
          </p:cNvCxnSpPr>
          <p:nvPr/>
        </p:nvCxnSpPr>
        <p:spPr>
          <a:xfrm flipV="1">
            <a:off x="2420144" y="4029412"/>
            <a:ext cx="1045596" cy="3263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4" idx="4"/>
            <a:endCxn id="7" idx="1"/>
          </p:cNvCxnSpPr>
          <p:nvPr/>
        </p:nvCxnSpPr>
        <p:spPr>
          <a:xfrm>
            <a:off x="2915816" y="1491630"/>
            <a:ext cx="676468" cy="2334113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6794500" y="1181497"/>
            <a:ext cx="1008380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1.Publisher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794499" y="1763738"/>
            <a:ext cx="1007193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2.Subscriber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793582" y="2352156"/>
            <a:ext cx="1009298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3.Subscriber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6803330" y="3222921"/>
            <a:ext cx="998362" cy="3003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4.Publisher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6813326" y="3821086"/>
            <a:ext cx="988366" cy="3003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5.Subscriber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6444209" y="728338"/>
            <a:ext cx="1440159" cy="1987428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813326" y="4450234"/>
            <a:ext cx="988366" cy="3789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System topic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矩形 111"/>
          <p:cNvSpPr/>
          <p:nvPr/>
        </p:nvSpPr>
        <p:spPr>
          <a:xfrm>
            <a:off x="6433543" y="2860812"/>
            <a:ext cx="1440159" cy="1320314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433542" y="2907948"/>
            <a:ext cx="1306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HASH(/A/B/D) == 4321</a:t>
            </a:r>
            <a:endParaRPr lang="zh-CN" alt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4" name="直接箭头连接符 123"/>
          <p:cNvCxnSpPr/>
          <p:nvPr/>
        </p:nvCxnSpPr>
        <p:spPr>
          <a:xfrm flipV="1">
            <a:off x="4280807" y="2416960"/>
            <a:ext cx="2523441" cy="1527062"/>
          </a:xfrm>
          <a:prstGeom prst="straightConnector1">
            <a:avLst/>
          </a:prstGeom>
          <a:ln w="19050">
            <a:solidFill>
              <a:srgbClr val="FFC000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 rot="2196322">
            <a:off x="3305042" y="1586930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Step3.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27061" y="444029"/>
            <a:ext cx="138691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Scheme 2</a:t>
            </a:r>
          </a:p>
          <a:p>
            <a:r>
              <a:rPr lang="en-US" altLang="zh-CN" sz="1200" dirty="0"/>
              <a:t>Broadcast PUBs</a:t>
            </a:r>
            <a:endParaRPr lang="zh-CN" altLang="en-US" sz="1200" dirty="0"/>
          </a:p>
        </p:txBody>
      </p:sp>
      <p:sp>
        <p:nvSpPr>
          <p:cNvPr id="216" name="椭圆 215"/>
          <p:cNvSpPr/>
          <p:nvPr/>
        </p:nvSpPr>
        <p:spPr>
          <a:xfrm>
            <a:off x="2555776" y="298874"/>
            <a:ext cx="720080" cy="4294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b="1" dirty="0">
                <a:latin typeface="Arial" pitchFamily="34" charset="0"/>
                <a:cs typeface="Arial" pitchFamily="34" charset="0"/>
              </a:rPr>
              <a:t>bak1</a:t>
            </a:r>
            <a:endParaRPr lang="zh-CN" altLang="en-US" sz="11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7" name="直接箭头连接符 216"/>
          <p:cNvCxnSpPr>
            <a:stCxn id="4" idx="1"/>
            <a:endCxn id="216" idx="3"/>
          </p:cNvCxnSpPr>
          <p:nvPr/>
        </p:nvCxnSpPr>
        <p:spPr>
          <a:xfrm flipV="1">
            <a:off x="2610312" y="665444"/>
            <a:ext cx="50917" cy="33448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直接箭头连接符 217"/>
          <p:cNvCxnSpPr>
            <a:stCxn id="4" idx="7"/>
            <a:endCxn id="216" idx="5"/>
          </p:cNvCxnSpPr>
          <p:nvPr/>
        </p:nvCxnSpPr>
        <p:spPr>
          <a:xfrm flipH="1" flipV="1">
            <a:off x="3170403" y="665444"/>
            <a:ext cx="50917" cy="33448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4" idx="7"/>
            <a:endCxn id="6" idx="3"/>
          </p:cNvCxnSpPr>
          <p:nvPr/>
        </p:nvCxnSpPr>
        <p:spPr>
          <a:xfrm flipV="1">
            <a:off x="2293600" y="2457691"/>
            <a:ext cx="1837616" cy="137131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>
            <a:stCxn id="43" idx="1"/>
            <a:endCxn id="4" idx="6"/>
          </p:cNvCxnSpPr>
          <p:nvPr/>
        </p:nvCxnSpPr>
        <p:spPr>
          <a:xfrm flipH="1" flipV="1">
            <a:off x="3347864" y="1203598"/>
            <a:ext cx="3446636" cy="128093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56862">
            <a:off x="5517088" y="1111898"/>
            <a:ext cx="9733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b="1" dirty="0">
                <a:latin typeface="Arial" pitchFamily="34" charset="0"/>
                <a:cs typeface="Arial" pitchFamily="34" charset="0"/>
              </a:rPr>
              <a:t>Step2.</a:t>
            </a:r>
            <a:r>
              <a:rPr lang="en-US" altLang="zh-CN" sz="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sz="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19665077">
            <a:off x="4514874" y="3694244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Step4.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sz="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9680528">
            <a:off x="5712386" y="2623434"/>
            <a:ext cx="912429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Step1.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SUBSCRIBE</a:t>
            </a:r>
            <a:endParaRPr lang="zh-CN" altLang="en-US" sz="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直接箭头连接符 74"/>
          <p:cNvCxnSpPr/>
          <p:nvPr/>
        </p:nvCxnSpPr>
        <p:spPr>
          <a:xfrm flipV="1">
            <a:off x="4349109" y="2571750"/>
            <a:ext cx="2444362" cy="1479207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>
            <a:stCxn id="7" idx="0"/>
            <a:endCxn id="6" idx="4"/>
          </p:cNvCxnSpPr>
          <p:nvPr/>
        </p:nvCxnSpPr>
        <p:spPr>
          <a:xfrm flipV="1">
            <a:off x="3897788" y="2542054"/>
            <a:ext cx="538932" cy="1199326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90633" y="4425287"/>
            <a:ext cx="58945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This is the implement of </a:t>
            </a:r>
            <a:r>
              <a:rPr lang="en-US" altLang="zh-CN" sz="1000" b="1" dirty="0" err="1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Redis</a:t>
            </a:r>
            <a:r>
              <a:rPr lang="en-US" altLang="zh-CN" sz="1000" b="1" dirty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.</a:t>
            </a:r>
            <a:endParaRPr lang="zh-CN" altLang="en-US" sz="1000" dirty="0">
              <a:latin typeface="微软雅黑" pitchFamily="34" charset="-122"/>
              <a:ea typeface="微软雅黑" pitchFamily="34" charset="-122"/>
              <a:cs typeface="Arial Unicode MS" pitchFamily="34" charset="-122"/>
            </a:endParaRPr>
          </a:p>
        </p:txBody>
      </p:sp>
      <p:cxnSp>
        <p:nvCxnSpPr>
          <p:cNvPr id="81" name="直接箭头连接符 80"/>
          <p:cNvCxnSpPr>
            <a:stCxn id="46" idx="1"/>
            <a:endCxn id="6" idx="5"/>
          </p:cNvCxnSpPr>
          <p:nvPr/>
        </p:nvCxnSpPr>
        <p:spPr>
          <a:xfrm flipH="1" flipV="1">
            <a:off x="4742224" y="2457691"/>
            <a:ext cx="2061106" cy="915424"/>
          </a:xfrm>
          <a:prstGeom prst="straightConnector1">
            <a:avLst/>
          </a:prstGeom>
          <a:ln w="19050">
            <a:solidFill>
              <a:srgbClr val="00B05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 rot="1426230">
            <a:off x="4883453" y="2589179"/>
            <a:ext cx="100380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" b="1" dirty="0">
                <a:latin typeface="Arial" pitchFamily="34" charset="0"/>
                <a:cs typeface="Arial" pitchFamily="34" charset="0"/>
              </a:rPr>
              <a:t>Step1.</a:t>
            </a:r>
            <a:r>
              <a:rPr lang="en-US" altLang="zh-CN" sz="6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UNSUBSCRIBE</a:t>
            </a:r>
            <a:endParaRPr lang="zh-CN" altLang="en-US" sz="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直接箭头连接符 39"/>
          <p:cNvCxnSpPr>
            <a:stCxn id="4" idx="4"/>
            <a:endCxn id="24" idx="7"/>
          </p:cNvCxnSpPr>
          <p:nvPr/>
        </p:nvCxnSpPr>
        <p:spPr>
          <a:xfrm flipH="1">
            <a:off x="2293600" y="1491630"/>
            <a:ext cx="622216" cy="2337376"/>
          </a:xfrm>
          <a:prstGeom prst="straightConnector1">
            <a:avLst/>
          </a:prstGeom>
          <a:ln w="190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4409335">
            <a:off x="2735558" y="1903316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Step3.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rot="17046386">
            <a:off x="2344592" y="1875057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Step3.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 rot="19482569">
            <a:off x="1879027" y="1476945"/>
            <a:ext cx="7745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600" b="1">
                <a:solidFill>
                  <a:srgbClr val="00B0F0"/>
                </a:solidFill>
              </a:defRPr>
            </a:lvl1pPr>
          </a:lstStyle>
          <a:p>
            <a:r>
              <a:rPr lang="en-US" altLang="zh-CN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Step3.</a:t>
            </a:r>
            <a:r>
              <a:rPr lang="en-US" altLang="zh-CN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PUBLISH</a:t>
            </a:r>
            <a:endParaRPr lang="zh-CN" alt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直接箭头连接符 65"/>
          <p:cNvCxnSpPr/>
          <p:nvPr/>
        </p:nvCxnSpPr>
        <p:spPr>
          <a:xfrm>
            <a:off x="4886212" y="699542"/>
            <a:ext cx="1126614" cy="0"/>
          </a:xfrm>
          <a:prstGeom prst="straightConnector1">
            <a:avLst/>
          </a:prstGeom>
          <a:ln w="19050">
            <a:solidFill>
              <a:srgbClr val="FFC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592048" y="513606"/>
            <a:ext cx="5229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Publish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196107" y="728338"/>
            <a:ext cx="91884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TCP connection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71" name="直接连接符 70"/>
          <p:cNvCxnSpPr/>
          <p:nvPr/>
        </p:nvCxnSpPr>
        <p:spPr>
          <a:xfrm>
            <a:off x="5071182" y="469853"/>
            <a:ext cx="941644" cy="0"/>
          </a:xfrm>
          <a:prstGeom prst="line">
            <a:avLst/>
          </a:prstGeom>
          <a:ln w="19050">
            <a:solidFill>
              <a:srgbClr val="00B05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377246" y="289197"/>
            <a:ext cx="7377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Sub / </a:t>
            </a:r>
            <a:r>
              <a:rPr lang="en-US" altLang="zh-CN" sz="800" dirty="0" err="1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unsub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74" name="直接箭头连接符 73"/>
          <p:cNvCxnSpPr/>
          <p:nvPr/>
        </p:nvCxnSpPr>
        <p:spPr>
          <a:xfrm>
            <a:off x="4615103" y="928449"/>
            <a:ext cx="1427670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F379EDC1-6E60-4D7C-8391-EC8995FFFB40}"/>
              </a:ext>
            </a:extLst>
          </p:cNvPr>
          <p:cNvCxnSpPr>
            <a:cxnSpLocks/>
            <a:stCxn id="6" idx="2"/>
            <a:endCxn id="5" idx="6"/>
          </p:cNvCxnSpPr>
          <p:nvPr/>
        </p:nvCxnSpPr>
        <p:spPr>
          <a:xfrm flipH="1">
            <a:off x="1855657" y="2254022"/>
            <a:ext cx="2149015" cy="9597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69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21910</TotalTime>
  <Words>1171</Words>
  <Application>Microsoft Office PowerPoint</Application>
  <PresentationFormat>全屏显示(16:9)</PresentationFormat>
  <Paragraphs>270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Arial Unicode MS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Administrator</cp:lastModifiedBy>
  <cp:revision>670</cp:revision>
  <dcterms:created xsi:type="dcterms:W3CDTF">2017-11-13T06:36:00Z</dcterms:created>
  <dcterms:modified xsi:type="dcterms:W3CDTF">2017-12-01T15:15:50Z</dcterms:modified>
</cp:coreProperties>
</file>