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303" r:id="rId3"/>
    <p:sldId id="304" r:id="rId4"/>
    <p:sldId id="305" r:id="rId5"/>
    <p:sldId id="306" r:id="rId6"/>
    <p:sldId id="307" r:id="rId7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0B88"/>
    <a:srgbClr val="008000"/>
    <a:srgbClr val="A3E7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3" autoAdjust="0"/>
    <p:restoredTop sz="93738" autoAdjust="0"/>
  </p:normalViewPr>
  <p:slideViewPr>
    <p:cSldViewPr>
      <p:cViewPr>
        <p:scale>
          <a:sx n="100" d="100"/>
          <a:sy n="100" d="100"/>
        </p:scale>
        <p:origin x="-762" y="2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025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531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079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278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48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563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8132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436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309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0493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160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D8C08-F025-495D-B6F6-BD30A9863457}" type="datetimeFigureOut">
              <a:rPr lang="zh-CN" altLang="en-US" smtClean="0"/>
              <a:t>2017/12/7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2B3ED-C435-4113-93E0-C939190192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204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矩形 173"/>
          <p:cNvSpPr/>
          <p:nvPr/>
        </p:nvSpPr>
        <p:spPr>
          <a:xfrm>
            <a:off x="2563316" y="4606336"/>
            <a:ext cx="3567661" cy="413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3" name="矩形 172"/>
          <p:cNvSpPr/>
          <p:nvPr/>
        </p:nvSpPr>
        <p:spPr>
          <a:xfrm>
            <a:off x="2556073" y="4096366"/>
            <a:ext cx="3567661" cy="413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0" name="矩形 199"/>
          <p:cNvSpPr/>
          <p:nvPr/>
        </p:nvSpPr>
        <p:spPr>
          <a:xfrm>
            <a:off x="2552420" y="3535318"/>
            <a:ext cx="3567661" cy="4136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1964352" y="1331690"/>
            <a:ext cx="864096" cy="57606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latin typeface="Arial" pitchFamily="34" charset="0"/>
                <a:cs typeface="Arial" pitchFamily="34" charset="0"/>
              </a:rPr>
              <a:t>local</a:t>
            </a:r>
            <a:endParaRPr lang="en-US" altLang="zh-CN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5828254" y="1331690"/>
            <a:ext cx="864096" cy="576064"/>
          </a:xfrm>
          <a:prstGeom prst="ellipse">
            <a:avLst/>
          </a:prstGeom>
          <a:solidFill>
            <a:srgbClr val="E50B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b="1" dirty="0">
                <a:latin typeface="Arial" pitchFamily="34" charset="0"/>
                <a:cs typeface="Arial" pitchFamily="34" charset="0"/>
              </a:rPr>
              <a:t>remote</a:t>
            </a:r>
            <a:endParaRPr lang="en-US" altLang="zh-CN" sz="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直接箭头连接符 39"/>
          <p:cNvCxnSpPr>
            <a:stCxn id="5" idx="1"/>
            <a:endCxn id="4" idx="7"/>
          </p:cNvCxnSpPr>
          <p:nvPr/>
        </p:nvCxnSpPr>
        <p:spPr>
          <a:xfrm flipH="1">
            <a:off x="2701904" y="1416053"/>
            <a:ext cx="3252894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352958" y="2010191"/>
            <a:ext cx="1008380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1.Subscriber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7596068" y="1900421"/>
            <a:ext cx="1007193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2.Subscriber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352958" y="2875097"/>
            <a:ext cx="1009298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2.Subscriber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27061" y="444029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 smtClean="0"/>
              <a:t>Broadcast Publish</a:t>
            </a:r>
            <a:endParaRPr lang="zh-CN" altLang="en-US" dirty="0"/>
          </a:p>
        </p:txBody>
      </p:sp>
      <p:cxnSp>
        <p:nvCxnSpPr>
          <p:cNvPr id="54" name="直接箭头连接符 53"/>
          <p:cNvCxnSpPr/>
          <p:nvPr/>
        </p:nvCxnSpPr>
        <p:spPr>
          <a:xfrm>
            <a:off x="4886212" y="699542"/>
            <a:ext cx="1126614" cy="0"/>
          </a:xfrm>
          <a:prstGeom prst="straightConnector1">
            <a:avLst/>
          </a:prstGeom>
          <a:ln w="19050">
            <a:solidFill>
              <a:srgbClr val="FFC000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438754" y="512894"/>
            <a:ext cx="6543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Messages</a:t>
            </a:r>
            <a:endParaRPr lang="zh-CN" altLang="en-US" sz="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cxnSp>
        <p:nvCxnSpPr>
          <p:cNvPr id="56" name="直接箭头连接符 55"/>
          <p:cNvCxnSpPr/>
          <p:nvPr/>
        </p:nvCxnSpPr>
        <p:spPr>
          <a:xfrm>
            <a:off x="4615103" y="928449"/>
            <a:ext cx="1427670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196107" y="728338"/>
            <a:ext cx="91884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TCP connection</a:t>
            </a:r>
            <a:endParaRPr lang="zh-CN" altLang="en-US" sz="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67" name="矩形 66"/>
          <p:cNvSpPr/>
          <p:nvPr/>
        </p:nvSpPr>
        <p:spPr>
          <a:xfrm>
            <a:off x="7596068" y="1181497"/>
            <a:ext cx="1008380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1.Publisher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2396400" y="2050614"/>
            <a:ext cx="0" cy="29694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直接箭头连接符 73"/>
          <p:cNvCxnSpPr>
            <a:stCxn id="5" idx="3"/>
            <a:endCxn id="4" idx="5"/>
          </p:cNvCxnSpPr>
          <p:nvPr/>
        </p:nvCxnSpPr>
        <p:spPr>
          <a:xfrm flipH="1">
            <a:off x="2701904" y="1823391"/>
            <a:ext cx="3252894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圆角矩形标注 26"/>
          <p:cNvSpPr/>
          <p:nvPr/>
        </p:nvSpPr>
        <p:spPr>
          <a:xfrm>
            <a:off x="2563316" y="672942"/>
            <a:ext cx="720080" cy="432049"/>
          </a:xfrm>
          <a:prstGeom prst="wedgeRoundRectCallout">
            <a:avLst>
              <a:gd name="adj1" fmla="val 62060"/>
              <a:gd name="adj2" fmla="val 213883"/>
              <a:gd name="adj3" fmla="val 16667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latin typeface="Arial" pitchFamily="34" charset="0"/>
                <a:cs typeface="Arial" pitchFamily="34" charset="0"/>
              </a:rPr>
              <a:t>Context</a:t>
            </a:r>
          </a:p>
          <a:p>
            <a:pPr algn="ctr"/>
            <a:r>
              <a:rPr lang="en-US" altLang="zh-CN" sz="1000" dirty="0" err="1">
                <a:latin typeface="Arial" pitchFamily="34" charset="0"/>
                <a:cs typeface="Arial" pitchFamily="34" charset="0"/>
              </a:rPr>
              <a:t>is_node</a:t>
            </a:r>
            <a:endParaRPr lang="zh-CN" alt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圆角矩形标注 74"/>
          <p:cNvSpPr/>
          <p:nvPr/>
        </p:nvSpPr>
        <p:spPr>
          <a:xfrm>
            <a:off x="3738344" y="672942"/>
            <a:ext cx="720080" cy="432049"/>
          </a:xfrm>
          <a:prstGeom prst="wedgeRoundRectCallout">
            <a:avLst>
              <a:gd name="adj1" fmla="val -40234"/>
              <a:gd name="adj2" fmla="val 118350"/>
              <a:gd name="adj3" fmla="val 16667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latin typeface="Arial" pitchFamily="34" charset="0"/>
                <a:cs typeface="Arial" pitchFamily="34" charset="0"/>
              </a:rPr>
              <a:t>Context</a:t>
            </a:r>
          </a:p>
          <a:p>
            <a:pPr algn="ctr"/>
            <a:r>
              <a:rPr lang="en-US" altLang="zh-CN" sz="1000" dirty="0" err="1">
                <a:latin typeface="Arial" pitchFamily="34" charset="0"/>
                <a:cs typeface="Arial" pitchFamily="34" charset="0"/>
              </a:rPr>
              <a:t>is_peer</a:t>
            </a:r>
            <a:endParaRPr lang="zh-CN" altLang="en-US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6" name="直接连接符 75"/>
          <p:cNvCxnSpPr/>
          <p:nvPr/>
        </p:nvCxnSpPr>
        <p:spPr>
          <a:xfrm>
            <a:off x="6300192" y="2050614"/>
            <a:ext cx="0" cy="29694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直接连接符 80"/>
          <p:cNvCxnSpPr/>
          <p:nvPr/>
        </p:nvCxnSpPr>
        <p:spPr>
          <a:xfrm>
            <a:off x="2621828" y="2283718"/>
            <a:ext cx="3413044" cy="0"/>
          </a:xfrm>
          <a:prstGeom prst="line">
            <a:avLst/>
          </a:prstGeom>
          <a:ln w="19050">
            <a:solidFill>
              <a:srgbClr val="FFC00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627784" y="2077697"/>
            <a:ext cx="27398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>
                <a:solidFill>
                  <a:srgbClr val="FFC000"/>
                </a:solidFill>
              </a:rPr>
              <a:t>CONNECT: </a:t>
            </a:r>
            <a:r>
              <a:rPr lang="en-US" altLang="zh-CN" sz="1000" dirty="0">
                <a:solidFill>
                  <a:srgbClr val="FFC000"/>
                </a:solidFill>
              </a:rPr>
              <a:t> </a:t>
            </a:r>
            <a:r>
              <a:rPr lang="en-US" altLang="zh-CN" b="0" dirty="0" smtClean="0"/>
              <a:t>version </a:t>
            </a:r>
            <a:r>
              <a:rPr lang="en-US" altLang="zh-CN" b="0" dirty="0"/>
              <a:t>|= </a:t>
            </a:r>
            <a:r>
              <a:rPr lang="en-US" altLang="zh-CN" b="0" dirty="0" smtClean="0"/>
              <a:t>MOSQ_NODE_MEET/local time</a:t>
            </a:r>
            <a:endParaRPr lang="zh-CN" altLang="en-US" sz="600" b="0" dirty="0"/>
          </a:p>
        </p:txBody>
      </p:sp>
      <p:sp>
        <p:nvSpPr>
          <p:cNvPr id="86" name="圆角矩形标注 85"/>
          <p:cNvSpPr/>
          <p:nvPr/>
        </p:nvSpPr>
        <p:spPr>
          <a:xfrm>
            <a:off x="6658251" y="692083"/>
            <a:ext cx="720080" cy="432049"/>
          </a:xfrm>
          <a:prstGeom prst="wedgeRoundRectCallout">
            <a:avLst>
              <a:gd name="adj1" fmla="val -312725"/>
              <a:gd name="adj2" fmla="val 208739"/>
              <a:gd name="adj3" fmla="val 16667"/>
            </a:avLst>
          </a:prstGeom>
          <a:solidFill>
            <a:srgbClr val="E50B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000" dirty="0">
                <a:latin typeface="Arial" pitchFamily="34" charset="0"/>
                <a:cs typeface="Arial" pitchFamily="34" charset="0"/>
              </a:rPr>
              <a:t>Context</a:t>
            </a:r>
          </a:p>
          <a:p>
            <a:pPr algn="ctr"/>
            <a:r>
              <a:rPr lang="en-US" altLang="zh-CN" sz="1000" dirty="0" err="1">
                <a:latin typeface="Arial" pitchFamily="34" charset="0"/>
                <a:cs typeface="Arial" pitchFamily="34" charset="0"/>
              </a:rPr>
              <a:t>is_peer</a:t>
            </a:r>
            <a:endParaRPr lang="zh-CN" altLang="en-US" sz="1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1" name="直接连接符 90"/>
          <p:cNvCxnSpPr/>
          <p:nvPr/>
        </p:nvCxnSpPr>
        <p:spPr>
          <a:xfrm>
            <a:off x="2627784" y="2474349"/>
            <a:ext cx="3413044" cy="0"/>
          </a:xfrm>
          <a:prstGeom prst="line">
            <a:avLst/>
          </a:prstGeom>
          <a:ln w="19050">
            <a:solidFill>
              <a:srgbClr val="E50B88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4719946" y="2283718"/>
            <a:ext cx="138371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>
                <a:solidFill>
                  <a:srgbClr val="E50B88"/>
                </a:solidFill>
              </a:rPr>
              <a:t>CONNACK:  </a:t>
            </a:r>
            <a:r>
              <a:rPr lang="en-US" altLang="zh-CN" b="0" dirty="0"/>
              <a:t>this is a peer</a:t>
            </a:r>
            <a:endParaRPr lang="zh-CN" altLang="en-US" b="0" dirty="0"/>
          </a:p>
        </p:txBody>
      </p:sp>
      <p:cxnSp>
        <p:nvCxnSpPr>
          <p:cNvPr id="93" name="直接连接符 92"/>
          <p:cNvCxnSpPr/>
          <p:nvPr/>
        </p:nvCxnSpPr>
        <p:spPr>
          <a:xfrm>
            <a:off x="2621828" y="2690373"/>
            <a:ext cx="3413044" cy="0"/>
          </a:xfrm>
          <a:prstGeom prst="line">
            <a:avLst/>
          </a:prstGeom>
          <a:ln w="19050">
            <a:solidFill>
              <a:srgbClr val="FFC00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2627784" y="2499742"/>
            <a:ext cx="14302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>
                <a:solidFill>
                  <a:srgbClr val="FFC000"/>
                </a:solidFill>
              </a:rPr>
              <a:t>SUBSCRIBE:  </a:t>
            </a:r>
            <a:r>
              <a:rPr lang="en-US" altLang="zh-CN" b="0" dirty="0"/>
              <a:t>for all topics</a:t>
            </a:r>
            <a:endParaRPr lang="zh-CN" altLang="en-US" b="0" dirty="0"/>
          </a:p>
        </p:txBody>
      </p:sp>
      <p:cxnSp>
        <p:nvCxnSpPr>
          <p:cNvPr id="95" name="直接连接符 94"/>
          <p:cNvCxnSpPr/>
          <p:nvPr/>
        </p:nvCxnSpPr>
        <p:spPr>
          <a:xfrm>
            <a:off x="2627784" y="2906977"/>
            <a:ext cx="3413044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4719946" y="2716346"/>
            <a:ext cx="6222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SUBACK</a:t>
            </a:r>
            <a:endParaRPr lang="zh-CN" altLang="en-US" sz="600" b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97" name="直接连接符 96"/>
          <p:cNvCxnSpPr/>
          <p:nvPr/>
        </p:nvCxnSpPr>
        <p:spPr>
          <a:xfrm>
            <a:off x="2627784" y="3123001"/>
            <a:ext cx="3413044" cy="0"/>
          </a:xfrm>
          <a:prstGeom prst="line">
            <a:avLst/>
          </a:prstGeom>
          <a:ln w="19050">
            <a:solidFill>
              <a:srgbClr val="FFC00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2627784" y="2932370"/>
            <a:ext cx="6591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 smtClean="0">
                <a:solidFill>
                  <a:srgbClr val="FFC000"/>
                </a:solidFill>
              </a:rPr>
              <a:t>PINGREQ</a:t>
            </a:r>
            <a:endParaRPr lang="zh-CN" altLang="en-US" sz="600" b="0" dirty="0"/>
          </a:p>
        </p:txBody>
      </p:sp>
      <p:cxnSp>
        <p:nvCxnSpPr>
          <p:cNvPr id="99" name="直接连接符 98"/>
          <p:cNvCxnSpPr/>
          <p:nvPr/>
        </p:nvCxnSpPr>
        <p:spPr>
          <a:xfrm>
            <a:off x="2629729" y="3338445"/>
            <a:ext cx="3413044" cy="0"/>
          </a:xfrm>
          <a:prstGeom prst="line">
            <a:avLst/>
          </a:prstGeom>
          <a:ln w="19050">
            <a:solidFill>
              <a:srgbClr val="E50B88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4721891" y="3147814"/>
            <a:ext cx="7168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>
                <a:solidFill>
                  <a:srgbClr val="E50B88"/>
                </a:solidFill>
              </a:rPr>
              <a:t>PINGRESP</a:t>
            </a:r>
            <a:endParaRPr lang="zh-CN" altLang="en-US" sz="600" b="0" dirty="0"/>
          </a:p>
        </p:txBody>
      </p:sp>
      <p:cxnSp>
        <p:nvCxnSpPr>
          <p:cNvPr id="101" name="直接连接符 100"/>
          <p:cNvCxnSpPr/>
          <p:nvPr/>
        </p:nvCxnSpPr>
        <p:spPr>
          <a:xfrm>
            <a:off x="2483768" y="3700225"/>
            <a:ext cx="3551104" cy="0"/>
          </a:xfrm>
          <a:prstGeom prst="line">
            <a:avLst/>
          </a:prstGeom>
          <a:ln w="19050">
            <a:solidFill>
              <a:srgbClr val="FFC00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2888259" y="3509594"/>
            <a:ext cx="240963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 smtClean="0">
                <a:solidFill>
                  <a:srgbClr val="FFC000"/>
                </a:solidFill>
              </a:rPr>
              <a:t>Private Subscribe: </a:t>
            </a:r>
            <a:r>
              <a:rPr lang="en-US" altLang="zh-CN" b="0" dirty="0" smtClean="0"/>
              <a:t>mid/topic/</a:t>
            </a:r>
            <a:r>
              <a:rPr lang="en-US" altLang="zh-CN" b="0" dirty="0" err="1" smtClean="0"/>
              <a:t>qos</a:t>
            </a:r>
            <a:r>
              <a:rPr lang="en-US" altLang="zh-CN" b="0" dirty="0" smtClean="0"/>
              <a:t>/client id/sub id</a:t>
            </a:r>
            <a:endParaRPr lang="zh-CN" altLang="en-US" sz="600" b="0" dirty="0"/>
          </a:p>
        </p:txBody>
      </p:sp>
      <p:cxnSp>
        <p:nvCxnSpPr>
          <p:cNvPr id="104" name="直接连接符 103"/>
          <p:cNvCxnSpPr>
            <a:stCxn id="43" idx="3"/>
          </p:cNvCxnSpPr>
          <p:nvPr/>
        </p:nvCxnSpPr>
        <p:spPr>
          <a:xfrm>
            <a:off x="1361338" y="2160385"/>
            <a:ext cx="1014282" cy="1539840"/>
          </a:xfrm>
          <a:prstGeom prst="line">
            <a:avLst/>
          </a:prstGeom>
          <a:ln w="19050">
            <a:solidFill>
              <a:srgbClr val="FFC00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 rot="3418031">
            <a:off x="1368277" y="2768239"/>
            <a:ext cx="107914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sz="600" dirty="0">
                <a:solidFill>
                  <a:srgbClr val="FFC000"/>
                </a:solidFill>
              </a:rPr>
              <a:t>SUBSCRIBE: </a:t>
            </a:r>
            <a:r>
              <a:rPr lang="en-US" altLang="zh-CN" sz="600" dirty="0"/>
              <a:t>from client</a:t>
            </a:r>
            <a:endParaRPr lang="zh-CN" altLang="en-US" sz="400" b="0" dirty="0"/>
          </a:p>
        </p:txBody>
      </p:sp>
      <p:cxnSp>
        <p:nvCxnSpPr>
          <p:cNvPr id="107" name="直接连接符 106"/>
          <p:cNvCxnSpPr/>
          <p:nvPr/>
        </p:nvCxnSpPr>
        <p:spPr>
          <a:xfrm>
            <a:off x="2633382" y="3843661"/>
            <a:ext cx="3413044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4725544" y="3653030"/>
            <a:ext cx="6222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SUBACK</a:t>
            </a:r>
            <a:endParaRPr lang="zh-CN" altLang="en-US" sz="600" b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10" name="直接连接符 109"/>
          <p:cNvCxnSpPr>
            <a:stCxn id="5" idx="6"/>
            <a:endCxn id="67" idx="1"/>
          </p:cNvCxnSpPr>
          <p:nvPr/>
        </p:nvCxnSpPr>
        <p:spPr>
          <a:xfrm flipV="1">
            <a:off x="6692350" y="1331691"/>
            <a:ext cx="903718" cy="288031"/>
          </a:xfrm>
          <a:prstGeom prst="line">
            <a:avLst/>
          </a:prstGeom>
          <a:ln w="19050">
            <a:solidFill>
              <a:srgbClr val="E50B88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 rot="16200000">
            <a:off x="6248122" y="2861132"/>
            <a:ext cx="120097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sz="600" dirty="0" smtClean="0">
                <a:solidFill>
                  <a:srgbClr val="E50B88"/>
                </a:solidFill>
              </a:rPr>
              <a:t>Retain PUBLISH</a:t>
            </a:r>
            <a:r>
              <a:rPr lang="en-US" altLang="zh-CN" sz="600" dirty="0">
                <a:solidFill>
                  <a:srgbClr val="E50B88"/>
                </a:solidFill>
              </a:rPr>
              <a:t>: </a:t>
            </a:r>
            <a:r>
              <a:rPr lang="en-US" altLang="zh-CN" sz="600" dirty="0"/>
              <a:t>from node</a:t>
            </a:r>
            <a:endParaRPr lang="zh-CN" altLang="en-US" sz="400" b="0" dirty="0"/>
          </a:p>
        </p:txBody>
      </p:sp>
      <p:cxnSp>
        <p:nvCxnSpPr>
          <p:cNvPr id="114" name="直接连接符 113"/>
          <p:cNvCxnSpPr/>
          <p:nvPr/>
        </p:nvCxnSpPr>
        <p:spPr>
          <a:xfrm>
            <a:off x="2633382" y="4240725"/>
            <a:ext cx="3594802" cy="0"/>
          </a:xfrm>
          <a:prstGeom prst="line">
            <a:avLst/>
          </a:prstGeom>
          <a:ln w="19050">
            <a:solidFill>
              <a:srgbClr val="E50B88"/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2915816" y="4050094"/>
            <a:ext cx="325602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 smtClean="0">
                <a:solidFill>
                  <a:srgbClr val="E50B88"/>
                </a:solidFill>
              </a:rPr>
              <a:t>Private Retain: </a:t>
            </a:r>
            <a:r>
              <a:rPr lang="en-US" altLang="zh-CN" b="0" dirty="0" smtClean="0"/>
              <a:t>topic/</a:t>
            </a:r>
            <a:r>
              <a:rPr lang="en-US" altLang="zh-CN" b="0" dirty="0" err="1" smtClean="0"/>
              <a:t>qos</a:t>
            </a:r>
            <a:r>
              <a:rPr lang="en-US" altLang="zh-CN" b="0" dirty="0" smtClean="0"/>
              <a:t>/mid/client id/sub id/ </a:t>
            </a:r>
            <a:r>
              <a:rPr lang="en-US" altLang="zh-CN" b="0" dirty="0" err="1" smtClean="0"/>
              <a:t>msg</a:t>
            </a:r>
            <a:r>
              <a:rPr lang="en-US" altLang="zh-CN" b="0" dirty="0" smtClean="0"/>
              <a:t> </a:t>
            </a:r>
            <a:r>
              <a:rPr lang="en-US" altLang="zh-CN" b="0" dirty="0" err="1" smtClean="0"/>
              <a:t>rcv</a:t>
            </a:r>
            <a:r>
              <a:rPr lang="en-US" altLang="zh-CN" b="0" dirty="0" smtClean="0"/>
              <a:t> time/payload</a:t>
            </a:r>
            <a:endParaRPr lang="zh-CN" altLang="en-US" sz="600" b="0" dirty="0"/>
          </a:p>
        </p:txBody>
      </p:sp>
      <p:cxnSp>
        <p:nvCxnSpPr>
          <p:cNvPr id="119" name="直接连接符 118"/>
          <p:cNvCxnSpPr>
            <a:endCxn id="45" idx="2"/>
          </p:cNvCxnSpPr>
          <p:nvPr/>
        </p:nvCxnSpPr>
        <p:spPr>
          <a:xfrm flipH="1" flipV="1">
            <a:off x="857607" y="3175484"/>
            <a:ext cx="1482145" cy="1065241"/>
          </a:xfrm>
          <a:prstGeom prst="line">
            <a:avLst/>
          </a:prstGeom>
          <a:ln w="19050">
            <a:solidFill>
              <a:srgbClr val="FFC00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 rot="2172120">
            <a:off x="1030568" y="3597965"/>
            <a:ext cx="133081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sz="600" dirty="0">
                <a:solidFill>
                  <a:srgbClr val="FFC000"/>
                </a:solidFill>
              </a:rPr>
              <a:t>PUBLISH: </a:t>
            </a:r>
            <a:r>
              <a:rPr lang="en-US" altLang="zh-CN" sz="600" dirty="0">
                <a:solidFill>
                  <a:srgbClr val="FF0000"/>
                </a:solidFill>
              </a:rPr>
              <a:t>unicast to client only</a:t>
            </a:r>
            <a:endParaRPr lang="zh-CN" altLang="en-US" sz="400" b="0" dirty="0">
              <a:solidFill>
                <a:srgbClr val="FF0000"/>
              </a:solidFill>
            </a:endParaRPr>
          </a:p>
        </p:txBody>
      </p:sp>
      <p:cxnSp>
        <p:nvCxnSpPr>
          <p:cNvPr id="131" name="直接连接符 130"/>
          <p:cNvCxnSpPr>
            <a:stCxn id="148" idx="3"/>
          </p:cNvCxnSpPr>
          <p:nvPr/>
        </p:nvCxnSpPr>
        <p:spPr>
          <a:xfrm>
            <a:off x="1362256" y="4221757"/>
            <a:ext cx="977496" cy="558008"/>
          </a:xfrm>
          <a:prstGeom prst="line">
            <a:avLst/>
          </a:prstGeom>
          <a:ln w="19050">
            <a:solidFill>
              <a:srgbClr val="FFC00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弧形 129"/>
          <p:cNvSpPr/>
          <p:nvPr/>
        </p:nvSpPr>
        <p:spPr>
          <a:xfrm rot="406040">
            <a:off x="5640744" y="1833548"/>
            <a:ext cx="1341728" cy="2440016"/>
          </a:xfrm>
          <a:prstGeom prst="arc">
            <a:avLst>
              <a:gd name="adj1" fmla="val 16482467"/>
              <a:gd name="adj2" fmla="val 4908506"/>
            </a:avLst>
          </a:prstGeom>
          <a:ln w="19050">
            <a:solidFill>
              <a:srgbClr val="E50B88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7" name="TextBox 146"/>
          <p:cNvSpPr txBox="1"/>
          <p:nvPr/>
        </p:nvSpPr>
        <p:spPr>
          <a:xfrm rot="20545684">
            <a:off x="6716505" y="1294130"/>
            <a:ext cx="96212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sz="600" dirty="0">
                <a:solidFill>
                  <a:srgbClr val="E50B88"/>
                </a:solidFill>
              </a:rPr>
              <a:t>PUBLISH: </a:t>
            </a:r>
            <a:r>
              <a:rPr lang="en-US" altLang="zh-CN" sz="600" dirty="0"/>
              <a:t>from client</a:t>
            </a:r>
            <a:endParaRPr lang="zh-CN" altLang="en-US" sz="400" b="0" dirty="0"/>
          </a:p>
        </p:txBody>
      </p:sp>
      <p:sp>
        <p:nvSpPr>
          <p:cNvPr id="148" name="矩形 147"/>
          <p:cNvSpPr/>
          <p:nvPr/>
        </p:nvSpPr>
        <p:spPr>
          <a:xfrm>
            <a:off x="352958" y="4071563"/>
            <a:ext cx="1009298" cy="3003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latin typeface="Arial" pitchFamily="34" charset="0"/>
                <a:cs typeface="Arial" pitchFamily="34" charset="0"/>
              </a:rPr>
              <a:t>3.Publisher</a:t>
            </a:r>
            <a:endParaRPr lang="zh-CN" altLang="en-US" sz="1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TextBox 151"/>
          <p:cNvSpPr txBox="1"/>
          <p:nvPr/>
        </p:nvSpPr>
        <p:spPr>
          <a:xfrm rot="1833866">
            <a:off x="1387418" y="4352204"/>
            <a:ext cx="962123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sz="600" dirty="0">
                <a:solidFill>
                  <a:srgbClr val="FFC000"/>
                </a:solidFill>
              </a:rPr>
              <a:t>PUBLISH: </a:t>
            </a:r>
            <a:r>
              <a:rPr lang="en-US" altLang="zh-CN" sz="600" dirty="0"/>
              <a:t>from client</a:t>
            </a:r>
            <a:endParaRPr lang="zh-CN" altLang="en-US" sz="400" b="0" dirty="0"/>
          </a:p>
        </p:txBody>
      </p:sp>
      <p:cxnSp>
        <p:nvCxnSpPr>
          <p:cNvPr id="153" name="直接连接符 152"/>
          <p:cNvCxnSpPr/>
          <p:nvPr/>
        </p:nvCxnSpPr>
        <p:spPr>
          <a:xfrm>
            <a:off x="2483768" y="4779765"/>
            <a:ext cx="3551104" cy="0"/>
          </a:xfrm>
          <a:prstGeom prst="line">
            <a:avLst/>
          </a:prstGeom>
          <a:ln w="19050">
            <a:solidFill>
              <a:srgbClr val="FFC000"/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2888259" y="4589134"/>
            <a:ext cx="15007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>
                <a:solidFill>
                  <a:srgbClr val="FFC000"/>
                </a:solidFill>
              </a:rPr>
              <a:t>PUBLISH:  </a:t>
            </a:r>
            <a:r>
              <a:rPr lang="en-US" altLang="zh-CN" sz="600" b="0" dirty="0"/>
              <a:t>to whoever subscribed</a:t>
            </a:r>
            <a:endParaRPr lang="zh-CN" altLang="en-US" sz="600" b="0" dirty="0"/>
          </a:p>
        </p:txBody>
      </p:sp>
      <p:cxnSp>
        <p:nvCxnSpPr>
          <p:cNvPr id="156" name="直接连接符 155"/>
          <p:cNvCxnSpPr/>
          <p:nvPr/>
        </p:nvCxnSpPr>
        <p:spPr>
          <a:xfrm>
            <a:off x="2618777" y="4419725"/>
            <a:ext cx="3413044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/>
          <p:cNvSpPr txBox="1"/>
          <p:nvPr/>
        </p:nvSpPr>
        <p:spPr>
          <a:xfrm>
            <a:off x="2885208" y="4229094"/>
            <a:ext cx="6222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PUBACK</a:t>
            </a:r>
            <a:endParaRPr lang="zh-CN" altLang="en-US" sz="600" b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58" name="直接连接符 157"/>
          <p:cNvCxnSpPr/>
          <p:nvPr/>
        </p:nvCxnSpPr>
        <p:spPr>
          <a:xfrm>
            <a:off x="2638385" y="4923201"/>
            <a:ext cx="3413044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sysDot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xtBox 158"/>
          <p:cNvSpPr txBox="1"/>
          <p:nvPr/>
        </p:nvSpPr>
        <p:spPr>
          <a:xfrm>
            <a:off x="4730547" y="4732570"/>
            <a:ext cx="6222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>
                <a:solidFill>
                  <a:schemeClr val="bg1">
                    <a:lumMod val="50000"/>
                  </a:schemeClr>
                </a:solidFill>
              </a:rPr>
              <a:t>PUBACK</a:t>
            </a:r>
            <a:endParaRPr lang="zh-CN" altLang="en-US" sz="600" b="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6658251" y="4116794"/>
            <a:ext cx="245025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b="1" dirty="0">
                <a:latin typeface="微软雅黑" pitchFamily="34" charset="-122"/>
                <a:ea typeface="微软雅黑" pitchFamily="34" charset="-122"/>
              </a:rPr>
              <a:t>Loop cycle avoidance:</a:t>
            </a:r>
          </a:p>
          <a:p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For PUB </a:t>
            </a:r>
            <a:r>
              <a:rPr lang="en-US" altLang="zh-CN" sz="1000" dirty="0" err="1">
                <a:latin typeface="微软雅黑" pitchFamily="34" charset="-122"/>
                <a:ea typeface="微软雅黑" pitchFamily="34" charset="-122"/>
              </a:rPr>
              <a:t>msg</a:t>
            </a:r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, send to only client if this PUB comes from other nodes.</a:t>
            </a:r>
          </a:p>
          <a:p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For SUB/UNSUB </a:t>
            </a:r>
            <a:r>
              <a:rPr lang="en-US" altLang="zh-CN" sz="1000" dirty="0" err="1">
                <a:latin typeface="微软雅黑" pitchFamily="34" charset="-122"/>
                <a:ea typeface="微软雅黑" pitchFamily="34" charset="-122"/>
              </a:rPr>
              <a:t>msg</a:t>
            </a:r>
            <a:r>
              <a:rPr lang="en-US" altLang="zh-CN" sz="1000" dirty="0">
                <a:latin typeface="微软雅黑" pitchFamily="34" charset="-122"/>
                <a:ea typeface="微软雅黑" pitchFamily="34" charset="-122"/>
              </a:rPr>
              <a:t>, do not broadcast if this SUB/UNSUB comes from other nodes.</a:t>
            </a:r>
          </a:p>
        </p:txBody>
      </p:sp>
    </p:spTree>
    <p:extLst>
      <p:ext uri="{BB962C8B-B14F-4D97-AF65-F5344CB8AC3E}">
        <p14:creationId xmlns:p14="http://schemas.microsoft.com/office/powerpoint/2010/main" val="239602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 smtClean="0"/>
              <a:t>Implementation 1</a:t>
            </a:r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1561" y="987574"/>
            <a:ext cx="79928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SUB/UNSUB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Save the sub/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unsub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topic by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ref_cnt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,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broardcast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each sub inside Private Subscribe(slide4)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for each new client, broadcast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unsub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for the topic which no one subscribed.</a:t>
            </a: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Clean </a:t>
            </a:r>
            <a:r>
              <a:rPr lang="en-US" altLang="zh-CN" sz="16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Session(not implemented)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If receive a new client with clean session == 0, then broadcast it’s client id to each other node, while the client reconnect with other broker, the broker should ask it’s subs and </a:t>
            </a:r>
            <a:r>
              <a:rPr lang="en-US" altLang="zh-CN" sz="1200" dirty="0" err="1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2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 with </a:t>
            </a:r>
            <a:r>
              <a:rPr lang="en-US" altLang="zh-CN" sz="1200" dirty="0" err="1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QoS</a:t>
            </a:r>
            <a:r>
              <a:rPr lang="en-US" altLang="zh-CN" sz="12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 &gt; 0 for previous broker.</a:t>
            </a:r>
            <a:endParaRPr lang="zh-CN" altLang="en-US" sz="1200" dirty="0" smtClean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 err="1">
                <a:latin typeface="微软雅黑" pitchFamily="34" charset="-122"/>
                <a:ea typeface="微软雅黑" pitchFamily="34" charset="-122"/>
              </a:rPr>
              <a:t>QoS</a:t>
            </a:r>
            <a:endParaRPr lang="en-US" altLang="zh-CN" sz="16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Send each pub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with it’s original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QoS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which specified by client to other broker,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Send each pub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with a minus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QoS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between subscriber’s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QoS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and original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QoS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to real client.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47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Implementation </a:t>
            </a:r>
            <a:r>
              <a:rPr lang="en-US" altLang="zh-CN" dirty="0" smtClean="0"/>
              <a:t>2</a:t>
            </a:r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1561" y="987574"/>
            <a:ext cx="7992888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Retain Message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Step1. (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brokerA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)Generate a local sub id for each sub from client, 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Step2. 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brokerA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Search local retain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and send Private Sub(slide4)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to other brokers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Step3. (other brokers) process the subs, and search retain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inside there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db</a:t>
            </a: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Step4. (other brokers) send the retained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inside Private Pub(slide4)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to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brokerA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Step5. (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brokerA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) cache all valid(earlier) retained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, send to client after 1 second</a:t>
            </a: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Retain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msgs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are tricky since there may stored on each broker. </a:t>
            </a: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701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/>
              <a:t>Implementation </a:t>
            </a:r>
            <a:r>
              <a:rPr lang="en-US" altLang="zh-CN" dirty="0" smtClean="0"/>
              <a:t>3</a:t>
            </a:r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1561" y="987574"/>
            <a:ext cx="7992888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PRIVATE_SUBSCRIBE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Fix head(1111 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0000+Remain Length) + Packet ID + Topic Length + Topic +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QoS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+ Original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Cliend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ID length + Original Client 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ID + Sub ID</a:t>
            </a: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>
                <a:latin typeface="微软雅黑" pitchFamily="34" charset="-122"/>
                <a:ea typeface="微软雅黑" pitchFamily="34" charset="-122"/>
              </a:rPr>
              <a:t>PRIVATE_RETAIN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Fix head(1111 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0000+Remain Length) + Topic Length + Topic +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QoS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+ [Packet ID] + Original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Cliend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ID length + Original Client 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ID + Sub ID 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+ 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Original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Rcv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Time Length + Original 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Retain </a:t>
            </a:r>
            <a:r>
              <a:rPr lang="en-US" altLang="zh-CN" sz="1200" dirty="0" err="1">
                <a:latin typeface="微软雅黑" pitchFamily="34" charset="-122"/>
                <a:ea typeface="微软雅黑" pitchFamily="34" charset="-122"/>
              </a:rPr>
              <a:t>Rcv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 Time + Payload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endParaRPr lang="en-US" altLang="zh-CN" sz="12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PULL_PREVIOUS_SESSION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Not implemented</a:t>
            </a:r>
            <a:endParaRPr lang="en-US" altLang="zh-CN" sz="12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endParaRPr lang="en-US" altLang="zh-CN" sz="12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SEND_PREVIOUS_SESSION</a:t>
            </a:r>
          </a:p>
          <a:p>
            <a:pPr>
              <a:spcBef>
                <a:spcPts val="600"/>
              </a:spcBef>
            </a:pPr>
            <a:r>
              <a:rPr lang="en-US" altLang="zh-CN" sz="1200" dirty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Not </a:t>
            </a:r>
            <a:r>
              <a:rPr lang="en-US" altLang="zh-CN" sz="12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implemented</a:t>
            </a:r>
            <a:endParaRPr lang="en-US" altLang="zh-CN" sz="12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62386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 smtClean="0"/>
              <a:t>Implementation 4</a:t>
            </a:r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1561" y="987574"/>
            <a:ext cx="7992888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Auto reconnect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TCP connect to other nodes according the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mosquitto.conf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, 2s later check the TCP connection, and send CONNECT once TCP connect success, otherwise retry TCP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conection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5s later.</a:t>
            </a:r>
          </a:p>
          <a:p>
            <a:pPr>
              <a:spcBef>
                <a:spcPts val="600"/>
              </a:spcBef>
            </a:pPr>
            <a:endParaRPr lang="en-US" altLang="zh-CN" sz="16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Crash detection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For remote process crash, Kernel would close the socket, 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For remote OS crash or network issue, check PINGRESP 2s later after the PINGREQ sent.</a:t>
            </a:r>
          </a:p>
          <a:p>
            <a:pPr>
              <a:spcBef>
                <a:spcPts val="600"/>
              </a:spcBef>
            </a:pP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Subscribe relationship recovery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Save each topic which comes from clients, send all other nodes after CONNECT success.</a:t>
            </a:r>
          </a:p>
          <a:p>
            <a:pPr>
              <a:spcBef>
                <a:spcPts val="600"/>
              </a:spcBef>
            </a:pP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Reload CFG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Try to connect with the new nodes and remove the connection with the nodes which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nolonger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exists in the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mosquitto.conf</a:t>
            </a:r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411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/>
          <p:cNvSpPr txBox="1"/>
          <p:nvPr/>
        </p:nvSpPr>
        <p:spPr>
          <a:xfrm>
            <a:off x="427061" y="444029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b="1">
                <a:latin typeface="Arial" pitchFamily="34" charset="0"/>
                <a:ea typeface="Arial Unicode MS" pitchFamily="34" charset="-122"/>
                <a:cs typeface="Arial" pitchFamily="34" charset="0"/>
              </a:defRPr>
            </a:lvl1pPr>
          </a:lstStyle>
          <a:p>
            <a:r>
              <a:rPr lang="en-US" altLang="zh-CN" dirty="0" smtClean="0"/>
              <a:t>Implementation 5</a:t>
            </a:r>
            <a:endParaRPr lang="zh-CN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11561" y="987574"/>
            <a:ext cx="799288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Timer optimization</a:t>
            </a:r>
            <a:endParaRPr lang="zh-CN" altLang="en-US" sz="16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Use a min heap(as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libevent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) to save each clients and nodes which connect with me, the key </a:t>
            </a:r>
            <a:r>
              <a:rPr lang="en-US" altLang="zh-CN" sz="1200" dirty="0">
                <a:latin typeface="微软雅黑" pitchFamily="34" charset="-122"/>
                <a:ea typeface="微软雅黑" pitchFamily="34" charset="-122"/>
              </a:rPr>
              <a:t>is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last_msg_in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+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keepalive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Simply roll poling for the context which use to connect with other nodes.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Insert the context to the min heap while accept a new socket, update the context in the socket once receive a non-DISCONNECT message, and erase the context from the heap once receive DISCONNECT message.</a:t>
            </a: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Use 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epoll_wait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 instead of poll, and the timeout is MIN(</a:t>
            </a:r>
            <a:r>
              <a:rPr lang="en-US" altLang="zh-CN" sz="1200" dirty="0" err="1" smtClean="0">
                <a:latin typeface="微软雅黑" pitchFamily="34" charset="-122"/>
                <a:ea typeface="微软雅黑" pitchFamily="34" charset="-122"/>
              </a:rPr>
              <a:t>next_timer</a:t>
            </a: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, 2s)</a:t>
            </a: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TOPIC</a:t>
            </a:r>
            <a:r>
              <a:rPr lang="zh-CN" altLang="en-US" sz="1600" dirty="0" smtClean="0">
                <a:latin typeface="微软雅黑" pitchFamily="34" charset="-122"/>
                <a:ea typeface="微软雅黑" pitchFamily="34" charset="-122"/>
              </a:rPr>
              <a:t> </a:t>
            </a: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save</a:t>
            </a: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Use reference counter, delete the TOPIC while this TOPIC no longer subscribed by any clients.</a:t>
            </a:r>
          </a:p>
          <a:p>
            <a:pPr>
              <a:spcBef>
                <a:spcPts val="600"/>
              </a:spcBef>
            </a:pPr>
            <a:endParaRPr lang="en-US" altLang="zh-CN" sz="1200" dirty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600" dirty="0" smtClean="0">
                <a:latin typeface="微软雅黑" pitchFamily="34" charset="-122"/>
                <a:ea typeface="微软雅黑" pitchFamily="34" charset="-122"/>
              </a:rPr>
              <a:t>Deployment</a:t>
            </a:r>
            <a:endParaRPr lang="en-US" altLang="zh-CN" sz="1200" dirty="0" smtClean="0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ts val="600"/>
              </a:spcBef>
            </a:pPr>
            <a:r>
              <a:rPr lang="en-US" altLang="zh-CN" sz="1200" dirty="0" smtClean="0">
                <a:latin typeface="微软雅黑" pitchFamily="34" charset="-122"/>
                <a:ea typeface="微软雅黑" pitchFamily="34" charset="-122"/>
              </a:rPr>
              <a:t>Deploy one instance on one core in SMP, listen on different port.</a:t>
            </a:r>
          </a:p>
        </p:txBody>
      </p:sp>
    </p:spTree>
    <p:extLst>
      <p:ext uri="{BB962C8B-B14F-4D97-AF65-F5344CB8AC3E}">
        <p14:creationId xmlns:p14="http://schemas.microsoft.com/office/powerpoint/2010/main" val="3385794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26312</TotalTime>
  <Words>647</Words>
  <Application>Microsoft Office PowerPoint</Application>
  <PresentationFormat>全屏显示(16:9)</PresentationFormat>
  <Paragraphs>92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 用户</dc:creator>
  <cp:lastModifiedBy>Windows 用户</cp:lastModifiedBy>
  <cp:revision>783</cp:revision>
  <dcterms:created xsi:type="dcterms:W3CDTF">2017-11-13T06:36:00Z</dcterms:created>
  <dcterms:modified xsi:type="dcterms:W3CDTF">2017-12-07T13:30:09Z</dcterms:modified>
</cp:coreProperties>
</file>