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14"/>
  </p:notesMasterIdLst>
  <p:sldIdLst>
    <p:sldId id="256" r:id="rId2"/>
    <p:sldId id="258" r:id="rId3"/>
    <p:sldId id="264" r:id="rId4"/>
    <p:sldId id="266" r:id="rId5"/>
    <p:sldId id="260" r:id="rId6"/>
    <p:sldId id="271" r:id="rId7"/>
    <p:sldId id="262" r:id="rId8"/>
    <p:sldId id="267" r:id="rId9"/>
    <p:sldId id="273" r:id="rId10"/>
    <p:sldId id="268" r:id="rId11"/>
    <p:sldId id="269" r:id="rId12"/>
    <p:sldId id="270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8F1A"/>
    <a:srgbClr val="D4602C"/>
    <a:srgbClr val="E1921F"/>
    <a:srgbClr val="A6D7F6"/>
    <a:srgbClr val="B2B4B3"/>
    <a:srgbClr val="B71488"/>
    <a:srgbClr val="0066CC"/>
    <a:srgbClr val="000099"/>
    <a:srgbClr val="0000CC"/>
    <a:srgbClr val="00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27" autoAdjust="0"/>
    <p:restoredTop sz="94670" autoAdjust="0"/>
  </p:normalViewPr>
  <p:slideViewPr>
    <p:cSldViewPr>
      <p:cViewPr varScale="1">
        <p:scale>
          <a:sx n="94" d="100"/>
          <a:sy n="94" d="100"/>
        </p:scale>
        <p:origin x="-534" y="-96"/>
      </p:cViewPr>
      <p:guideLst>
        <p:guide orient="horz" pos="2160"/>
        <p:guide pos="2880"/>
        <p:guide pos="29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dirty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dirty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dirty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476CD2E-7B7F-4957-9980-519AC0C207C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101A1D-BA47-4FF2-AE24-1C4DC5F55F5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4213"/>
            <a:ext cx="4572000" cy="3429000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7988" cy="4116388"/>
          </a:xfrm>
          <a:noFill/>
          <a:ln/>
        </p:spPr>
        <p:txBody>
          <a:bodyPr/>
          <a:lstStyle/>
          <a:p>
            <a:pPr eaLnBrk="1" hangingPunct="1"/>
            <a:endParaRPr lang="en-US" smtClean="0">
              <a:ea typeface="ＭＳ Ｐゴシック" pitchFamily="-106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 userDrawn="1"/>
        </p:nvSpPr>
        <p:spPr bwMode="black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ea typeface="+mn-ea"/>
            </a:endParaRPr>
          </a:p>
        </p:txBody>
      </p:sp>
      <p:sp>
        <p:nvSpPr>
          <p:cNvPr id="26626" name="Rectangle 3"/>
          <p:cNvSpPr>
            <a:spLocks noGrp="1" noChangeArrowheads="1"/>
          </p:cNvSpPr>
          <p:nvPr>
            <p:ph type="ctrTitle"/>
          </p:nvPr>
        </p:nvSpPr>
        <p:spPr bwMode="white">
          <a:xfrm>
            <a:off x="355600" y="2424113"/>
            <a:ext cx="7772400" cy="14700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ea typeface="ＭＳ Ｐゴシック" pitchFamily="-106" charset="-128"/>
              </a:defRPr>
            </a:lvl1pPr>
          </a:lstStyle>
          <a:p>
            <a:r>
              <a:rPr lang="en-US" smtClean="0"/>
              <a:t>Click to edit Master title style</a:t>
            </a:r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7253FB-7A1C-44E4-9C39-BC48BB1FDC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05588" y="260350"/>
            <a:ext cx="2017712" cy="5284788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5" y="260350"/>
            <a:ext cx="5903913" cy="5284788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2F0DED-B50F-4AE7-A5CC-5F8359A0842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8800" y="260350"/>
            <a:ext cx="8064500" cy="941388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49275" y="1484313"/>
            <a:ext cx="3956050" cy="4060825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7725" y="1484313"/>
            <a:ext cx="3956050" cy="4060825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0BFD8C-942E-46AD-855D-824AAE4D7E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7E80E0-EBA5-4D55-9422-43DC980D48B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6640BF-8AD3-49D8-8222-8CAD40F4AC8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484313"/>
            <a:ext cx="3956050" cy="4060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7725" y="1484313"/>
            <a:ext cx="3956050" cy="4060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4D0DCC-0D9C-4FC2-8F00-1C8EF34BDA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D080D8-DEDA-4CEB-ADE3-C4289209A8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CE71CD-FF82-4448-AAEA-A050D4D5181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4E02E1-942F-4D06-8C42-D6AC8BEA999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BB6658-DA11-4B86-B1DF-70A63A34DEA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610EA2-7606-4C45-8555-5DCE9D86EDF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58800" y="260350"/>
            <a:ext cx="8064500" cy="941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49275" y="1484313"/>
            <a:ext cx="8064500" cy="406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4"/>
          </p:nvPr>
        </p:nvSpPr>
        <p:spPr bwMode="black">
          <a:xfrm>
            <a:off x="7953375" y="6424613"/>
            <a:ext cx="874713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solidFill>
                  <a:srgbClr val="000000"/>
                </a:solidFill>
                <a:latin typeface="Calibri" pitchFamily="-106" charset="0"/>
              </a:defRPr>
            </a:lvl1pPr>
          </a:lstStyle>
          <a:p>
            <a:pPr>
              <a:defRPr/>
            </a:pPr>
            <a:fld id="{58367984-5C42-4220-B88D-9A8093D19E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5" r:id="rId2"/>
    <p:sldLayoutId id="2147483724" r:id="rId3"/>
    <p:sldLayoutId id="2147483723" r:id="rId4"/>
    <p:sldLayoutId id="2147483722" r:id="rId5"/>
    <p:sldLayoutId id="2147483721" r:id="rId6"/>
    <p:sldLayoutId id="2147483720" r:id="rId7"/>
    <p:sldLayoutId id="2147483719" r:id="rId8"/>
    <p:sldLayoutId id="2147483718" r:id="rId9"/>
    <p:sldLayoutId id="2147483717" r:id="rId10"/>
    <p:sldLayoutId id="2147483716" r:id="rId11"/>
    <p:sldLayoutId id="2147483715" r:id="rId12"/>
  </p:sldLayoutIdLst>
  <p:hf hdr="0" ftr="0" dt="0"/>
  <p:txStyles>
    <p:titleStyle>
      <a:lvl1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alibri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alibri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alibri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l" rtl="0" fontAlgn="base">
        <a:lnSpc>
          <a:spcPct val="80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alibri" charset="0"/>
        </a:defRPr>
      </a:lvl6pPr>
      <a:lvl7pPr marL="914400" algn="l" rtl="0" fontAlgn="base">
        <a:lnSpc>
          <a:spcPct val="80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alibri" charset="0"/>
        </a:defRPr>
      </a:lvl7pPr>
      <a:lvl8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alibri" charset="0"/>
        </a:defRPr>
      </a:lvl8pPr>
      <a:lvl9pPr marL="1828800" algn="l" rtl="0" fontAlgn="base">
        <a:lnSpc>
          <a:spcPct val="80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alibri" charset="0"/>
        </a:defRPr>
      </a:lvl9pPr>
    </p:titleStyle>
    <p:bodyStyle>
      <a:lvl1pPr marL="452438" indent="-452438" algn="l" rtl="0" eaLnBrk="0" fontAlgn="base" hangingPunct="0">
        <a:spcBef>
          <a:spcPct val="20000"/>
        </a:spcBef>
        <a:spcAft>
          <a:spcPct val="0"/>
        </a:spcAft>
        <a:buFont typeface="Calibri" pitchFamily="-106" charset="0"/>
        <a:buChar char="•"/>
        <a:defRPr sz="3000" b="1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862013" indent="-230188" algn="l" rtl="0" eaLnBrk="0" fontAlgn="base" hangingPunct="0">
        <a:spcBef>
          <a:spcPct val="20000"/>
        </a:spcBef>
        <a:spcAft>
          <a:spcPct val="0"/>
        </a:spcAft>
        <a:buSzPct val="80000"/>
        <a:buFont typeface="Calibri" pitchFamily="-106" charset="0"/>
        <a:buChar char="•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255713" indent="-214313" algn="l" rtl="0" eaLnBrk="0" fontAlgn="base" hangingPunct="0">
        <a:spcBef>
          <a:spcPct val="20000"/>
        </a:spcBef>
        <a:spcAft>
          <a:spcPct val="0"/>
        </a:spcAft>
        <a:buSzPct val="90000"/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844675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25266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7098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31670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6242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40814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5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41E369D-3249-4B1F-B412-A1FF83F2DC9C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7171" name="Rectangle 7"/>
          <p:cNvSpPr>
            <a:spLocks noGrp="1" noChangeArrowheads="1"/>
          </p:cNvSpPr>
          <p:nvPr>
            <p:ph type="ctrTitle" idx="4294967295"/>
          </p:nvPr>
        </p:nvSpPr>
        <p:spPr bwMode="white">
          <a:xfrm>
            <a:off x="684213" y="2276475"/>
            <a:ext cx="7173912" cy="1273175"/>
          </a:xfrm>
          <a:noFill/>
        </p:spPr>
        <p:txBody>
          <a:bodyPr/>
          <a:lstStyle/>
          <a:p>
            <a:pPr algn="r" eaLnBrk="1" hangingPunct="1"/>
            <a:r>
              <a:rPr lang="en-US" sz="3600" smtClean="0">
                <a:solidFill>
                  <a:schemeClr val="tx1"/>
                </a:solidFill>
                <a:ea typeface="ＭＳ Ｐゴシック" pitchFamily="-106" charset="-128"/>
              </a:rPr>
              <a:t>Draft Proposal for an Eclipse </a:t>
            </a:r>
            <a:br>
              <a:rPr lang="en-US" sz="3600" smtClean="0">
                <a:solidFill>
                  <a:schemeClr val="tx1"/>
                </a:solidFill>
                <a:ea typeface="ＭＳ Ｐゴシック" pitchFamily="-106" charset="-128"/>
              </a:rPr>
            </a:br>
            <a:r>
              <a:rPr lang="en-US" sz="3600" smtClean="0">
                <a:solidFill>
                  <a:schemeClr val="tx1"/>
                </a:solidFill>
                <a:ea typeface="ＭＳ Ｐゴシック" pitchFamily="-106" charset="-128"/>
              </a:rPr>
              <a:t>Mobile Development Suite Architecture</a:t>
            </a:r>
          </a:p>
        </p:txBody>
      </p:sp>
      <p:sp>
        <p:nvSpPr>
          <p:cNvPr id="8198" name="Rectangle 8"/>
          <p:cNvSpPr>
            <a:spLocks noGrp="1" noChangeArrowheads="1"/>
          </p:cNvSpPr>
          <p:nvPr>
            <p:ph type="subTitle" idx="4294967295"/>
          </p:nvPr>
        </p:nvSpPr>
        <p:spPr bwMode="white">
          <a:xfrm>
            <a:off x="684213" y="3857625"/>
            <a:ext cx="7173912" cy="1443038"/>
          </a:xfrm>
        </p:spPr>
        <p:txBody>
          <a:bodyPr/>
          <a:lstStyle/>
          <a:p>
            <a:pPr marL="0" indent="0" algn="r" eaLnBrk="1" hangingPunct="1">
              <a:lnSpc>
                <a:spcPct val="90000"/>
              </a:lnSpc>
              <a:buFont typeface="Calibri" pitchFamily="-106" charset="0"/>
              <a:buNone/>
              <a:defRPr/>
            </a:pPr>
            <a:r>
              <a:rPr lang="en-US" sz="1600" b="0" dirty="0" smtClean="0">
                <a:ea typeface="ＭＳ Ｐゴシック" pitchFamily="-106" charset="-128"/>
              </a:rPr>
              <a:t>Jon Dearden ○ jdearden@rim.com</a:t>
            </a:r>
          </a:p>
          <a:p>
            <a:pPr marL="0" indent="0" algn="r" eaLnBrk="1" hangingPunct="1">
              <a:lnSpc>
                <a:spcPct val="90000"/>
              </a:lnSpc>
              <a:buFont typeface="Calibri" pitchFamily="-106" charset="0"/>
              <a:buNone/>
              <a:defRPr/>
            </a:pPr>
            <a:r>
              <a:rPr lang="en-US" sz="1600" b="0" dirty="0" smtClean="0">
                <a:ea typeface="ＭＳ Ｐゴシック" pitchFamily="-106" charset="-128"/>
              </a:rPr>
              <a:t>Ken Wallis ○ kwallis@rim.com</a:t>
            </a:r>
          </a:p>
          <a:p>
            <a:pPr marL="0" indent="0" algn="r" eaLnBrk="1" hangingPunct="1">
              <a:lnSpc>
                <a:spcPct val="90000"/>
              </a:lnSpc>
              <a:buFont typeface="Calibri" pitchFamily="-106" charset="0"/>
              <a:buNone/>
              <a:defRPr/>
            </a:pPr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</a:rPr>
              <a:t>March 24, 2010</a:t>
            </a:r>
          </a:p>
          <a:p>
            <a:pPr marL="0" indent="0" algn="r" eaLnBrk="1" hangingPunct="1">
              <a:lnSpc>
                <a:spcPct val="90000"/>
              </a:lnSpc>
              <a:buFont typeface="Calibri" pitchFamily="-106" charset="0"/>
              <a:buNone/>
              <a:defRPr/>
            </a:pPr>
            <a:endParaRPr lang="en-US" sz="2000" b="0" dirty="0" smtClean="0">
              <a:ea typeface="ＭＳ Ｐゴシック" pitchFamily="-106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5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6F87145-8605-42CA-ABED-E14643209AEE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folHlink"/>
                </a:solidFill>
                <a:ea typeface="ＭＳ Ｐゴシック" pitchFamily="-106" charset="-128"/>
              </a:rPr>
              <a:t>Architecture</a:t>
            </a:r>
          </a:p>
        </p:txBody>
      </p:sp>
      <p:sp>
        <p:nvSpPr>
          <p:cNvPr id="3077" name="Rectangle 3"/>
          <p:cNvSpPr>
            <a:spLocks noChangeArrowheads="1"/>
          </p:cNvSpPr>
          <p:nvPr/>
        </p:nvSpPr>
        <p:spPr bwMode="auto">
          <a:xfrm>
            <a:off x="611188" y="1196975"/>
            <a:ext cx="791210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2438" indent="-452438">
              <a:spcBef>
                <a:spcPct val="20000"/>
              </a:spcBef>
              <a:buFont typeface="Calibri" pitchFamily="-106" charset="0"/>
              <a:buChar char="•"/>
            </a:pPr>
            <a:r>
              <a:rPr lang="en-US" sz="3000" b="1">
                <a:latin typeface="Calibri" pitchFamily="-106" charset="0"/>
              </a:rPr>
              <a:t>Eclipse Mobile for Web</a:t>
            </a:r>
          </a:p>
          <a:p>
            <a:pPr marL="862013" lvl="1" indent="-230188">
              <a:spcBef>
                <a:spcPct val="20000"/>
              </a:spcBef>
              <a:buSzPct val="80000"/>
              <a:buFont typeface="Calibri" pitchFamily="-106" charset="0"/>
              <a:buChar char="•"/>
            </a:pPr>
            <a:r>
              <a:rPr lang="en-US" sz="2400">
                <a:latin typeface="Calibri" pitchFamily="-106" charset="0"/>
              </a:rPr>
              <a:t>Project that supports Web-like development for mobile</a:t>
            </a:r>
          </a:p>
          <a:p>
            <a:pPr marL="862013" lvl="1" indent="-230188">
              <a:spcBef>
                <a:spcPct val="20000"/>
              </a:spcBef>
              <a:buSzPct val="80000"/>
              <a:buFont typeface="Calibri" pitchFamily="-106" charset="0"/>
              <a:buChar char="•"/>
            </a:pPr>
            <a:r>
              <a:rPr lang="en-US" sz="2400">
                <a:latin typeface="Calibri" pitchFamily="-106" charset="0"/>
              </a:rPr>
              <a:t>Allows developers to create browser-based applications and Widgets</a:t>
            </a:r>
          </a:p>
          <a:p>
            <a:pPr marL="862013" lvl="1" indent="-230188">
              <a:spcBef>
                <a:spcPct val="20000"/>
              </a:spcBef>
              <a:buSzPct val="80000"/>
              <a:buFont typeface="Calibri" pitchFamily="-106" charset="0"/>
              <a:buChar char="•"/>
            </a:pPr>
            <a:r>
              <a:rPr lang="en-US" sz="2400">
                <a:latin typeface="Calibri" pitchFamily="-106" charset="0"/>
              </a:rPr>
              <a:t>Edits HTML, JavaScript, CSS, configuration documents, and other Web artifacts</a:t>
            </a:r>
          </a:p>
          <a:p>
            <a:pPr marL="862013" lvl="1" indent="-230188">
              <a:spcBef>
                <a:spcPct val="20000"/>
              </a:spcBef>
              <a:buSzPct val="80000"/>
              <a:buFont typeface="Calibri" pitchFamily="-106" charset="0"/>
              <a:buChar char="•"/>
            </a:pPr>
            <a:r>
              <a:rPr lang="en-US" sz="2400">
                <a:latin typeface="Calibri" pitchFamily="-106" charset="0"/>
              </a:rPr>
              <a:t>Packages Web-based mobile applications</a:t>
            </a:r>
          </a:p>
        </p:txBody>
      </p:sp>
      <p:graphicFrame>
        <p:nvGraphicFramePr>
          <p:cNvPr id="3074" name="Object 5"/>
          <p:cNvGraphicFramePr>
            <a:graphicFrameLocks noChangeAspect="1"/>
          </p:cNvGraphicFramePr>
          <p:nvPr/>
        </p:nvGraphicFramePr>
        <p:xfrm>
          <a:off x="755650" y="4437063"/>
          <a:ext cx="7632700" cy="1219200"/>
        </p:xfrm>
        <a:graphic>
          <a:graphicData uri="http://schemas.openxmlformats.org/presentationml/2006/ole">
            <p:oleObj spid="_x0000_s3074" name="Visio" r:id="rId3" imgW="4489450" imgH="71755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5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EE6B6AF-2816-49A8-87DE-EA6BF3BCA17B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folHlink"/>
                </a:solidFill>
                <a:ea typeface="ＭＳ Ｐゴシック" pitchFamily="-106" charset="-128"/>
              </a:rPr>
              <a:t>Architecture</a:t>
            </a:r>
          </a:p>
        </p:txBody>
      </p:sp>
      <p:sp>
        <p:nvSpPr>
          <p:cNvPr id="4101" name="Rectangle 3"/>
          <p:cNvSpPr>
            <a:spLocks noChangeArrowheads="1"/>
          </p:cNvSpPr>
          <p:nvPr/>
        </p:nvSpPr>
        <p:spPr bwMode="auto">
          <a:xfrm>
            <a:off x="611188" y="1196975"/>
            <a:ext cx="791210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2438" indent="-452438">
              <a:spcBef>
                <a:spcPct val="20000"/>
              </a:spcBef>
              <a:buFont typeface="Calibri" pitchFamily="-106" charset="0"/>
              <a:buChar char="•"/>
            </a:pPr>
            <a:r>
              <a:rPr lang="en-US" sz="3000" b="1">
                <a:latin typeface="Calibri" pitchFamily="-106" charset="0"/>
              </a:rPr>
              <a:t>Eclipse Mobile for Java</a:t>
            </a:r>
          </a:p>
          <a:p>
            <a:pPr marL="862013" lvl="1" indent="-230188">
              <a:spcBef>
                <a:spcPct val="20000"/>
              </a:spcBef>
              <a:buSzPct val="80000"/>
              <a:buFont typeface="Calibri" pitchFamily="-106" charset="0"/>
              <a:buChar char="•"/>
            </a:pPr>
            <a:r>
              <a:rPr lang="en-US" sz="2400">
                <a:latin typeface="Calibri" pitchFamily="-106" charset="0"/>
              </a:rPr>
              <a:t>Project that supports all flavors of mobile Java development</a:t>
            </a:r>
          </a:p>
          <a:p>
            <a:pPr marL="862013" lvl="1" indent="-230188">
              <a:spcBef>
                <a:spcPct val="20000"/>
              </a:spcBef>
              <a:buSzPct val="80000"/>
              <a:buFont typeface="Calibri" pitchFamily="-106" charset="0"/>
              <a:buChar char="•"/>
            </a:pPr>
            <a:r>
              <a:rPr lang="en-US" sz="2400">
                <a:latin typeface="Calibri" pitchFamily="-106" charset="0"/>
              </a:rPr>
              <a:t>It would essentially be MTJ with common items extracted and additional Java support added</a:t>
            </a:r>
          </a:p>
          <a:p>
            <a:pPr marL="862013" lvl="1" indent="-230188">
              <a:spcBef>
                <a:spcPct val="20000"/>
              </a:spcBef>
              <a:buSzPct val="80000"/>
              <a:buFont typeface="Calibri" pitchFamily="-106" charset="0"/>
              <a:buChar char="•"/>
            </a:pPr>
            <a:endParaRPr lang="en-US" sz="2400">
              <a:latin typeface="Calibri" pitchFamily="-106" charset="0"/>
            </a:endParaRPr>
          </a:p>
        </p:txBody>
      </p:sp>
      <p:graphicFrame>
        <p:nvGraphicFramePr>
          <p:cNvPr id="4098" name="Object 5"/>
          <p:cNvGraphicFramePr>
            <a:graphicFrameLocks noChangeAspect="1"/>
          </p:cNvGraphicFramePr>
          <p:nvPr/>
        </p:nvGraphicFramePr>
        <p:xfrm>
          <a:off x="684213" y="3716338"/>
          <a:ext cx="7848600" cy="1054100"/>
        </p:xfrm>
        <a:graphic>
          <a:graphicData uri="http://schemas.openxmlformats.org/presentationml/2006/ole">
            <p:oleObj spid="_x0000_s4098" name="Visio" r:id="rId3" imgW="4489450" imgH="60325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5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CC2D37D-50F4-4F7E-ABC8-8EA91DE7287D}" type="slidenum">
              <a:rPr lang="en-US" smtClean="0"/>
              <a:pPr/>
              <a:t>12</a:t>
            </a:fld>
            <a:endParaRPr lang="en-US" dirty="0" smtClean="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chemeClr val="folHlink"/>
                </a:solidFill>
                <a:ea typeface="ＭＳ Ｐゴシック" pitchFamily="-106" charset="-128"/>
              </a:rPr>
              <a:t>Architecture</a:t>
            </a:r>
          </a:p>
        </p:txBody>
      </p:sp>
      <p:sp>
        <p:nvSpPr>
          <p:cNvPr id="13316" name="Rectangle 3"/>
          <p:cNvSpPr>
            <a:spLocks noChangeArrowheads="1"/>
          </p:cNvSpPr>
          <p:nvPr/>
        </p:nvSpPr>
        <p:spPr bwMode="auto">
          <a:xfrm>
            <a:off x="611188" y="1196975"/>
            <a:ext cx="791210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2438" indent="-452438">
              <a:spcBef>
                <a:spcPct val="20000"/>
              </a:spcBef>
              <a:buFont typeface="Calibri" pitchFamily="-106" charset="0"/>
              <a:buChar char="•"/>
            </a:pPr>
            <a:r>
              <a:rPr lang="en-US" sz="3000" b="1" dirty="0">
                <a:latin typeface="Calibri" pitchFamily="-106" charset="0"/>
              </a:rPr>
              <a:t>Eclipse Mobile for Native</a:t>
            </a:r>
          </a:p>
          <a:p>
            <a:pPr marL="862013" lvl="1" indent="-230188">
              <a:spcBef>
                <a:spcPct val="20000"/>
              </a:spcBef>
              <a:buSzPct val="80000"/>
              <a:buFont typeface="Calibri" pitchFamily="-106" charset="0"/>
              <a:buChar char="•"/>
            </a:pPr>
            <a:r>
              <a:rPr lang="en-US" sz="2400" dirty="0">
                <a:latin typeface="Calibri" pitchFamily="-106" charset="0"/>
              </a:rPr>
              <a:t>Project that supports </a:t>
            </a:r>
            <a:r>
              <a:rPr lang="en-US" sz="2400" dirty="0" smtClean="0">
                <a:latin typeface="Calibri" pitchFamily="-106" charset="0"/>
              </a:rPr>
              <a:t>multiple C/C++ based platforms</a:t>
            </a:r>
          </a:p>
          <a:p>
            <a:pPr marL="1319213" lvl="2" indent="-230188">
              <a:spcBef>
                <a:spcPct val="20000"/>
              </a:spcBef>
              <a:buSzPct val="80000"/>
              <a:buFont typeface="Calibri" pitchFamily="-106" charset="0"/>
              <a:buChar char="•"/>
            </a:pPr>
            <a:r>
              <a:rPr lang="en-US" sz="2400" dirty="0" err="1" smtClean="0">
                <a:latin typeface="Calibri" pitchFamily="-106" charset="0"/>
              </a:rPr>
              <a:t>Symbian</a:t>
            </a:r>
            <a:r>
              <a:rPr lang="en-US" sz="2400" dirty="0" smtClean="0">
                <a:latin typeface="Calibri" pitchFamily="-106" charset="0"/>
              </a:rPr>
              <a:t>/Qt</a:t>
            </a:r>
          </a:p>
          <a:p>
            <a:pPr marL="1319213" lvl="2" indent="-230188">
              <a:spcBef>
                <a:spcPct val="20000"/>
              </a:spcBef>
              <a:buSzPct val="80000"/>
              <a:buFont typeface="Calibri" pitchFamily="-106" charset="0"/>
              <a:buChar char="•"/>
            </a:pPr>
            <a:r>
              <a:rPr lang="en-US" sz="2400" dirty="0" smtClean="0">
                <a:latin typeface="Calibri" pitchFamily="-106" charset="0"/>
              </a:rPr>
              <a:t>Linux/</a:t>
            </a:r>
            <a:r>
              <a:rPr lang="en-US" sz="2400" dirty="0" err="1" smtClean="0">
                <a:latin typeface="Calibri" pitchFamily="-106" charset="0"/>
              </a:rPr>
              <a:t>MeeGo</a:t>
            </a:r>
            <a:endParaRPr lang="en-US" sz="2400" dirty="0">
              <a:latin typeface="Calibri" pitchFamily="-106" charset="0"/>
            </a:endParaRPr>
          </a:p>
          <a:p>
            <a:pPr marL="862013" lvl="1" indent="-230188">
              <a:spcBef>
                <a:spcPct val="20000"/>
              </a:spcBef>
              <a:buSzPct val="80000"/>
              <a:buFont typeface="Calibri" pitchFamily="-106" charset="0"/>
              <a:buChar char="•"/>
            </a:pPr>
            <a:r>
              <a:rPr lang="en-US" sz="2400" dirty="0" smtClean="0">
                <a:latin typeface="Calibri" pitchFamily="-106" charset="0"/>
              </a:rPr>
              <a:t>Flexible build/post build packaging support for common builders</a:t>
            </a:r>
          </a:p>
          <a:p>
            <a:pPr marL="1319213" lvl="2" indent="-230188">
              <a:spcBef>
                <a:spcPct val="20000"/>
              </a:spcBef>
              <a:buSzPct val="80000"/>
              <a:buFont typeface="Calibri" pitchFamily="-106" charset="0"/>
              <a:buChar char="•"/>
            </a:pPr>
            <a:r>
              <a:rPr lang="en-US" sz="2400" dirty="0" smtClean="0">
                <a:latin typeface="Calibri" pitchFamily="-106" charset="0"/>
              </a:rPr>
              <a:t>Make, </a:t>
            </a:r>
            <a:r>
              <a:rPr lang="en-US" sz="2400" dirty="0" err="1" smtClean="0">
                <a:latin typeface="Calibri" pitchFamily="-106" charset="0"/>
              </a:rPr>
              <a:t>Qmake</a:t>
            </a:r>
            <a:r>
              <a:rPr lang="en-US" sz="2400" dirty="0" smtClean="0">
                <a:latin typeface="Calibri" pitchFamily="-106" charset="0"/>
              </a:rPr>
              <a:t>, SBSv2</a:t>
            </a:r>
          </a:p>
          <a:p>
            <a:pPr marL="1319213" lvl="2" indent="-230188">
              <a:spcBef>
                <a:spcPct val="20000"/>
              </a:spcBef>
              <a:buSzPct val="80000"/>
              <a:buFont typeface="Calibri" pitchFamily="-106" charset="0"/>
              <a:buChar char="•"/>
            </a:pPr>
            <a:r>
              <a:rPr lang="en-US" sz="2400" dirty="0" err="1" smtClean="0">
                <a:latin typeface="Calibri" pitchFamily="-106" charset="0"/>
              </a:rPr>
              <a:t>Debian</a:t>
            </a:r>
            <a:r>
              <a:rPr lang="en-US" sz="2400" dirty="0" smtClean="0">
                <a:latin typeface="Calibri" pitchFamily="-106" charset="0"/>
              </a:rPr>
              <a:t> Packaging, </a:t>
            </a:r>
            <a:r>
              <a:rPr lang="en-US" sz="2400" dirty="0" err="1" smtClean="0">
                <a:latin typeface="Calibri" pitchFamily="-106" charset="0"/>
              </a:rPr>
              <a:t>Symbian</a:t>
            </a:r>
            <a:r>
              <a:rPr lang="en-US" sz="2400" dirty="0" smtClean="0">
                <a:latin typeface="Calibri" pitchFamily="-106" charset="0"/>
              </a:rPr>
              <a:t> SIS</a:t>
            </a:r>
          </a:p>
          <a:p>
            <a:pPr marL="862013" lvl="1" indent="-230188">
              <a:spcBef>
                <a:spcPct val="20000"/>
              </a:spcBef>
              <a:buSzPct val="80000"/>
              <a:buFont typeface="Calibri" pitchFamily="-106" charset="0"/>
              <a:buChar char="•"/>
            </a:pPr>
            <a:r>
              <a:rPr lang="en-US" sz="2400" dirty="0" smtClean="0">
                <a:latin typeface="Calibri" pitchFamily="-106" charset="0"/>
              </a:rPr>
              <a:t>Fast indexing support for large SDK environments</a:t>
            </a:r>
          </a:p>
          <a:p>
            <a:pPr marL="862013" lvl="1" indent="-230188">
              <a:spcBef>
                <a:spcPct val="20000"/>
              </a:spcBef>
              <a:buSzPct val="80000"/>
              <a:buFont typeface="Calibri" pitchFamily="-106" charset="0"/>
              <a:buChar char="•"/>
            </a:pPr>
            <a:endParaRPr lang="en-US" sz="2400" dirty="0">
              <a:latin typeface="Calibri" pitchFamily="-106" charset="0"/>
            </a:endParaRPr>
          </a:p>
          <a:p>
            <a:pPr marL="862013" lvl="1" indent="-230188">
              <a:spcBef>
                <a:spcPct val="20000"/>
              </a:spcBef>
              <a:buSzPct val="80000"/>
              <a:buFont typeface="Calibri" pitchFamily="-106" charset="0"/>
              <a:buChar char="•"/>
            </a:pPr>
            <a:endParaRPr lang="en-US" sz="2400" dirty="0">
              <a:latin typeface="Calibri" pitchFamily="-106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00166" y="5321638"/>
          <a:ext cx="6096000" cy="103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500066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C++ Builder (CDT)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68F1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Flexible C++ Project Model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68F1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Indexing (CDT)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68F1A"/>
                    </a:solidFill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C++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 Unit Testing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68F1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Dynamic/Static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Analysis 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68F1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Application Packaging (SIS/</a:t>
                      </a:r>
                      <a:r>
                        <a:rPr lang="en-US" sz="1400" b="0" dirty="0" err="1" smtClean="0">
                          <a:solidFill>
                            <a:schemeClr val="tx1"/>
                          </a:solidFill>
                        </a:rPr>
                        <a:t>Debian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68F1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5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FED68C1-482B-4EAE-B1C6-77A80A7AC6C0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3B8576"/>
                </a:solidFill>
                <a:ea typeface="ＭＳ Ｐゴシック" pitchFamily="-106" charset="-128"/>
              </a:rPr>
              <a:t>Motivation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9750" y="1268413"/>
            <a:ext cx="8199438" cy="4033837"/>
          </a:xfrm>
          <a:noFill/>
        </p:spPr>
        <p:txBody>
          <a:bodyPr/>
          <a:lstStyle/>
          <a:p>
            <a:pPr eaLnBrk="1" hangingPunct="1"/>
            <a:r>
              <a:rPr lang="en-US" smtClean="0">
                <a:ea typeface="ＭＳ Ｐゴシック" pitchFamily="-106" charset="-128"/>
              </a:rPr>
              <a:t>Developer Challenges</a:t>
            </a:r>
          </a:p>
          <a:p>
            <a:pPr lvl="1" eaLnBrk="1" hangingPunct="1"/>
            <a:r>
              <a:rPr lang="en-US" sz="2400" smtClean="0">
                <a:ea typeface="ＭＳ Ｐゴシック" pitchFamily="-106" charset="-128"/>
              </a:rPr>
              <a:t>Fragmentation of devices and technologies</a:t>
            </a:r>
          </a:p>
          <a:p>
            <a:pPr lvl="1" eaLnBrk="1" hangingPunct="1"/>
            <a:r>
              <a:rPr lang="en-US" sz="2400" smtClean="0">
                <a:ea typeface="ＭＳ Ｐゴシック" pitchFamily="-106" charset="-128"/>
              </a:rPr>
              <a:t>Necessity of installing multiple vendor tools and SDKs</a:t>
            </a:r>
          </a:p>
          <a:p>
            <a:pPr lvl="1" eaLnBrk="1" hangingPunct="1"/>
            <a:r>
              <a:rPr lang="en-US" sz="2400" smtClean="0">
                <a:ea typeface="ＭＳ Ｐゴシック" pitchFamily="-106" charset="-128"/>
              </a:rPr>
              <a:t>Difficulties integrating vendor tools with build systems</a:t>
            </a:r>
          </a:p>
          <a:p>
            <a:pPr lvl="1" eaLnBrk="1" hangingPunct="1"/>
            <a:endParaRPr lang="en-US" sz="2400" smtClean="0">
              <a:ea typeface="ＭＳ Ｐゴシック" pitchFamily="-106" charset="-128"/>
            </a:endParaRPr>
          </a:p>
          <a:p>
            <a:pPr eaLnBrk="1" hangingPunct="1"/>
            <a:r>
              <a:rPr lang="en-US" smtClean="0">
                <a:ea typeface="ＭＳ Ｐゴシック" pitchFamily="-106" charset="-128"/>
              </a:rPr>
              <a:t>Realities</a:t>
            </a:r>
          </a:p>
          <a:p>
            <a:pPr lvl="1" eaLnBrk="1" hangingPunct="1"/>
            <a:r>
              <a:rPr lang="en-US" sz="2400" smtClean="0">
                <a:ea typeface="ＭＳ Ｐゴシック" pitchFamily="-106" charset="-128"/>
              </a:rPr>
              <a:t>Fragmentation will not go away</a:t>
            </a:r>
          </a:p>
          <a:p>
            <a:pPr lvl="1" eaLnBrk="1" hangingPunct="1"/>
            <a:r>
              <a:rPr lang="en-US" sz="2400" smtClean="0">
                <a:ea typeface="ＭＳ Ｐゴシック" pitchFamily="-106" charset="-128"/>
              </a:rPr>
              <a:t>…but it may be mitigated through tooling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5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D50FE34-4A28-4509-810C-032903679E3A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3B8576"/>
                </a:solidFill>
                <a:ea typeface="ＭＳ Ｐゴシック" pitchFamily="-106" charset="-128"/>
              </a:rPr>
              <a:t>Motivation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39750" y="1268413"/>
            <a:ext cx="7983538" cy="4033837"/>
          </a:xfrm>
          <a:noFill/>
        </p:spPr>
        <p:txBody>
          <a:bodyPr/>
          <a:lstStyle/>
          <a:p>
            <a:pPr eaLnBrk="1" hangingPunct="1"/>
            <a:r>
              <a:rPr lang="en-US" smtClean="0">
                <a:ea typeface="ＭＳ Ｐゴシック" pitchFamily="-106" charset="-128"/>
              </a:rPr>
              <a:t>The ideal</a:t>
            </a:r>
          </a:p>
          <a:p>
            <a:pPr lvl="1" eaLnBrk="1" hangingPunct="1"/>
            <a:r>
              <a:rPr lang="en-US" sz="2400" smtClean="0">
                <a:ea typeface="ＭＳ Ｐゴシック" pitchFamily="-106" charset="-128"/>
              </a:rPr>
              <a:t>Mobile developers maintain a single set of sources...</a:t>
            </a:r>
          </a:p>
          <a:p>
            <a:pPr lvl="1" eaLnBrk="1" hangingPunct="1"/>
            <a:r>
              <a:rPr lang="en-US" sz="2400" smtClean="0">
                <a:ea typeface="ＭＳ Ｐゴシック" pitchFamily="-106" charset="-128"/>
              </a:rPr>
              <a:t>...to produce multiple products...</a:t>
            </a:r>
          </a:p>
          <a:p>
            <a:pPr lvl="1" eaLnBrk="1" hangingPunct="1"/>
            <a:r>
              <a:rPr lang="en-US" sz="2400" smtClean="0">
                <a:ea typeface="ＭＳ Ｐゴシック" pitchFamily="-106" charset="-128"/>
              </a:rPr>
              <a:t>...with a single suite of tools</a:t>
            </a:r>
          </a:p>
          <a:p>
            <a:pPr lvl="1" eaLnBrk="1" hangingPunct="1"/>
            <a:r>
              <a:rPr lang="en-US" sz="2400" smtClean="0">
                <a:ea typeface="ＭＳ Ｐゴシック" pitchFamily="-106" charset="-128"/>
              </a:rPr>
              <a:t>A mobile development suite so powerful and comprehensive that developers will rally around it</a:t>
            </a:r>
          </a:p>
          <a:p>
            <a:pPr lvl="1" eaLnBrk="1" hangingPunct="1"/>
            <a:endParaRPr lang="en-US" sz="2400" smtClean="0">
              <a:ea typeface="ＭＳ Ｐゴシック" pitchFamily="-106" charset="-128"/>
            </a:endParaRPr>
          </a:p>
          <a:p>
            <a:pPr eaLnBrk="1" hangingPunct="1"/>
            <a:r>
              <a:rPr lang="en-US" smtClean="0">
                <a:ea typeface="ＭＳ Ｐゴシック" pitchFamily="-106" charset="-128"/>
              </a:rPr>
              <a:t>If we can alleviate developer challenges...</a:t>
            </a:r>
          </a:p>
          <a:p>
            <a:pPr lvl="1" eaLnBrk="1" hangingPunct="1"/>
            <a:r>
              <a:rPr lang="en-US" sz="2400" smtClean="0">
                <a:ea typeface="ＭＳ Ｐゴシック" pitchFamily="-106" charset="-128"/>
              </a:rPr>
              <a:t>An enthusiastic embrace of the tooling</a:t>
            </a:r>
          </a:p>
          <a:p>
            <a:pPr lvl="1" eaLnBrk="1" hangingPunct="1"/>
            <a:r>
              <a:rPr lang="en-US" sz="2400" smtClean="0">
                <a:ea typeface="ＭＳ Ｐゴシック" pitchFamily="-106" charset="-128"/>
              </a:rPr>
              <a:t>A strong Eclipse mobile developer community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5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0E42DC3-3EEF-4372-8EF9-3147B60D4B7D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3B8576"/>
                </a:solidFill>
                <a:ea typeface="ＭＳ Ｐゴシック" pitchFamily="-106" charset="-128"/>
              </a:rPr>
              <a:t>Motivation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39750" y="1244600"/>
            <a:ext cx="7983538" cy="4032250"/>
          </a:xfrm>
          <a:noFill/>
        </p:spPr>
        <p:txBody>
          <a:bodyPr/>
          <a:lstStyle/>
          <a:p>
            <a:pPr eaLnBrk="1" hangingPunct="1"/>
            <a:r>
              <a:rPr lang="en-US" smtClean="0">
                <a:ea typeface="ＭＳ Ｐゴシック" pitchFamily="-106" charset="-128"/>
              </a:rPr>
              <a:t>Benefit to Vendors</a:t>
            </a:r>
          </a:p>
          <a:p>
            <a:pPr lvl="1" eaLnBrk="1" hangingPunct="1"/>
            <a:r>
              <a:rPr lang="en-US" sz="2400" smtClean="0">
                <a:ea typeface="ＭＳ Ｐゴシック" pitchFamily="-106" charset="-128"/>
              </a:rPr>
              <a:t>Shared tooling development</a:t>
            </a:r>
          </a:p>
          <a:p>
            <a:pPr lvl="1" eaLnBrk="1" hangingPunct="1"/>
            <a:r>
              <a:rPr lang="en-US" sz="2400" smtClean="0">
                <a:ea typeface="ＭＳ Ｐゴシック" pitchFamily="-106" charset="-128"/>
              </a:rPr>
              <a:t>High quality of tooling</a:t>
            </a:r>
          </a:p>
          <a:p>
            <a:pPr lvl="1" eaLnBrk="1" hangingPunct="1"/>
            <a:r>
              <a:rPr lang="en-US" sz="2400" smtClean="0">
                <a:ea typeface="ＭＳ Ｐゴシック" pitchFamily="-106" charset="-128"/>
              </a:rPr>
              <a:t>Access to a large and motivated mobile developer community</a:t>
            </a:r>
          </a:p>
          <a:p>
            <a:pPr lvl="1" eaLnBrk="1" hangingPunct="1"/>
            <a:r>
              <a:rPr lang="en-US" sz="2400" smtClean="0">
                <a:ea typeface="ＭＳ Ｐゴシック" pitchFamily="-106" charset="-128"/>
              </a:rPr>
              <a:t>Visibility and recognition</a:t>
            </a:r>
          </a:p>
          <a:p>
            <a:pPr lvl="1" eaLnBrk="1" hangingPunct="1"/>
            <a:r>
              <a:rPr lang="en-US" sz="2400" smtClean="0">
                <a:ea typeface="ＭＳ Ｐゴシック" pitchFamily="-106" charset="-128"/>
              </a:rPr>
              <a:t>Vendors compete on device features and less on tooling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5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996BE5F-C962-48AA-A660-81ACAC213BB3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0066CC"/>
                </a:solidFill>
                <a:ea typeface="ＭＳ Ｐゴシック" pitchFamily="-106" charset="-128"/>
              </a:rPr>
              <a:t>Requirements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549275" y="1268413"/>
            <a:ext cx="8126413" cy="32321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>
                <a:ea typeface="ＭＳ Ｐゴシック" pitchFamily="-106" charset="-128"/>
              </a:rPr>
              <a:t>It should be...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ea typeface="ＭＳ Ｐゴシック" pitchFamily="-106" charset="-128"/>
              </a:rPr>
              <a:t>Well designed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ea typeface="ＭＳ Ｐゴシック" pitchFamily="-106" charset="-128"/>
              </a:rPr>
              <a:t>Generic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ea typeface="ＭＳ Ｐゴシック" pitchFamily="-106" charset="-128"/>
              </a:rPr>
              <a:t>Easy to use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ea typeface="ＭＳ Ｐゴシック" pitchFamily="-106" charset="-128"/>
              </a:rPr>
              <a:t>Completely integrated with Eclipse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ea typeface="ＭＳ Ｐゴシック" pitchFamily="-106" charset="-128"/>
              </a:rPr>
              <a:t>Vendor extensible*</a:t>
            </a:r>
            <a:endParaRPr lang="en-US" sz="3500" smtClean="0">
              <a:ea typeface="ＭＳ Ｐゴシック" pitchFamily="-106" charset="-128"/>
            </a:endParaRPr>
          </a:p>
          <a:p>
            <a:pPr lvl="2" eaLnBrk="1" hangingPunct="1">
              <a:lnSpc>
                <a:spcPct val="90000"/>
              </a:lnSpc>
              <a:buFontTx/>
              <a:buNone/>
            </a:pPr>
            <a:endParaRPr lang="en-US" sz="2000" smtClean="0">
              <a:ea typeface="ＭＳ Ｐゴシック" pitchFamily="-106" charset="-128"/>
            </a:endParaRPr>
          </a:p>
        </p:txBody>
      </p:sp>
      <p:sp>
        <p:nvSpPr>
          <p:cNvPr id="11269" name="TextBox 4"/>
          <p:cNvSpPr txBox="1">
            <a:spLocks noChangeArrowheads="1"/>
          </p:cNvSpPr>
          <p:nvPr/>
        </p:nvSpPr>
        <p:spPr bwMode="auto">
          <a:xfrm>
            <a:off x="714375" y="5643563"/>
            <a:ext cx="77152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/>
              <a:t>* Ideally, an architecture could be designed such that it encourages vendors to extend it rather than build proprietary applications on top of it.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5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4484EC1-105C-4967-AB8C-FBD20AADFB75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0066CC"/>
                </a:solidFill>
                <a:ea typeface="ＭＳ Ｐゴシック" pitchFamily="-106" charset="-128"/>
              </a:rPr>
              <a:t>Requirements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549275" y="1268413"/>
            <a:ext cx="8126413" cy="47529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>
                <a:ea typeface="ＭＳ Ｐゴシック" pitchFamily="-106" charset="-128"/>
              </a:rPr>
              <a:t>It should have...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ea typeface="ＭＳ Ｐゴシック" pitchFamily="-106" charset="-128"/>
              </a:rPr>
              <a:t>A shared core of common features for all mobile tooling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ea typeface="ＭＳ Ｐゴシック" pitchFamily="-106" charset="-128"/>
              </a:rPr>
              <a:t>No duplication/conflict with functionality supplied by Eclipse core projects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ea typeface="ＭＳ Ｐゴシック" pitchFamily="-106" charset="-128"/>
              </a:rPr>
              <a:t>Specialization for specific mobile technologies (projects)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ea typeface="ＭＳ Ｐゴシック" pitchFamily="-106" charset="-128"/>
              </a:rPr>
              <a:t>A common user interface where possible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ea typeface="ＭＳ Ｐゴシック" pitchFamily="-106" charset="-128"/>
              </a:rPr>
              <a:t>A robust architecture</a:t>
            </a:r>
          </a:p>
          <a:p>
            <a:pPr eaLnBrk="1" hangingPunct="1">
              <a:lnSpc>
                <a:spcPct val="90000"/>
              </a:lnSpc>
            </a:pPr>
            <a:endParaRPr lang="en-US" sz="3500" smtClean="0">
              <a:ea typeface="ＭＳ Ｐゴシック" pitchFamily="-106" charset="-128"/>
            </a:endParaRPr>
          </a:p>
          <a:p>
            <a:pPr lvl="2" eaLnBrk="1" hangingPunct="1">
              <a:lnSpc>
                <a:spcPct val="90000"/>
              </a:lnSpc>
              <a:buFontTx/>
              <a:buNone/>
            </a:pPr>
            <a:endParaRPr lang="en-US" sz="2000" smtClean="0">
              <a:ea typeface="ＭＳ Ｐゴシック" pitchFamily="-106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5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6305953-EAE6-4F66-96C2-710F0D0F7B3E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folHlink"/>
                </a:solidFill>
                <a:ea typeface="ＭＳ Ｐゴシック" pitchFamily="-106" charset="-128"/>
              </a:rPr>
              <a:t>Architecture</a:t>
            </a:r>
          </a:p>
        </p:txBody>
      </p:sp>
      <p:sp>
        <p:nvSpPr>
          <p:cNvPr id="1029" name="Rectangle 3"/>
          <p:cNvSpPr>
            <a:spLocks noChangeArrowheads="1"/>
          </p:cNvSpPr>
          <p:nvPr/>
        </p:nvSpPr>
        <p:spPr bwMode="auto">
          <a:xfrm>
            <a:off x="611188" y="1196975"/>
            <a:ext cx="7912100" cy="3960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2438" indent="-452438">
              <a:spcBef>
                <a:spcPct val="20000"/>
              </a:spcBef>
              <a:buFont typeface="Calibri" pitchFamily="-106" charset="0"/>
              <a:buChar char="•"/>
            </a:pPr>
            <a:r>
              <a:rPr lang="en-US" sz="3000" b="1">
                <a:latin typeface="Calibri" pitchFamily="-106" charset="0"/>
              </a:rPr>
              <a:t>Overview</a:t>
            </a:r>
          </a:p>
          <a:p>
            <a:pPr marL="862013" lvl="1" indent="-230188">
              <a:spcBef>
                <a:spcPct val="20000"/>
              </a:spcBef>
              <a:buSzPct val="80000"/>
              <a:buFont typeface="Calibri" pitchFamily="-106" charset="0"/>
              <a:buChar char="•"/>
            </a:pPr>
            <a:r>
              <a:rPr lang="en-US" sz="2400">
                <a:latin typeface="Calibri" pitchFamily="-106" charset="0"/>
              </a:rPr>
              <a:t>Specialized projects (Web, Java, native) are built on top of a common layer. Specializations within a project </a:t>
            </a:r>
            <a:br>
              <a:rPr lang="en-US" sz="2400">
                <a:latin typeface="Calibri" pitchFamily="-106" charset="0"/>
              </a:rPr>
            </a:br>
            <a:r>
              <a:rPr lang="en-US" sz="2400">
                <a:latin typeface="Calibri" pitchFamily="-106" charset="0"/>
              </a:rPr>
              <a:t>(eg. J2ME vs. Android) are supported by the project.</a:t>
            </a:r>
          </a:p>
        </p:txBody>
      </p:sp>
      <p:graphicFrame>
        <p:nvGraphicFramePr>
          <p:cNvPr id="1026" name="Object 6"/>
          <p:cNvGraphicFramePr>
            <a:graphicFrameLocks noChangeAspect="1"/>
          </p:cNvGraphicFramePr>
          <p:nvPr/>
        </p:nvGraphicFramePr>
        <p:xfrm>
          <a:off x="539750" y="3141663"/>
          <a:ext cx="8064500" cy="2513012"/>
        </p:xfrm>
        <a:graphic>
          <a:graphicData uri="http://schemas.openxmlformats.org/presentationml/2006/ole">
            <p:oleObj spid="_x0000_s1026" name="Visio" r:id="rId3" imgW="6889750" imgH="21463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5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EB90020-4469-4D5C-8097-B2AFB494E8BC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folHlink"/>
                </a:solidFill>
                <a:ea typeface="ＭＳ Ｐゴシック" pitchFamily="-106" charset="-128"/>
              </a:rPr>
              <a:t>Architecture</a:t>
            </a:r>
          </a:p>
        </p:txBody>
      </p:sp>
      <p:sp>
        <p:nvSpPr>
          <p:cNvPr id="2053" name="Rectangle 3"/>
          <p:cNvSpPr>
            <a:spLocks noChangeArrowheads="1"/>
          </p:cNvSpPr>
          <p:nvPr/>
        </p:nvSpPr>
        <p:spPr bwMode="auto">
          <a:xfrm>
            <a:off x="611188" y="1196975"/>
            <a:ext cx="791210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2438" indent="-452438">
              <a:spcBef>
                <a:spcPct val="20000"/>
              </a:spcBef>
              <a:buFont typeface="Calibri" pitchFamily="-106" charset="0"/>
              <a:buChar char="•"/>
            </a:pPr>
            <a:r>
              <a:rPr lang="en-US" sz="3000" b="1" dirty="0">
                <a:latin typeface="Calibri" pitchFamily="-106" charset="0"/>
              </a:rPr>
              <a:t>Eclipse Mobile Common</a:t>
            </a:r>
          </a:p>
          <a:p>
            <a:pPr marL="862013" lvl="1" indent="-230188">
              <a:spcBef>
                <a:spcPct val="20000"/>
              </a:spcBef>
              <a:buSzPct val="80000"/>
              <a:buFont typeface="Calibri" pitchFamily="-106" charset="0"/>
              <a:buChar char="•"/>
            </a:pPr>
            <a:r>
              <a:rPr lang="en-US" sz="2400" dirty="0">
                <a:latin typeface="Calibri" pitchFamily="-106" charset="0"/>
              </a:rPr>
              <a:t>Supplies common components required by all mobile projects. Offers only functionality unique to mobile that cannot be found in the Eclipse projects.</a:t>
            </a:r>
          </a:p>
          <a:p>
            <a:pPr marL="862013" lvl="1" indent="-230188">
              <a:spcBef>
                <a:spcPct val="20000"/>
              </a:spcBef>
              <a:buSzPct val="80000"/>
              <a:buFont typeface="Calibri" pitchFamily="-106" charset="0"/>
              <a:buChar char="•"/>
            </a:pPr>
            <a:r>
              <a:rPr lang="en-US" sz="2400" dirty="0">
                <a:latin typeface="Calibri" pitchFamily="-106" charset="0"/>
              </a:rPr>
              <a:t>Includes SDK </a:t>
            </a:r>
            <a:r>
              <a:rPr lang="en-US" sz="2400" dirty="0" smtClean="0">
                <a:latin typeface="Calibri" pitchFamily="-106" charset="0"/>
              </a:rPr>
              <a:t>installation/management, </a:t>
            </a:r>
            <a:r>
              <a:rPr lang="en-US" sz="2400" dirty="0">
                <a:latin typeface="Calibri" pitchFamily="-106" charset="0"/>
              </a:rPr>
              <a:t>device management, permissions, pre-processing, signing, etc.</a:t>
            </a:r>
          </a:p>
        </p:txBody>
      </p:sp>
      <p:graphicFrame>
        <p:nvGraphicFramePr>
          <p:cNvPr id="2050" name="Object 6"/>
          <p:cNvGraphicFramePr>
            <a:graphicFrameLocks noChangeAspect="1"/>
          </p:cNvGraphicFramePr>
          <p:nvPr/>
        </p:nvGraphicFramePr>
        <p:xfrm>
          <a:off x="827088" y="3933825"/>
          <a:ext cx="7489825" cy="1960563"/>
        </p:xfrm>
        <a:graphic>
          <a:graphicData uri="http://schemas.openxmlformats.org/presentationml/2006/ole">
            <p:oleObj spid="_x0000_s2050" name="Visio" r:id="rId3" imgW="4489450" imgH="117475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5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EB90020-4469-4D5C-8097-B2AFB494E8BC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folHlink"/>
                </a:solidFill>
                <a:ea typeface="ＭＳ Ｐゴシック" pitchFamily="-106" charset="-128"/>
              </a:rPr>
              <a:t>Architecture</a:t>
            </a:r>
          </a:p>
        </p:txBody>
      </p:sp>
      <p:sp>
        <p:nvSpPr>
          <p:cNvPr id="2053" name="Rectangle 3"/>
          <p:cNvSpPr>
            <a:spLocks noChangeArrowheads="1"/>
          </p:cNvSpPr>
          <p:nvPr/>
        </p:nvSpPr>
        <p:spPr bwMode="auto">
          <a:xfrm>
            <a:off x="611188" y="1196975"/>
            <a:ext cx="791210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2438" indent="-452438">
              <a:spcBef>
                <a:spcPct val="20000"/>
              </a:spcBef>
              <a:buFont typeface="Calibri" pitchFamily="-106" charset="0"/>
              <a:buChar char="•"/>
            </a:pPr>
            <a:r>
              <a:rPr lang="en-US" sz="3000" b="1" dirty="0">
                <a:latin typeface="Calibri" pitchFamily="-106" charset="0"/>
              </a:rPr>
              <a:t>Eclipse Mobile Common</a:t>
            </a:r>
          </a:p>
          <a:p>
            <a:pPr marL="862013" lvl="1" indent="-230188">
              <a:spcBef>
                <a:spcPct val="20000"/>
              </a:spcBef>
              <a:buSzPct val="80000"/>
              <a:buFont typeface="Calibri" pitchFamily="-106" charset="0"/>
              <a:buChar char="•"/>
            </a:pPr>
            <a:r>
              <a:rPr lang="en-US" sz="2400" dirty="0" smtClean="0">
                <a:latin typeface="Calibri" pitchFamily="-106" charset="0"/>
              </a:rPr>
              <a:t>Include a unified framework for Device Discovery and Target Management</a:t>
            </a:r>
          </a:p>
          <a:p>
            <a:pPr marL="862013" lvl="1" indent="-230188">
              <a:spcBef>
                <a:spcPct val="20000"/>
              </a:spcBef>
              <a:buSzPct val="80000"/>
              <a:buFont typeface="Calibri" pitchFamily="-106" charset="0"/>
              <a:buChar char="•"/>
            </a:pPr>
            <a:r>
              <a:rPr lang="en-US" sz="2400" dirty="0" smtClean="0">
                <a:latin typeface="Calibri" pitchFamily="-106" charset="0"/>
              </a:rPr>
              <a:t>Targeting for OSS simulation (QEMU) and vendor emulators</a:t>
            </a:r>
          </a:p>
          <a:p>
            <a:pPr marL="862013" lvl="1" indent="-230188">
              <a:spcBef>
                <a:spcPct val="20000"/>
              </a:spcBef>
              <a:buSzPct val="80000"/>
              <a:buFont typeface="Calibri" pitchFamily="-106" charset="0"/>
              <a:buChar char="•"/>
            </a:pPr>
            <a:r>
              <a:rPr lang="en-US" sz="2400" dirty="0" smtClean="0">
                <a:latin typeface="Calibri" pitchFamily="-106" charset="0"/>
              </a:rPr>
              <a:t>Mobile project creation ( project nature), Template wizard model</a:t>
            </a:r>
          </a:p>
          <a:p>
            <a:pPr marL="862013" lvl="1" indent="-230188">
              <a:spcBef>
                <a:spcPct val="20000"/>
              </a:spcBef>
              <a:buSzPct val="80000"/>
              <a:buFont typeface="Calibri" pitchFamily="-106" charset="0"/>
              <a:buChar char="•"/>
            </a:pPr>
            <a:r>
              <a:rPr lang="en-US" sz="2400" dirty="0" smtClean="0">
                <a:latin typeface="Calibri" pitchFamily="-106" charset="0"/>
              </a:rPr>
              <a:t>Integrated SDK help framework</a:t>
            </a:r>
          </a:p>
        </p:txBody>
      </p:sp>
      <p:graphicFrame>
        <p:nvGraphicFramePr>
          <p:cNvPr id="2050" name="Object 6"/>
          <p:cNvGraphicFramePr>
            <a:graphicFrameLocks noChangeAspect="1"/>
          </p:cNvGraphicFramePr>
          <p:nvPr/>
        </p:nvGraphicFramePr>
        <p:xfrm>
          <a:off x="827088" y="4714884"/>
          <a:ext cx="7489825" cy="1960563"/>
        </p:xfrm>
        <a:graphic>
          <a:graphicData uri="http://schemas.openxmlformats.org/presentationml/2006/ole">
            <p:oleObj spid="_x0000_s28674" name="Visio" r:id="rId3" imgW="4489450" imgH="117475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BlackBerr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ADD8"/>
      </a:accent1>
      <a:accent2>
        <a:srgbClr val="70A84C"/>
      </a:accent2>
      <a:accent3>
        <a:srgbClr val="FDE960"/>
      </a:accent3>
      <a:accent4>
        <a:srgbClr val="C21E38"/>
      </a:accent4>
      <a:accent5>
        <a:srgbClr val="482A7F"/>
      </a:accent5>
      <a:accent6>
        <a:srgbClr val="3B8576"/>
      </a:accent6>
      <a:hlink>
        <a:srgbClr val="2D588E"/>
      </a:hlink>
      <a:folHlink>
        <a:srgbClr val="D97A2D"/>
      </a:folHlink>
    </a:clrScheme>
    <a:fontScheme name="Custom Design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ADD8"/>
        </a:accent1>
        <a:accent2>
          <a:srgbClr val="70A84C"/>
        </a:accent2>
        <a:accent3>
          <a:srgbClr val="FFFFFF"/>
        </a:accent3>
        <a:accent4>
          <a:srgbClr val="000000"/>
        </a:accent4>
        <a:accent5>
          <a:srgbClr val="AAD3E9"/>
        </a:accent5>
        <a:accent6>
          <a:srgbClr val="659844"/>
        </a:accent6>
        <a:hlink>
          <a:srgbClr val="2D588E"/>
        </a:hlink>
        <a:folHlink>
          <a:srgbClr val="D97A2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684</TotalTime>
  <Words>479</Words>
  <Application>Microsoft Office PowerPoint</Application>
  <PresentationFormat>On-screen Show (4:3)</PresentationFormat>
  <Paragraphs>96</Paragraphs>
  <Slides>12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Custom Design</vt:lpstr>
      <vt:lpstr>Visio</vt:lpstr>
      <vt:lpstr>Draft Proposal for an Eclipse  Mobile Development Suite Architecture</vt:lpstr>
      <vt:lpstr>Motivation</vt:lpstr>
      <vt:lpstr>Motivation</vt:lpstr>
      <vt:lpstr>Motivation</vt:lpstr>
      <vt:lpstr>Requirements</vt:lpstr>
      <vt:lpstr>Requirements</vt:lpstr>
      <vt:lpstr>Architecture</vt:lpstr>
      <vt:lpstr>Architecture</vt:lpstr>
      <vt:lpstr>Architecture</vt:lpstr>
      <vt:lpstr>Architecture</vt:lpstr>
      <vt:lpstr>Architecture</vt:lpstr>
      <vt:lpstr>Architecture</vt:lpstr>
    </vt:vector>
  </TitlesOfParts>
  <Company>The St John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</dc:title>
  <dc:creator>Elliot Ng</dc:creator>
  <cp:lastModifiedBy>Ronnie</cp:lastModifiedBy>
  <cp:revision>98</cp:revision>
  <dcterms:created xsi:type="dcterms:W3CDTF">2009-12-14T18:33:28Z</dcterms:created>
  <dcterms:modified xsi:type="dcterms:W3CDTF">2010-04-20T20:04:24Z</dcterms:modified>
</cp:coreProperties>
</file>