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sldIdLst>
    <p:sldId id="256" r:id="rId2"/>
    <p:sldId id="258" r:id="rId3"/>
    <p:sldId id="264" r:id="rId4"/>
    <p:sldId id="266" r:id="rId5"/>
    <p:sldId id="260" r:id="rId6"/>
    <p:sldId id="271" r:id="rId7"/>
    <p:sldId id="262" r:id="rId8"/>
    <p:sldId id="267" r:id="rId9"/>
    <p:sldId id="273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F1A"/>
    <a:srgbClr val="D4602C"/>
    <a:srgbClr val="E1921F"/>
    <a:srgbClr val="A6D7F6"/>
    <a:srgbClr val="B2B4B3"/>
    <a:srgbClr val="B71488"/>
    <a:srgbClr val="0066CC"/>
    <a:srgbClr val="000099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7" autoAdjust="0"/>
    <p:restoredTop sz="94670" autoAdjust="0"/>
  </p:normalViewPr>
  <p:slideViewPr>
    <p:cSldViewPr>
      <p:cViewPr varScale="1">
        <p:scale>
          <a:sx n="94" d="100"/>
          <a:sy n="94" d="100"/>
        </p:scale>
        <p:origin x="-534" y="-96"/>
      </p:cViewPr>
      <p:guideLst>
        <p:guide orient="horz" pos="2160"/>
        <p:guide pos="2880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76CD2E-7B7F-4957-9980-519AC0C20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01A1D-BA47-4FF2-AE24-1C4DC5F55F5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black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355600" y="2424113"/>
            <a:ext cx="7772400" cy="14700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ea typeface="ＭＳ Ｐゴシック" pitchFamily="-106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53FB-7A1C-44E4-9C39-BC48BB1FD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60350"/>
            <a:ext cx="2017712" cy="528478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260350"/>
            <a:ext cx="5903913" cy="528478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F0DED-B50F-4AE7-A5CC-5F8359A08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260350"/>
            <a:ext cx="8064500" cy="94138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9275" y="1484313"/>
            <a:ext cx="3956050" cy="40608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484313"/>
            <a:ext cx="3956050" cy="40608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FD8C-942E-46AD-855D-824AAE4D7E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E80E0-EBA5-4D55-9422-43DC980D4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40BF-8AD3-49D8-8222-8CAD40F4A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484313"/>
            <a:ext cx="3956050" cy="406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484313"/>
            <a:ext cx="3956050" cy="406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D0DCC-0D9C-4FC2-8F00-1C8EF34BD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80D8-DEDA-4CEB-ADE3-C4289209A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E71CD-FF82-4448-AAEA-A050D4D51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E02E1-942F-4D06-8C42-D6AC8BEA9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B6658-DA11-4B86-B1DF-70A63A34D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10EA2-7606-4C45-8555-5DCE9D86E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260350"/>
            <a:ext cx="80645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484313"/>
            <a:ext cx="80645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953375" y="6424613"/>
            <a:ext cx="874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000000"/>
                </a:solidFill>
                <a:latin typeface="Calibri" pitchFamily="-106" charset="0"/>
              </a:defRPr>
            </a:lvl1pPr>
          </a:lstStyle>
          <a:p>
            <a:pPr>
              <a:defRPr/>
            </a:pPr>
            <a:fld id="{58367984-5C42-4220-B88D-9A8093D19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15" r:id="rId12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</a:defRPr>
      </a:lvl9pPr>
    </p:titleStyle>
    <p:bodyStyle>
      <a:lvl1pPr marL="452438" indent="-452438" algn="l" rtl="0" eaLnBrk="0" fontAlgn="base" hangingPunct="0">
        <a:spcBef>
          <a:spcPct val="20000"/>
        </a:spcBef>
        <a:spcAft>
          <a:spcPct val="0"/>
        </a:spcAft>
        <a:buFont typeface="Calibri" pitchFamily="-106" charset="0"/>
        <a:buChar char="•"/>
        <a:defRPr sz="30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62013" indent="-230188" algn="l" rtl="0" eaLnBrk="0" fontAlgn="base" hangingPunct="0">
        <a:spcBef>
          <a:spcPct val="20000"/>
        </a:spcBef>
        <a:spcAft>
          <a:spcPct val="0"/>
        </a:spcAft>
        <a:buSzPct val="80000"/>
        <a:buFont typeface="Calibri" pitchFamily="-106" charset="0"/>
        <a:buChar char="•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255713" indent="-214313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8446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252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7098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1670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6242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814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1E369D-3249-4B1F-B412-A1FF83F2DC9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684213" y="2276475"/>
            <a:ext cx="7173912" cy="1273175"/>
          </a:xfrm>
          <a:noFill/>
        </p:spPr>
        <p:txBody>
          <a:bodyPr/>
          <a:lstStyle/>
          <a:p>
            <a:pPr algn="r" eaLnBrk="1" hangingPunct="1"/>
            <a:r>
              <a:rPr lang="en-US" sz="3600" smtClean="0">
                <a:solidFill>
                  <a:schemeClr val="tx1"/>
                </a:solidFill>
                <a:ea typeface="ＭＳ Ｐゴシック" pitchFamily="-106" charset="-128"/>
              </a:rPr>
              <a:t>Draft Proposal for an Eclipse </a:t>
            </a:r>
            <a:br>
              <a:rPr lang="en-US" sz="3600" smtClean="0">
                <a:solidFill>
                  <a:schemeClr val="tx1"/>
                </a:solidFill>
                <a:ea typeface="ＭＳ Ｐゴシック" pitchFamily="-106" charset="-128"/>
              </a:rPr>
            </a:br>
            <a:r>
              <a:rPr lang="en-US" sz="3600" smtClean="0">
                <a:solidFill>
                  <a:schemeClr val="tx1"/>
                </a:solidFill>
                <a:ea typeface="ＭＳ Ｐゴシック" pitchFamily="-106" charset="-128"/>
              </a:rPr>
              <a:t>Mobile Development Suite Architecture</a:t>
            </a:r>
          </a:p>
        </p:txBody>
      </p:sp>
      <p:sp>
        <p:nvSpPr>
          <p:cNvPr id="8198" name="Rectangle 8"/>
          <p:cNvSpPr>
            <a:spLocks noGrp="1" noChangeArrowheads="1"/>
          </p:cNvSpPr>
          <p:nvPr>
            <p:ph type="subTitle" idx="4294967295"/>
          </p:nvPr>
        </p:nvSpPr>
        <p:spPr bwMode="white">
          <a:xfrm>
            <a:off x="684213" y="3857625"/>
            <a:ext cx="7173912" cy="1443038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Calibri" pitchFamily="-106" charset="0"/>
              <a:buNone/>
              <a:defRPr/>
            </a:pPr>
            <a:r>
              <a:rPr lang="en-US" sz="1600" b="0" dirty="0" smtClean="0">
                <a:ea typeface="ＭＳ Ｐゴシック" pitchFamily="-106" charset="-128"/>
              </a:rPr>
              <a:t>Jon Dearden ○ jdearden@rim.com</a:t>
            </a:r>
          </a:p>
          <a:p>
            <a:pPr marL="0" indent="0" algn="r" eaLnBrk="1" hangingPunct="1">
              <a:lnSpc>
                <a:spcPct val="90000"/>
              </a:lnSpc>
              <a:buFont typeface="Calibri" pitchFamily="-106" charset="0"/>
              <a:buNone/>
              <a:defRPr/>
            </a:pPr>
            <a:r>
              <a:rPr lang="en-US" sz="1600" b="0" dirty="0" smtClean="0">
                <a:ea typeface="ＭＳ Ｐゴシック" pitchFamily="-106" charset="-128"/>
              </a:rPr>
              <a:t>Ken Wallis ○ kwallis@rim.com</a:t>
            </a:r>
          </a:p>
          <a:p>
            <a:pPr marL="0" indent="0" algn="r" eaLnBrk="1" hangingPunct="1">
              <a:lnSpc>
                <a:spcPct val="90000"/>
              </a:lnSpc>
              <a:buFont typeface="Calibri" pitchFamily="-106" charset="0"/>
              <a:buNone/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March 24, 2010</a:t>
            </a:r>
          </a:p>
          <a:p>
            <a:pPr marL="0" indent="0" algn="r" eaLnBrk="1" hangingPunct="1">
              <a:lnSpc>
                <a:spcPct val="90000"/>
              </a:lnSpc>
              <a:buFont typeface="Calibri" pitchFamily="-106" charset="0"/>
              <a:buNone/>
              <a:defRPr/>
            </a:pPr>
            <a:endParaRPr lang="en-US" sz="2000" b="0" dirty="0" smtClean="0">
              <a:ea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F87145-8605-42CA-ABED-E14643209AE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  <a:ea typeface="ＭＳ Ｐゴシック" pitchFamily="-106" charset="-128"/>
              </a:rPr>
              <a:t>Architecture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11188" y="1196975"/>
            <a:ext cx="7912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indent="-452438">
              <a:spcBef>
                <a:spcPct val="20000"/>
              </a:spcBef>
              <a:buFont typeface="Calibri" pitchFamily="-106" charset="0"/>
              <a:buChar char="•"/>
            </a:pPr>
            <a:r>
              <a:rPr lang="en-US" sz="3000" b="1">
                <a:latin typeface="Calibri" pitchFamily="-106" charset="0"/>
              </a:rPr>
              <a:t>Eclipse Mobile for Web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Project that supports Web-like development for mobile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Allows developers to create browser-based applications and Widgets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Edits HTML, JavaScript, CSS, configuration documents, and other Web artifacts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Packages Web-based mobile applications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5650" y="4437063"/>
          <a:ext cx="7632700" cy="1219200"/>
        </p:xfrm>
        <a:graphic>
          <a:graphicData uri="http://schemas.openxmlformats.org/presentationml/2006/ole">
            <p:oleObj spid="_x0000_s3074" name="Visio" r:id="rId3" imgW="4489450" imgH="7175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E6B6AF-2816-49A8-87DE-EA6BF3BCA17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  <a:ea typeface="ＭＳ Ｐゴシック" pitchFamily="-106" charset="-128"/>
              </a:rPr>
              <a:t>Architecture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611188" y="1196975"/>
            <a:ext cx="7912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indent="-452438">
              <a:spcBef>
                <a:spcPct val="20000"/>
              </a:spcBef>
              <a:buFont typeface="Calibri" pitchFamily="-106" charset="0"/>
              <a:buChar char="•"/>
            </a:pPr>
            <a:r>
              <a:rPr lang="en-US" sz="3000" b="1">
                <a:latin typeface="Calibri" pitchFamily="-106" charset="0"/>
              </a:rPr>
              <a:t>Eclipse Mobile for Java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Project that supports all flavors of mobile Java development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It would essentially be MTJ with common items extracted and additional Java support added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endParaRPr lang="en-US" sz="2400">
              <a:latin typeface="Calibri" pitchFamily="-106" charset="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684213" y="3716338"/>
          <a:ext cx="7848600" cy="1054100"/>
        </p:xfrm>
        <a:graphic>
          <a:graphicData uri="http://schemas.openxmlformats.org/presentationml/2006/ole">
            <p:oleObj spid="_x0000_s4098" name="Visio" r:id="rId3" imgW="4489450" imgH="6032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C2D37D-50F4-4F7E-ABC8-8EA91DE7287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  <a:ea typeface="ＭＳ Ｐゴシック" pitchFamily="-106" charset="-128"/>
              </a:rPr>
              <a:t>Architecture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11188" y="1196975"/>
            <a:ext cx="7912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indent="-452438">
              <a:spcBef>
                <a:spcPct val="20000"/>
              </a:spcBef>
              <a:buFont typeface="Calibri" pitchFamily="-106" charset="0"/>
              <a:buChar char="•"/>
            </a:pPr>
            <a:r>
              <a:rPr lang="en-US" sz="3000" b="1" dirty="0">
                <a:latin typeface="Calibri" pitchFamily="-106" charset="0"/>
              </a:rPr>
              <a:t>Eclipse Mobile for Native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>
                <a:latin typeface="Calibri" pitchFamily="-106" charset="0"/>
              </a:rPr>
              <a:t>Project that supports </a:t>
            </a:r>
            <a:r>
              <a:rPr lang="en-US" sz="2400" dirty="0" smtClean="0">
                <a:latin typeface="Calibri" pitchFamily="-106" charset="0"/>
              </a:rPr>
              <a:t>multiple C/C++ based platforms</a:t>
            </a:r>
          </a:p>
          <a:p>
            <a:pPr marL="1319213" lvl="2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err="1" smtClean="0">
                <a:latin typeface="Calibri" pitchFamily="-106" charset="0"/>
              </a:rPr>
              <a:t>Symbian</a:t>
            </a:r>
            <a:r>
              <a:rPr lang="en-US" sz="2400" dirty="0" smtClean="0">
                <a:latin typeface="Calibri" pitchFamily="-106" charset="0"/>
              </a:rPr>
              <a:t>/Qt</a:t>
            </a:r>
          </a:p>
          <a:p>
            <a:pPr marL="1319213" lvl="2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Linux/</a:t>
            </a:r>
            <a:r>
              <a:rPr lang="en-US" sz="2400" dirty="0" err="1" smtClean="0">
                <a:latin typeface="Calibri" pitchFamily="-106" charset="0"/>
              </a:rPr>
              <a:t>MeeGo</a:t>
            </a:r>
            <a:endParaRPr lang="en-US" sz="2400" dirty="0">
              <a:latin typeface="Calibri" pitchFamily="-106" charset="0"/>
            </a:endParaRP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Flexible build/post build packaging support for common builders</a:t>
            </a:r>
          </a:p>
          <a:p>
            <a:pPr marL="1319213" lvl="2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Make, </a:t>
            </a:r>
            <a:r>
              <a:rPr lang="en-US" sz="2400" dirty="0" err="1" smtClean="0">
                <a:latin typeface="Calibri" pitchFamily="-106" charset="0"/>
              </a:rPr>
              <a:t>Qmake</a:t>
            </a:r>
            <a:r>
              <a:rPr lang="en-US" sz="2400" dirty="0" smtClean="0">
                <a:latin typeface="Calibri" pitchFamily="-106" charset="0"/>
              </a:rPr>
              <a:t>, SBSv2</a:t>
            </a:r>
          </a:p>
          <a:p>
            <a:pPr marL="1319213" lvl="2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err="1" smtClean="0">
                <a:latin typeface="Calibri" pitchFamily="-106" charset="0"/>
              </a:rPr>
              <a:t>Debian</a:t>
            </a:r>
            <a:r>
              <a:rPr lang="en-US" sz="2400" dirty="0" smtClean="0">
                <a:latin typeface="Calibri" pitchFamily="-106" charset="0"/>
              </a:rPr>
              <a:t> Packaging, </a:t>
            </a:r>
            <a:r>
              <a:rPr lang="en-US" sz="2400" dirty="0" err="1" smtClean="0">
                <a:latin typeface="Calibri" pitchFamily="-106" charset="0"/>
              </a:rPr>
              <a:t>Symbian</a:t>
            </a:r>
            <a:r>
              <a:rPr lang="en-US" sz="2400" dirty="0" smtClean="0">
                <a:latin typeface="Calibri" pitchFamily="-106" charset="0"/>
              </a:rPr>
              <a:t> SIS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Fast indexing support for large SDK environments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endParaRPr lang="en-US" sz="2400" dirty="0">
              <a:latin typeface="Calibri" pitchFamily="-106" charset="0"/>
            </a:endParaRP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endParaRPr lang="en-US" sz="2400" dirty="0">
              <a:latin typeface="Calibri" pitchFamily="-10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5321638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C++ Builder (CDT)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8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Flexible C++ Project Model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8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Indexing (CDT)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8F1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C++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Unit Testing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8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Dynamic/Static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Analysis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8F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Application Packaging (SIS/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Debian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8F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ED68C1-482B-4EAE-B1C6-77A80A7AC6C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8576"/>
                </a:solidFill>
                <a:ea typeface="ＭＳ Ｐゴシック" pitchFamily="-106" charset="-128"/>
              </a:rPr>
              <a:t>Motivation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8199438" cy="4033837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6" charset="-128"/>
              </a:rPr>
              <a:t>Developer Challenges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Fragmentation of devices and technologies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Necessity of installing multiple vendor tools and SDKs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Difficulties integrating vendor tools with build systems</a:t>
            </a:r>
          </a:p>
          <a:p>
            <a:pPr lvl="1" eaLnBrk="1" hangingPunct="1"/>
            <a:endParaRPr lang="en-US" sz="2400" smtClean="0">
              <a:ea typeface="ＭＳ Ｐゴシック" pitchFamily="-106" charset="-128"/>
            </a:endParaRPr>
          </a:p>
          <a:p>
            <a:pPr eaLnBrk="1" hangingPunct="1"/>
            <a:r>
              <a:rPr lang="en-US" smtClean="0">
                <a:ea typeface="ＭＳ Ｐゴシック" pitchFamily="-106" charset="-128"/>
              </a:rPr>
              <a:t>Realities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Fragmentation will not go away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…but it may be mitigated through tooling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50FE34-4A28-4509-810C-032903679E3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8576"/>
                </a:solidFill>
                <a:ea typeface="ＭＳ Ｐゴシック" pitchFamily="-106" charset="-128"/>
              </a:rPr>
              <a:t>Motivation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268413"/>
            <a:ext cx="7983538" cy="4033837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6" charset="-128"/>
              </a:rPr>
              <a:t>The ideal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Mobile developers maintain a single set of sources...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...to produce multiple products...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...with a single suite of tools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A mobile development suite so powerful and comprehensive that developers will rally around it</a:t>
            </a:r>
          </a:p>
          <a:p>
            <a:pPr lvl="1" eaLnBrk="1" hangingPunct="1"/>
            <a:endParaRPr lang="en-US" sz="2400" smtClean="0">
              <a:ea typeface="ＭＳ Ｐゴシック" pitchFamily="-106" charset="-128"/>
            </a:endParaRPr>
          </a:p>
          <a:p>
            <a:pPr eaLnBrk="1" hangingPunct="1"/>
            <a:r>
              <a:rPr lang="en-US" smtClean="0">
                <a:ea typeface="ＭＳ Ｐゴシック" pitchFamily="-106" charset="-128"/>
              </a:rPr>
              <a:t>If we can alleviate developer challenges...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An enthusiastic embrace of the tooling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A strong Eclipse mobile developer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E42DC3-3EEF-4372-8EF9-3147B60D4B7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8576"/>
                </a:solidFill>
                <a:ea typeface="ＭＳ Ｐゴシック" pitchFamily="-106" charset="-128"/>
              </a:rPr>
              <a:t>Motivation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244600"/>
            <a:ext cx="7983538" cy="403225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6" charset="-128"/>
              </a:rPr>
              <a:t>Benefit to Vendors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Shared tooling development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High quality of tooling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Access to a large and motivated mobile developer community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Visibility and recognition</a:t>
            </a:r>
          </a:p>
          <a:p>
            <a:pPr lvl="1" eaLnBrk="1" hangingPunct="1"/>
            <a:r>
              <a:rPr lang="en-US" sz="2400" smtClean="0">
                <a:ea typeface="ＭＳ Ｐゴシック" pitchFamily="-106" charset="-128"/>
              </a:rPr>
              <a:t>Vendors compete on device features and less on tooling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96BE5F-C962-48AA-A660-81ACAC213BB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CC"/>
                </a:solidFill>
                <a:ea typeface="ＭＳ Ｐゴシック" pitchFamily="-106" charset="-128"/>
              </a:rPr>
              <a:t>Requirements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9275" y="1268413"/>
            <a:ext cx="8126413" cy="3232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6" charset="-128"/>
              </a:rPr>
              <a:t>It should be...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Well designed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Generic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Easy to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Completely integrated with Eclipse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Vendor extensible*</a:t>
            </a:r>
            <a:endParaRPr lang="en-US" sz="3500" smtClean="0">
              <a:ea typeface="ＭＳ Ｐゴシック" pitchFamily="-106" charset="-128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smtClean="0">
              <a:ea typeface="ＭＳ Ｐゴシック" pitchFamily="-106" charset="-128"/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14375" y="5643563"/>
            <a:ext cx="7715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* Ideally, an architecture could be designed such that it encourages vendors to extend it rather than build proprietary applications on top of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484EC1-105C-4967-AB8C-FBD20AADFB7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CC"/>
                </a:solidFill>
                <a:ea typeface="ＭＳ Ｐゴシック" pitchFamily="-106" charset="-128"/>
              </a:rPr>
              <a:t>Requirements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9275" y="1268413"/>
            <a:ext cx="8126413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6" charset="-128"/>
              </a:rPr>
              <a:t>It should have...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A shared core of common features for all mobile tooling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No duplication/conflict with functionality supplied by Eclipse core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Specialization for specific mobile technologies (projects)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A common user interface where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06" charset="-128"/>
              </a:rPr>
              <a:t>A robust architecture</a:t>
            </a:r>
          </a:p>
          <a:p>
            <a:pPr eaLnBrk="1" hangingPunct="1">
              <a:lnSpc>
                <a:spcPct val="90000"/>
              </a:lnSpc>
            </a:pPr>
            <a:endParaRPr lang="en-US" sz="3500" smtClean="0">
              <a:ea typeface="ＭＳ Ｐゴシック" pitchFamily="-106" charset="-128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smtClean="0">
              <a:ea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305953-EAE6-4F66-96C2-710F0D0F7B3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  <a:ea typeface="ＭＳ Ｐゴシック" pitchFamily="-106" charset="-128"/>
              </a:rPr>
              <a:t>Architecture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611188" y="1196975"/>
            <a:ext cx="79121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indent="-452438">
              <a:spcBef>
                <a:spcPct val="20000"/>
              </a:spcBef>
              <a:buFont typeface="Calibri" pitchFamily="-106" charset="0"/>
              <a:buChar char="•"/>
            </a:pPr>
            <a:r>
              <a:rPr lang="en-US" sz="3000" b="1">
                <a:latin typeface="Calibri" pitchFamily="-106" charset="0"/>
              </a:rPr>
              <a:t>Overview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>
                <a:latin typeface="Calibri" pitchFamily="-106" charset="0"/>
              </a:rPr>
              <a:t>Specialized projects (Web, Java, native) are built on top of a common layer. Specializations within a project </a:t>
            </a:r>
            <a:br>
              <a:rPr lang="en-US" sz="2400">
                <a:latin typeface="Calibri" pitchFamily="-106" charset="0"/>
              </a:rPr>
            </a:br>
            <a:r>
              <a:rPr lang="en-US" sz="2400">
                <a:latin typeface="Calibri" pitchFamily="-106" charset="0"/>
              </a:rPr>
              <a:t>(eg. J2ME vs. Android) are supported by the project.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539750" y="3141663"/>
          <a:ext cx="8064500" cy="2513012"/>
        </p:xfrm>
        <a:graphic>
          <a:graphicData uri="http://schemas.openxmlformats.org/presentationml/2006/ole">
            <p:oleObj spid="_x0000_s1026" name="Visio" r:id="rId3" imgW="6889750" imgH="21463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B90020-4469-4D5C-8097-B2AFB494E8B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  <a:ea typeface="ＭＳ Ｐゴシック" pitchFamily="-106" charset="-128"/>
              </a:rPr>
              <a:t>Architecture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611188" y="1196975"/>
            <a:ext cx="7912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indent="-452438">
              <a:spcBef>
                <a:spcPct val="20000"/>
              </a:spcBef>
              <a:buFont typeface="Calibri" pitchFamily="-106" charset="0"/>
              <a:buChar char="•"/>
            </a:pPr>
            <a:r>
              <a:rPr lang="en-US" sz="3000" b="1" dirty="0">
                <a:latin typeface="Calibri" pitchFamily="-106" charset="0"/>
              </a:rPr>
              <a:t>Eclipse Mobile Common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>
                <a:latin typeface="Calibri" pitchFamily="-106" charset="0"/>
              </a:rPr>
              <a:t>Supplies common components required by all mobile projects. Offers only functionality unique to mobile that cannot be found in the Eclipse projects.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>
                <a:latin typeface="Calibri" pitchFamily="-106" charset="0"/>
              </a:rPr>
              <a:t>Includes SDK </a:t>
            </a:r>
            <a:r>
              <a:rPr lang="en-US" sz="2400" dirty="0" smtClean="0">
                <a:latin typeface="Calibri" pitchFamily="-106" charset="0"/>
              </a:rPr>
              <a:t>installation/management, </a:t>
            </a:r>
            <a:r>
              <a:rPr lang="en-US" sz="2400" dirty="0">
                <a:latin typeface="Calibri" pitchFamily="-106" charset="0"/>
              </a:rPr>
              <a:t>device management, permissions, pre-processing, signing, etc.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827088" y="3933825"/>
          <a:ext cx="7489825" cy="1960563"/>
        </p:xfrm>
        <a:graphic>
          <a:graphicData uri="http://schemas.openxmlformats.org/presentationml/2006/ole">
            <p:oleObj spid="_x0000_s2050" name="Visio" r:id="rId3" imgW="4489450" imgH="11747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B90020-4469-4D5C-8097-B2AFB494E8B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  <a:ea typeface="ＭＳ Ｐゴシック" pitchFamily="-106" charset="-128"/>
              </a:rPr>
              <a:t>Architecture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611188" y="1196975"/>
            <a:ext cx="7912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indent="-452438">
              <a:spcBef>
                <a:spcPct val="20000"/>
              </a:spcBef>
              <a:buFont typeface="Calibri" pitchFamily="-106" charset="0"/>
              <a:buChar char="•"/>
            </a:pPr>
            <a:r>
              <a:rPr lang="en-US" sz="3000" b="1" dirty="0">
                <a:latin typeface="Calibri" pitchFamily="-106" charset="0"/>
              </a:rPr>
              <a:t>Eclipse Mobile Common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Include a unified framework for Device Discovery and Target Management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Targeting for OSS simulation (QEMU) and vendor emulators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Mobile project creation ( project nature), Template wizard model</a:t>
            </a:r>
          </a:p>
          <a:p>
            <a:pPr marL="862013" lvl="1" indent="-230188">
              <a:spcBef>
                <a:spcPct val="20000"/>
              </a:spcBef>
              <a:buSzPct val="80000"/>
              <a:buFont typeface="Calibri" pitchFamily="-106" charset="0"/>
              <a:buChar char="•"/>
            </a:pPr>
            <a:r>
              <a:rPr lang="en-US" sz="2400" dirty="0" smtClean="0">
                <a:latin typeface="Calibri" pitchFamily="-106" charset="0"/>
              </a:rPr>
              <a:t>Integrated SDK help framework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827088" y="4714884"/>
          <a:ext cx="7489825" cy="1960563"/>
        </p:xfrm>
        <a:graphic>
          <a:graphicData uri="http://schemas.openxmlformats.org/presentationml/2006/ole">
            <p:oleObj spid="_x0000_s28674" name="Visio" r:id="rId3" imgW="4489450" imgH="11747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BlackBerr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DD8"/>
      </a:accent1>
      <a:accent2>
        <a:srgbClr val="70A84C"/>
      </a:accent2>
      <a:accent3>
        <a:srgbClr val="FDE960"/>
      </a:accent3>
      <a:accent4>
        <a:srgbClr val="C21E38"/>
      </a:accent4>
      <a:accent5>
        <a:srgbClr val="482A7F"/>
      </a:accent5>
      <a:accent6>
        <a:srgbClr val="3B8576"/>
      </a:accent6>
      <a:hlink>
        <a:srgbClr val="2D588E"/>
      </a:hlink>
      <a:folHlink>
        <a:srgbClr val="D97A2D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ADD8"/>
        </a:accent1>
        <a:accent2>
          <a:srgbClr val="70A84C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659844"/>
        </a:accent6>
        <a:hlink>
          <a:srgbClr val="2D588E"/>
        </a:hlink>
        <a:folHlink>
          <a:srgbClr val="D97A2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479</Words>
  <Application>Microsoft Office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Visio</vt:lpstr>
      <vt:lpstr>Draft Proposal for an Eclipse  Mobile Development Suite Architecture</vt:lpstr>
      <vt:lpstr>Motivation</vt:lpstr>
      <vt:lpstr>Motivation</vt:lpstr>
      <vt:lpstr>Motivation</vt:lpstr>
      <vt:lpstr>Requirements</vt:lpstr>
      <vt:lpstr>Requirements</vt:lpstr>
      <vt:lpstr>Architecture</vt:lpstr>
      <vt:lpstr>Architecture</vt:lpstr>
      <vt:lpstr>Architecture</vt:lpstr>
      <vt:lpstr>Architecture</vt:lpstr>
      <vt:lpstr>Architecture</vt:lpstr>
      <vt:lpstr>Architecture</vt:lpstr>
    </vt:vector>
  </TitlesOfParts>
  <Company>The St John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Elliot Ng</dc:creator>
  <cp:lastModifiedBy>Ronnie</cp:lastModifiedBy>
  <cp:revision>98</cp:revision>
  <dcterms:created xsi:type="dcterms:W3CDTF">2009-12-14T18:33:28Z</dcterms:created>
  <dcterms:modified xsi:type="dcterms:W3CDTF">2010-04-20T20:04:24Z</dcterms:modified>
</cp:coreProperties>
</file>