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15"/>
  </p:notesMasterIdLst>
  <p:sldIdLst>
    <p:sldId id="523" r:id="rId2"/>
    <p:sldId id="524" r:id="rId3"/>
    <p:sldId id="517" r:id="rId4"/>
    <p:sldId id="520" r:id="rId5"/>
    <p:sldId id="525" r:id="rId6"/>
    <p:sldId id="521" r:id="rId7"/>
    <p:sldId id="526" r:id="rId8"/>
    <p:sldId id="519" r:id="rId9"/>
    <p:sldId id="518" r:id="rId10"/>
    <p:sldId id="522" r:id="rId11"/>
    <p:sldId id="528" r:id="rId12"/>
    <p:sldId id="530" r:id="rId13"/>
    <p:sldId id="52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30"/>
    <a:srgbClr val="E2E2E5"/>
    <a:srgbClr val="F4C751"/>
    <a:srgbClr val="DCDCDC"/>
    <a:srgbClr val="A0ACAF"/>
    <a:srgbClr val="E5AE12"/>
    <a:srgbClr val="A09B25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1" autoAdjust="0"/>
    <p:restoredTop sz="99664" autoAdjust="0"/>
  </p:normalViewPr>
  <p:slideViewPr>
    <p:cSldViewPr snapToGrid="0">
      <p:cViewPr varScale="1">
        <p:scale>
          <a:sx n="79" d="100"/>
          <a:sy n="79" d="100"/>
        </p:scale>
        <p:origin x="-1194" y="-90"/>
      </p:cViewPr>
      <p:guideLst>
        <p:guide orient="horz" pos="29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DBE03F-D5E4-4AA5-925A-D82FA540909D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54C879E-493B-4705-9697-85DCAD7C15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67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801" y="4343400"/>
            <a:ext cx="5486399" cy="4025160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801" y="4343400"/>
            <a:ext cx="5486399" cy="4025160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801" y="4343400"/>
            <a:ext cx="5486399" cy="4025160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801" y="4343400"/>
            <a:ext cx="5486399" cy="4025160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 - Splas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983288"/>
            <a:ext cx="9144000" cy="887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Picture 10" descr="SierraLogoTM_RGB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5067300"/>
            <a:ext cx="19018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SW_WAVE_LHS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5550" y="2241550"/>
            <a:ext cx="4105275" cy="440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A6076-0962-4544-A4B2-76232DEEF44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CCDF4-C5E7-4204-864A-9F6F00CC5A5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W - Title Only with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WaveLarge_CoolGray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14600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WaveLarge_CoolGray1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14600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0D8A-495B-47A8-ADC0-590A82A19C4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W -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0863" y="6461125"/>
            <a:ext cx="281305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35B5A-14B8-44F0-B56B-08CE347B94D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W - Blank Slide with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WaveLarge_CoolGray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14600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WaveLarge_CoolGray1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14600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0863" y="6461125"/>
            <a:ext cx="281305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E4B06-822C-4051-A39D-BA5F124B38A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463043" y="1084453"/>
            <a:ext cx="8223757" cy="5072507"/>
          </a:xfrm>
        </p:spPr>
        <p:txBody>
          <a:bodyPr rtlCol="0">
            <a:normAutofit/>
          </a:bodyPr>
          <a:lstStyle/>
          <a:p>
            <a:pPr lvl="0"/>
            <a:r>
              <a:rPr lang="fr-FR" noProof="0" smtClean="0"/>
              <a:t>Cliquez sur l'icône pour ajouter un tableau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13C7E-9EAC-4B91-8252-63C88914EC1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 - 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83288"/>
            <a:ext cx="9144000" cy="887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11" descr="SW_WAVE_LHS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6463"/>
            <a:ext cx="4105275" cy="44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SierraLogoTM_RGB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1638" y="5067300"/>
            <a:ext cx="19018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913730" y="672032"/>
            <a:ext cx="7695282" cy="55084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4400" y="1222872"/>
            <a:ext cx="7694613" cy="3994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>
                <a:solidFill>
                  <a:srgbClr val="6666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399" y="1633329"/>
            <a:ext cx="7694613" cy="23229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100" baseline="0">
                <a:solidFill>
                  <a:srgbClr val="6666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99694-6368-477C-A579-3E4C010E364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752"/>
            <a:ext cx="8229600" cy="50688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762EB-D8D9-4569-BA9A-4B5A77E0DD6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1" y="1063753"/>
            <a:ext cx="8247888" cy="508101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FD1F0-8301-4D59-BD15-3984DEB5BB3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2 Column Bar Chart an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6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57200" y="1112335"/>
            <a:ext cx="3980688" cy="5023675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en-US" noProof="0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632960" y="1112336"/>
            <a:ext cx="4053841" cy="500986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AE9E-033F-40AB-9137-7D2C20A3AAC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2 Column Bullets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57200" y="1047941"/>
            <a:ext cx="3980688" cy="503586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632960" y="1047941"/>
            <a:ext cx="4059936" cy="5023675"/>
          </a:xfrm>
        </p:spPr>
        <p:txBody>
          <a:bodyPr rtlCol="0">
            <a:normAutofit/>
          </a:bodyPr>
          <a:lstStyle/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5686-B79B-48D7-BB4E-EE59A5B60F5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8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57200" y="1072324"/>
            <a:ext cx="8229600" cy="5072443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780-AC4D-44E9-BF72-8A0C20199E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Title and Text with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WaveLarge_CoolGray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14600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WaveLarge_CoolGray1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14600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1" y="1063753"/>
            <a:ext cx="8247888" cy="508101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F1B85-093B-4A8D-97F6-9CFE8EC9743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W - 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5944"/>
            <a:ext cx="4038600" cy="50810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5944"/>
            <a:ext cx="4038600" cy="50810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36223"/>
            <a:ext cx="8138160" cy="76168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48D4C-53B0-4897-AD5E-CE4ED4CB689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>
            <a:off x="0" y="6440488"/>
            <a:ext cx="7962900" cy="430212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239713"/>
            <a:ext cx="8137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3625"/>
            <a:ext cx="8229600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 (24pt Arial)</a:t>
            </a:r>
          </a:p>
          <a:p>
            <a:pPr lvl="1"/>
            <a:r>
              <a:rPr lang="en-US" dirty="0" smtClean="0"/>
              <a:t>Second level (20pt Arial)</a:t>
            </a:r>
          </a:p>
          <a:p>
            <a:pPr lvl="2"/>
            <a:r>
              <a:rPr lang="en-US" dirty="0" smtClean="0"/>
              <a:t>Third level (18pt Arial)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70363" y="6461125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January 21,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9275" y="6461125"/>
            <a:ext cx="281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Sierra Wireless Proprietary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61125"/>
            <a:ext cx="76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E1F9777-57C8-4211-AEAC-57CD89524E9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97700" y="6535738"/>
            <a:ext cx="454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/>
                </a:solidFill>
                <a:cs typeface="Arial" pitchFamily="34" charset="0"/>
              </a:rPr>
              <a:t>Page</a:t>
            </a:r>
          </a:p>
        </p:txBody>
      </p:sp>
      <p:pic>
        <p:nvPicPr>
          <p:cNvPr id="1033" name="Picture 10" descr="SierraLogoTM_RGB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15300" y="6286500"/>
            <a:ext cx="900113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50" r:id="rId8"/>
    <p:sldLayoutId id="2147484045" r:id="rId9"/>
    <p:sldLayoutId id="2147484046" r:id="rId10"/>
    <p:sldLayoutId id="2147484051" r:id="rId11"/>
    <p:sldLayoutId id="2147484052" r:id="rId12"/>
    <p:sldLayoutId id="2147484053" r:id="rId13"/>
    <p:sldLayoutId id="2147484047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marL="117475" indent="-117475" algn="l" rtl="0" eaLnBrk="0" fontAlgn="base" hangingPunct="0">
        <a:spcBef>
          <a:spcPts val="1776"/>
        </a:spcBef>
        <a:spcAft>
          <a:spcPct val="0"/>
        </a:spcAft>
        <a:buFont typeface="Arial" pitchFamily="34" charset="0"/>
        <a:buChar char=" "/>
        <a:defRPr sz="24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339725" indent="-222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574675" indent="-2349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ierraWireless/m3da-server" TargetMode="External"/><Relationship Id="rId2" Type="http://schemas.openxmlformats.org/officeDocument/2006/relationships/hyperlink" Target="http://www.eclipse.org/mihini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M3DA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An open-source </a:t>
            </a:r>
            <a:r>
              <a:rPr lang="fr-FR" dirty="0" err="1" smtClean="0"/>
              <a:t>protocol</a:t>
            </a:r>
            <a:r>
              <a:rPr lang="fr-FR" dirty="0" smtClean="0"/>
              <a:t> for efficient M2M communications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21, 2010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Sierra Wireless Proprietary and Confidential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DECFD1F0-8301-4D59-BD15-3984DEB5BB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0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457201" y="1299411"/>
            <a:ext cx="8247888" cy="484535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Specialized lists for M2M data collections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DeltasVector</a:t>
            </a:r>
            <a:r>
              <a:rPr lang="en-US" dirty="0" smtClean="0"/>
              <a:t> – Data is serialized using deltas from the previous value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QuasiPeriodicVector</a:t>
            </a:r>
            <a:r>
              <a:rPr lang="en-US" dirty="0" smtClean="0"/>
              <a:t> – Data is serialized as the difference to an affine function. This encode very well periodic values.</a:t>
            </a:r>
          </a:p>
          <a:p>
            <a:pPr marL="0" indent="0">
              <a:buNone/>
            </a:pPr>
            <a:r>
              <a:rPr lang="en-US" dirty="0" smtClean="0"/>
              <a:t>Deltas or shifts are usually small integers, hence bandwidth optimization is maximal</a:t>
            </a:r>
          </a:p>
          <a:p>
            <a:pPr lvl="1"/>
            <a:r>
              <a:rPr lang="en-US" dirty="0" smtClean="0"/>
              <a:t>A factor can be applied to minimize the deltas even more (by reducing the precision of the values)</a:t>
            </a:r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Lists</a:t>
            </a:r>
            <a:r>
              <a:rPr lang="fr-FR" dirty="0" smtClean="0"/>
              <a:t> </a:t>
            </a:r>
            <a:r>
              <a:rPr lang="fr-FR" dirty="0" err="1" smtClean="0"/>
              <a:t>optimization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ECFD1F0-8301-4D59-BD15-3984DEB5BB3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457201" y="1467853"/>
            <a:ext cx="8247888" cy="4676915"/>
          </a:xfrm>
        </p:spPr>
        <p:txBody>
          <a:bodyPr/>
          <a:lstStyle/>
          <a:p>
            <a:r>
              <a:rPr lang="en-US" dirty="0" smtClean="0"/>
              <a:t>Inspired by existing security models (OMA-DM)</a:t>
            </a:r>
          </a:p>
          <a:p>
            <a:r>
              <a:rPr lang="en-US" dirty="0" smtClean="0"/>
              <a:t>Reviewed and certified by a security expert group</a:t>
            </a:r>
          </a:p>
          <a:p>
            <a:r>
              <a:rPr lang="en-US" dirty="0" smtClean="0"/>
              <a:t>Provides an over the air password auto registration mechanism</a:t>
            </a:r>
          </a:p>
          <a:p>
            <a:r>
              <a:rPr lang="en-US" dirty="0" smtClean="0"/>
              <a:t>Is protected against replay attacks by using a randomly generated nonce for each single message.</a:t>
            </a:r>
          </a:p>
          <a:p>
            <a:r>
              <a:rPr lang="en-US" dirty="0" smtClean="0"/>
              <a:t>Help reduce DOS attacks by minimizing the false authentication cost.</a:t>
            </a:r>
          </a:p>
          <a:p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21, 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ECFD1F0-8301-4D59-BD15-3984DEB5BB3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30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457201" y="1311442"/>
            <a:ext cx="8247888" cy="4833326"/>
          </a:xfrm>
        </p:spPr>
        <p:txBody>
          <a:bodyPr/>
          <a:lstStyle/>
          <a:p>
            <a:r>
              <a:rPr lang="en-US" dirty="0" smtClean="0"/>
              <a:t>Password auto registration</a:t>
            </a:r>
          </a:p>
          <a:p>
            <a:pPr lvl="1"/>
            <a:r>
              <a:rPr lang="fr-FR" dirty="0"/>
              <a:t>Single time </a:t>
            </a:r>
            <a:r>
              <a:rPr lang="fr-FR" dirty="0" err="1"/>
              <a:t>operation</a:t>
            </a:r>
            <a:r>
              <a:rPr lang="fr-FR" dirty="0"/>
              <a:t> in the </a:t>
            </a:r>
            <a:r>
              <a:rPr lang="fr-FR" dirty="0" err="1"/>
              <a:t>device</a:t>
            </a:r>
            <a:r>
              <a:rPr lang="fr-FR" dirty="0"/>
              <a:t> </a:t>
            </a:r>
            <a:r>
              <a:rPr lang="fr-FR" dirty="0" err="1" smtClean="0"/>
              <a:t>lifetime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Diffie</a:t>
            </a:r>
            <a:r>
              <a:rPr lang="en-US" dirty="0" smtClean="0"/>
              <a:t>-Hellman algorithm to create a temporary secure link and exchange the randomly generated device-server password.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Based on HMAC algorithm, inspired by OMA-DM authentication.</a:t>
            </a:r>
          </a:p>
          <a:p>
            <a:pPr marL="339725" lvl="2" indent="0">
              <a:buNone/>
            </a:pPr>
            <a:r>
              <a:rPr lang="en-US" i="1" dirty="0" smtClean="0"/>
              <a:t>	</a:t>
            </a:r>
            <a:r>
              <a:rPr lang="en-US" sz="1600" i="1" dirty="0" smtClean="0"/>
              <a:t>HMAC</a:t>
            </a:r>
            <a:r>
              <a:rPr lang="en-US" sz="1600" dirty="0" smtClean="0"/>
              <a:t> (</a:t>
            </a:r>
            <a:r>
              <a:rPr lang="en-US" sz="1600" i="1" dirty="0" err="1" smtClean="0"/>
              <a:t>K</a:t>
            </a:r>
            <a:r>
              <a:rPr lang="en-US" sz="1600" dirty="0" err="1" smtClean="0"/>
              <a:t>,</a:t>
            </a:r>
            <a:r>
              <a:rPr lang="en-US" sz="1600" i="1" dirty="0" err="1" smtClean="0"/>
              <a:t>m</a:t>
            </a:r>
            <a:r>
              <a:rPr lang="en-US" sz="1600" dirty="0" smtClean="0"/>
              <a:t>) = </a:t>
            </a:r>
            <a:r>
              <a:rPr lang="en-US" sz="1600" i="1" dirty="0" smtClean="0"/>
              <a:t>H</a:t>
            </a:r>
            <a:r>
              <a:rPr lang="en-US" sz="1600" dirty="0" smtClean="0"/>
              <a:t> ((</a:t>
            </a:r>
            <a:r>
              <a:rPr lang="en-US" sz="1600" i="1" dirty="0" smtClean="0"/>
              <a:t>K</a:t>
            </a:r>
            <a:r>
              <a:rPr lang="en-US" sz="1600" dirty="0" smtClean="0"/>
              <a:t> ⊕ </a:t>
            </a:r>
            <a:r>
              <a:rPr lang="en-US" sz="1600" i="1" dirty="0" err="1" smtClean="0"/>
              <a:t>opad</a:t>
            </a:r>
            <a:r>
              <a:rPr lang="en-US" sz="1600" dirty="0" smtClean="0"/>
              <a:t>) ∥ </a:t>
            </a:r>
            <a:r>
              <a:rPr lang="en-US" sz="1600" i="1" dirty="0" smtClean="0"/>
              <a:t>H</a:t>
            </a:r>
            <a:r>
              <a:rPr lang="en-US" sz="1600" dirty="0" smtClean="0"/>
              <a:t> ((</a:t>
            </a:r>
            <a:r>
              <a:rPr lang="en-US" sz="1600" i="1" dirty="0" smtClean="0"/>
              <a:t>K</a:t>
            </a:r>
            <a:r>
              <a:rPr lang="en-US" sz="1600" dirty="0" smtClean="0"/>
              <a:t> ⊕ </a:t>
            </a:r>
            <a:r>
              <a:rPr lang="en-US" sz="1600" i="1" dirty="0" err="1" smtClean="0"/>
              <a:t>ipad</a:t>
            </a:r>
            <a:r>
              <a:rPr lang="en-US" sz="1600" dirty="0" smtClean="0"/>
              <a:t>) ∥ </a:t>
            </a:r>
            <a:r>
              <a:rPr lang="en-US" sz="1600" i="1" dirty="0" smtClean="0"/>
              <a:t>m</a:t>
            </a:r>
            <a:r>
              <a:rPr lang="en-US" sz="1600" dirty="0" smtClean="0"/>
              <a:t>)) </a:t>
            </a:r>
          </a:p>
          <a:p>
            <a:pPr lvl="1"/>
            <a:r>
              <a:rPr lang="en-US" dirty="0" smtClean="0"/>
              <a:t>Using a unique password for a single device-server pair</a:t>
            </a:r>
          </a:p>
          <a:p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Based on AES cipher, configurable from 128 to 256 key size</a:t>
            </a:r>
          </a:p>
          <a:p>
            <a:pPr lvl="1"/>
            <a:r>
              <a:rPr lang="en-US" dirty="0" smtClean="0"/>
              <a:t>Using CBC or CTR block </a:t>
            </a:r>
            <a:r>
              <a:rPr lang="en-US" dirty="0"/>
              <a:t>cipher modes of </a:t>
            </a:r>
            <a:r>
              <a:rPr lang="en-US" dirty="0" smtClean="0"/>
              <a:t>operation in order to prevent pattern matching attacks.</a:t>
            </a:r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21, 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ECFD1F0-8301-4D59-BD15-3984DEB5BB3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69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469231" y="1359568"/>
            <a:ext cx="8235857" cy="4785200"/>
          </a:xfrm>
        </p:spPr>
        <p:txBody>
          <a:bodyPr/>
          <a:lstStyle/>
          <a:p>
            <a:r>
              <a:rPr lang="fr-FR" dirty="0" smtClean="0"/>
              <a:t>M3DA </a:t>
            </a:r>
            <a:r>
              <a:rPr lang="fr-FR" dirty="0" err="1" smtClean="0"/>
              <a:t>is</a:t>
            </a:r>
            <a:r>
              <a:rPr lang="fr-FR" dirty="0" smtClean="0"/>
              <a:t> an open-source, </a:t>
            </a:r>
            <a:r>
              <a:rPr lang="fr-FR" dirty="0" err="1" smtClean="0"/>
              <a:t>royalty</a:t>
            </a:r>
            <a:r>
              <a:rPr lang="fr-FR" dirty="0" smtClean="0"/>
              <a:t>-free </a:t>
            </a:r>
            <a:r>
              <a:rPr lang="fr-FR" dirty="0" err="1" smtClean="0"/>
              <a:t>protocol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mtClean="0"/>
              <a:t>Specifications </a:t>
            </a:r>
            <a:r>
              <a:rPr lang="fr-FR" dirty="0" smtClean="0"/>
              <a:t>and client </a:t>
            </a:r>
            <a:r>
              <a:rPr lang="fr-FR" dirty="0" err="1"/>
              <a:t>r</a:t>
            </a:r>
            <a:r>
              <a:rPr lang="fr-FR" dirty="0" err="1" smtClean="0"/>
              <a:t>eference</a:t>
            </a:r>
            <a:r>
              <a:rPr lang="fr-FR" dirty="0" smtClean="0"/>
              <a:t> </a:t>
            </a:r>
            <a:r>
              <a:rPr lang="fr-FR" dirty="0" err="1" smtClean="0"/>
              <a:t>implementation</a:t>
            </a:r>
            <a:r>
              <a:rPr lang="fr-FR" dirty="0" smtClean="0"/>
              <a:t> of the </a:t>
            </a:r>
            <a:r>
              <a:rPr lang="fr-FR" dirty="0" err="1" smtClean="0"/>
              <a:t>protocol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</a:t>
            </a:r>
            <a:r>
              <a:rPr lang="fr-FR" dirty="0" smtClean="0"/>
              <a:t>in the </a:t>
            </a:r>
            <a:r>
              <a:rPr lang="fr-FR" dirty="0" smtClean="0">
                <a:hlinkClick r:id="rId2"/>
              </a:rPr>
              <a:t>Eclipse Mihini</a:t>
            </a:r>
            <a:r>
              <a:rPr lang="fr-FR" dirty="0" smtClean="0"/>
              <a:t> </a:t>
            </a:r>
            <a:r>
              <a:rPr lang="fr-FR" dirty="0" err="1" smtClean="0"/>
              <a:t>project</a:t>
            </a:r>
            <a:r>
              <a:rPr lang="fr-FR" dirty="0" smtClean="0"/>
              <a:t> (EPL </a:t>
            </a:r>
            <a:r>
              <a:rPr lang="fr-FR" dirty="0" err="1" smtClean="0"/>
              <a:t>license</a:t>
            </a:r>
            <a:r>
              <a:rPr lang="fr-FR" dirty="0" smtClean="0"/>
              <a:t>)</a:t>
            </a:r>
          </a:p>
          <a:p>
            <a:r>
              <a:rPr lang="fr-FR" dirty="0" smtClean="0"/>
              <a:t>Reference server </a:t>
            </a:r>
            <a:r>
              <a:rPr lang="fr-FR" dirty="0" err="1" smtClean="0"/>
              <a:t>implementation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on </a:t>
            </a:r>
            <a:r>
              <a:rPr lang="fr-FR" dirty="0" err="1" smtClean="0"/>
              <a:t>GitHub</a:t>
            </a:r>
            <a:r>
              <a:rPr lang="fr-FR" dirty="0" smtClean="0"/>
              <a:t>: </a:t>
            </a:r>
            <a:r>
              <a:rPr lang="fr-FR" dirty="0" smtClean="0">
                <a:hlinkClick r:id="rId3"/>
              </a:rPr>
              <a:t>M3DA server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Open-source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21, 2010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ECFD1F0-8301-4D59-BD15-3984DEB5BB3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0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21, 2010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99694-6368-477C-A579-3E4C010E36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457200" y="1063752"/>
            <a:ext cx="8686800" cy="506882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Compact</a:t>
            </a:r>
            <a:r>
              <a:rPr lang="en-US" dirty="0" smtClean="0"/>
              <a:t> </a:t>
            </a:r>
            <a:r>
              <a:rPr lang="en-US" sz="1800" i="1" dirty="0" smtClean="0"/>
              <a:t>… because in the wireless world, data overhead costs money</a:t>
            </a:r>
          </a:p>
          <a:p>
            <a:pPr lvl="1"/>
            <a:r>
              <a:rPr lang="en-US" dirty="0" smtClean="0"/>
              <a:t>Efficient in the transport of binary M2M data</a:t>
            </a:r>
          </a:p>
          <a:p>
            <a:pPr marL="0" indent="0">
              <a:buNone/>
            </a:pPr>
            <a:r>
              <a:rPr lang="en-US" b="1" dirty="0" smtClean="0"/>
              <a:t>Interoperable</a:t>
            </a:r>
            <a:r>
              <a:rPr lang="en-US" dirty="0" smtClean="0"/>
              <a:t> </a:t>
            </a:r>
            <a:r>
              <a:rPr lang="en-US" sz="1800" i="1" dirty="0" smtClean="0"/>
              <a:t>… because the M2M communication chain is heterogeneous</a:t>
            </a:r>
          </a:p>
          <a:p>
            <a:pPr lvl="1"/>
            <a:r>
              <a:rPr lang="en-US" dirty="0" smtClean="0"/>
              <a:t>Language-independent</a:t>
            </a:r>
          </a:p>
          <a:p>
            <a:pPr lvl="1"/>
            <a:r>
              <a:rPr lang="en-US" dirty="0" smtClean="0"/>
              <a:t>Tolerant to data schema changes</a:t>
            </a:r>
          </a:p>
          <a:p>
            <a:pPr lvl="1"/>
            <a:r>
              <a:rPr lang="en-US" dirty="0" smtClean="0"/>
              <a:t>Agnostic to transport layer (TCP, HTTP, SMS, …)</a:t>
            </a:r>
          </a:p>
          <a:p>
            <a:pPr marL="0" indent="0">
              <a:buNone/>
            </a:pPr>
            <a:r>
              <a:rPr lang="en-US" b="1" dirty="0" smtClean="0"/>
              <a:t>Secure</a:t>
            </a:r>
            <a:r>
              <a:rPr lang="en-US" dirty="0" smtClean="0"/>
              <a:t> </a:t>
            </a:r>
            <a:r>
              <a:rPr lang="en-US" sz="1800" i="1" dirty="0" smtClean="0"/>
              <a:t>… because security is #1 concern for M2M adopters</a:t>
            </a:r>
          </a:p>
          <a:p>
            <a:pPr lvl="1"/>
            <a:r>
              <a:rPr lang="en-US" dirty="0" smtClean="0"/>
              <a:t>Ensure the confidentiality of customer data</a:t>
            </a:r>
          </a:p>
          <a:p>
            <a:pPr marL="0" indent="0">
              <a:buNone/>
            </a:pPr>
            <a:r>
              <a:rPr lang="en-US" b="1" dirty="0" smtClean="0"/>
              <a:t>Open</a:t>
            </a:r>
            <a:r>
              <a:rPr lang="en-US" dirty="0" smtClean="0"/>
              <a:t> </a:t>
            </a:r>
            <a:r>
              <a:rPr lang="en-US" sz="1800" i="1" dirty="0" smtClean="0"/>
              <a:t>… because vendor lock-in hinders M2M adoption</a:t>
            </a:r>
          </a:p>
          <a:p>
            <a:pPr lvl="1"/>
            <a:r>
              <a:rPr lang="en-US" dirty="0" smtClean="0"/>
              <a:t>Open specification</a:t>
            </a:r>
          </a:p>
          <a:p>
            <a:pPr lvl="1"/>
            <a:r>
              <a:rPr lang="en-US" dirty="0" smtClean="0"/>
              <a:t>Open-source, royalty-free,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407410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Clr>
                <a:srgbClr val="00325D"/>
              </a:buClr>
              <a:buSzPct val="100000"/>
              <a:buFont typeface="Trebuchet MS" pitchFamily="34"/>
              <a:buNone/>
            </a:defPPr>
            <a:lvl1pPr lvl="0">
              <a:buClr>
                <a:srgbClr val="00325D"/>
              </a:buClr>
              <a:buSzPct val="100000"/>
              <a:buFont typeface="Trebuchet MS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Layered Architecture</a:t>
            </a:r>
            <a:r>
              <a:rPr lang="en-US" dirty="0"/>
              <a:t>	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199" y="1063752"/>
            <a:ext cx="5920225" cy="5068824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Application Layer</a:t>
            </a:r>
            <a:r>
              <a:rPr lang="fr-FR" dirty="0" smtClean="0"/>
              <a:t> – </a:t>
            </a:r>
            <a:r>
              <a:rPr lang="fr-FR" dirty="0" smtClean="0">
                <a:latin typeface="Courier New"/>
                <a:cs typeface="Courier New"/>
              </a:rPr>
              <a:t>M3DA::Message</a:t>
            </a:r>
          </a:p>
          <a:p>
            <a:pPr lvl="1"/>
            <a:r>
              <a:rPr lang="fr-FR" dirty="0" err="1" smtClean="0"/>
              <a:t>Specify</a:t>
            </a:r>
            <a:r>
              <a:rPr lang="fr-FR" dirty="0" smtClean="0"/>
              <a:t> </a:t>
            </a:r>
            <a:r>
              <a:rPr lang="fr-FR" dirty="0" err="1"/>
              <a:t>access</a:t>
            </a:r>
            <a:r>
              <a:rPr lang="fr-FR" dirty="0"/>
              <a:t> to the </a:t>
            </a:r>
            <a:r>
              <a:rPr lang="fr-FR" dirty="0" err="1"/>
              <a:t>tree-oriented</a:t>
            </a:r>
            <a:r>
              <a:rPr lang="fr-FR" dirty="0"/>
              <a:t> data model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 smtClean="0"/>
              <a:t>Transport Layer</a:t>
            </a:r>
            <a:r>
              <a:rPr lang="fr-FR" dirty="0" smtClean="0"/>
              <a:t> – </a:t>
            </a:r>
            <a:r>
              <a:rPr lang="fr-FR" dirty="0" smtClean="0">
                <a:latin typeface="Courier New"/>
                <a:cs typeface="Courier New"/>
              </a:rPr>
              <a:t>M3DA::</a:t>
            </a:r>
            <a:r>
              <a:rPr lang="fr-FR" dirty="0" err="1" smtClean="0">
                <a:latin typeface="Courier New"/>
                <a:cs typeface="Courier New"/>
              </a:rPr>
              <a:t>Envelope</a:t>
            </a:r>
            <a:endParaRPr lang="fr-FR" dirty="0" smtClean="0">
              <a:latin typeface="Courier New"/>
              <a:cs typeface="Courier New"/>
            </a:endParaRPr>
          </a:p>
          <a:p>
            <a:pPr lvl="1"/>
            <a:r>
              <a:rPr lang="fr-FR" dirty="0" err="1" smtClean="0"/>
              <a:t>Enables</a:t>
            </a:r>
            <a:r>
              <a:rPr lang="fr-FR" dirty="0" smtClean="0"/>
              <a:t> </a:t>
            </a:r>
            <a:r>
              <a:rPr lang="fr-FR" dirty="0" err="1"/>
              <a:t>authentication</a:t>
            </a:r>
            <a:r>
              <a:rPr lang="fr-FR" dirty="0"/>
              <a:t>, </a:t>
            </a:r>
            <a:r>
              <a:rPr lang="fr-FR" dirty="0" err="1"/>
              <a:t>encryption</a:t>
            </a:r>
            <a:r>
              <a:rPr lang="fr-FR" dirty="0"/>
              <a:t>, compression, …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 err="1" smtClean="0"/>
              <a:t>Serialization</a:t>
            </a:r>
            <a:r>
              <a:rPr lang="fr-FR" b="1" dirty="0" smtClean="0"/>
              <a:t> Layer </a:t>
            </a:r>
            <a:r>
              <a:rPr lang="fr-FR" dirty="0" smtClean="0"/>
              <a:t>– </a:t>
            </a:r>
            <a:r>
              <a:rPr lang="fr-FR" dirty="0" err="1" smtClean="0"/>
              <a:t>Bysant</a:t>
            </a:r>
            <a:endParaRPr lang="fr-FR" dirty="0" smtClean="0"/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</a:t>
            </a:r>
            <a:r>
              <a:rPr lang="fr-FR" dirty="0"/>
              <a:t>an efficient </a:t>
            </a:r>
            <a:r>
              <a:rPr lang="fr-FR" dirty="0" err="1"/>
              <a:t>binary</a:t>
            </a:r>
            <a:r>
              <a:rPr lang="fr-FR" dirty="0"/>
              <a:t> </a:t>
            </a:r>
            <a:r>
              <a:rPr lang="fr-FR" dirty="0" err="1"/>
              <a:t>serialization</a:t>
            </a:r>
            <a:r>
              <a:rPr lang="fr-FR" dirty="0"/>
              <a:t> </a:t>
            </a:r>
            <a:r>
              <a:rPr lang="fr-FR" dirty="0" err="1"/>
              <a:t>based</a:t>
            </a:r>
            <a:r>
              <a:rPr lang="fr-FR" dirty="0"/>
              <a:t> on </a:t>
            </a:r>
            <a:r>
              <a:rPr lang="fr-FR" dirty="0" err="1"/>
              <a:t>contextual</a:t>
            </a:r>
            <a:r>
              <a:rPr lang="fr-FR" dirty="0"/>
              <a:t> </a:t>
            </a:r>
            <a:r>
              <a:rPr lang="fr-FR" dirty="0" smtClean="0"/>
              <a:t>information</a:t>
            </a:r>
            <a:endParaRPr lang="fr-FR" dirty="0"/>
          </a:p>
          <a:p>
            <a:endParaRPr lang="fr-FR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</p:spPr>
        <p:txBody>
          <a:bodyPr/>
          <a:lstStyle/>
          <a:p>
            <a:pPr defTabSz="1619250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Sierra Wireless Proprietary and Confidential.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</p:spPr>
        <p:txBody>
          <a:bodyPr/>
          <a:lstStyle/>
          <a:p>
            <a:pPr defTabSz="1619250"/>
            <a:fld id="{22F26B43-C7CC-477A-9D78-B2161CF0C2A1}" type="slidenum">
              <a:rPr lang="en-US"/>
              <a:pPr defTabSz="1619250"/>
              <a:t>3</a:t>
            </a:fld>
            <a:endParaRPr lang="en-US" dirty="0"/>
          </a:p>
        </p:txBody>
      </p:sp>
      <p:grpSp>
        <p:nvGrpSpPr>
          <p:cNvPr id="22" name="Groupe 21"/>
          <p:cNvGrpSpPr/>
          <p:nvPr/>
        </p:nvGrpSpPr>
        <p:grpSpPr>
          <a:xfrm>
            <a:off x="6400337" y="1068917"/>
            <a:ext cx="2520280" cy="4571232"/>
            <a:chOff x="6204967" y="1068917"/>
            <a:chExt cx="2520280" cy="4571232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6204967" y="4773698"/>
              <a:ext cx="2520280" cy="866451"/>
            </a:xfrm>
            <a:prstGeom prst="roundRect">
              <a:avLst>
                <a:gd name="adj" fmla="val 7948"/>
              </a:avLst>
            </a:prstGeom>
            <a:gradFill>
              <a:gsLst>
                <a:gs pos="0">
                  <a:schemeClr val="accent6">
                    <a:lumMod val="2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</a:gradFill>
            <a:ln w="19050"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tIns="0" rtlCol="0" anchor="t" anchorCtr="1"/>
            <a:lstStyle/>
            <a:p>
              <a:pPr algn="ctr"/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6204967" y="1068917"/>
              <a:ext cx="2520280" cy="3581003"/>
            </a:xfrm>
            <a:prstGeom prst="roundRect">
              <a:avLst>
                <a:gd name="adj" fmla="val 7948"/>
              </a:avLst>
            </a:prstGeom>
            <a:gradFill>
              <a:gsLst>
                <a:gs pos="0">
                  <a:schemeClr val="accent5">
                    <a:shade val="51000"/>
                    <a:satMod val="130000"/>
                    <a:alpha val="49000"/>
                  </a:schemeClr>
                </a:gs>
                <a:gs pos="80000">
                  <a:schemeClr val="accent5">
                    <a:shade val="93000"/>
                    <a:satMod val="130000"/>
                    <a:alpha val="50000"/>
                  </a:schemeClr>
                </a:gs>
                <a:gs pos="100000">
                  <a:schemeClr val="accent5">
                    <a:shade val="94000"/>
                    <a:satMod val="135000"/>
                    <a:alpha val="50000"/>
                  </a:schemeClr>
                </a:gs>
              </a:gsLst>
            </a:gradFill>
            <a:ln w="19050">
              <a:solidFill>
                <a:schemeClr val="accent5"/>
              </a:solidFill>
              <a:prstDash val="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tIns="0" rtlCol="0" anchor="t" anchorCtr="1"/>
            <a:lstStyle/>
            <a:p>
              <a:pPr algn="ctr"/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6263578" y="5021256"/>
              <a:ext cx="586112" cy="433225"/>
            </a:xfrm>
            <a:prstGeom prst="roundRect">
              <a:avLst>
                <a:gd name="adj" fmla="val 14586"/>
              </a:avLst>
            </a:prstGeom>
            <a:solidFill>
              <a:schemeClr val="tx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HTTP</a:t>
              </a: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6336842" y="2864467"/>
              <a:ext cx="2256530" cy="1284613"/>
            </a:xfrm>
            <a:prstGeom prst="roundRect">
              <a:avLst>
                <a:gd name="adj" fmla="val 7276"/>
              </a:avLst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rtlCol="0" anchor="t" anchorCtr="1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M3DA Transport</a:t>
              </a:r>
              <a:endParaRPr lang="en-US" sz="105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6336842" y="1388789"/>
              <a:ext cx="2256530" cy="1392139"/>
            </a:xfrm>
            <a:prstGeom prst="roundRect">
              <a:avLst>
                <a:gd name="adj" fmla="val 6917"/>
              </a:avLst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rtlCol="0" anchor="t" anchorCtr="1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M3DA Payload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334362" y="1083491"/>
              <a:ext cx="22614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5D5E61"/>
                  </a:solidFill>
                </a:rPr>
                <a:t>M3DA</a:t>
              </a:r>
              <a:endParaRPr lang="en-US" sz="1400" dirty="0">
                <a:solidFill>
                  <a:srgbClr val="5D5E61"/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6400583" y="1669661"/>
              <a:ext cx="2127586" cy="371336"/>
            </a:xfrm>
            <a:prstGeom prst="roundRect">
              <a:avLst>
                <a:gd name="adj" fmla="val 8678"/>
              </a:avLst>
            </a:prstGeom>
            <a:ln w="6350" cmpd="sng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rtlCol="0" anchor="ctr" anchorCtr="0"/>
            <a:lstStyle/>
            <a:p>
              <a:pPr algn="ctr"/>
              <a:r>
                <a:rPr lang="en-US" sz="1000" b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Message</a:t>
              </a:r>
              <a:endParaRPr lang="en-US" sz="1050" b="1" dirty="0" smtClean="0">
                <a:ln w="12700">
                  <a:noFill/>
                  <a:prstDash val="solid"/>
                </a:ln>
                <a:solidFill>
                  <a:schemeClr val="tx2"/>
                </a:solidFill>
              </a:endParaRPr>
            </a:p>
            <a:p>
              <a:r>
                <a:rPr lang="en-US" sz="900" i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Command/Event/Data</a:t>
              </a:r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6400583" y="2102886"/>
              <a:ext cx="2127586" cy="371336"/>
            </a:xfrm>
            <a:prstGeom prst="roundRect">
              <a:avLst>
                <a:gd name="adj" fmla="val 8678"/>
              </a:avLst>
            </a:prstGeom>
            <a:ln w="6350" cmpd="sng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rtlCol="0" anchor="ctr" anchorCtr="0"/>
            <a:lstStyle/>
            <a:p>
              <a:pPr algn="ctr"/>
              <a:r>
                <a:rPr lang="en-US" sz="1000" b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Message</a:t>
              </a:r>
              <a:endParaRPr lang="en-US" sz="1050" b="1" dirty="0" smtClean="0">
                <a:ln w="12700">
                  <a:noFill/>
                  <a:prstDash val="solid"/>
                </a:ln>
                <a:solidFill>
                  <a:schemeClr val="tx2"/>
                </a:solidFill>
              </a:endParaRPr>
            </a:p>
            <a:p>
              <a:r>
                <a:rPr lang="en-US" sz="900" i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Command/Event/Data</a:t>
              </a:r>
              <a:endParaRPr lang="en-US" sz="900" i="1" dirty="0">
                <a:ln w="12700">
                  <a:noFill/>
                  <a:prstDash val="solid"/>
                </a:ln>
                <a:solidFill>
                  <a:schemeClr val="tx2"/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6400583" y="2536111"/>
              <a:ext cx="2127586" cy="185668"/>
            </a:xfrm>
            <a:prstGeom prst="roundRect">
              <a:avLst>
                <a:gd name="adj" fmla="val 8678"/>
              </a:avLst>
            </a:prstGeom>
            <a:ln w="6350" cmpd="sng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rtlCol="0" anchor="ctr" anchorCtr="0"/>
            <a:lstStyle/>
            <a:p>
              <a:pPr algn="ctr"/>
              <a:r>
                <a:rPr lang="en-US" sz="12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…</a:t>
              </a:r>
              <a:endParaRPr lang="en-US" sz="900" i="1" dirty="0" smtClean="0">
                <a:ln w="12700">
                  <a:noFill/>
                  <a:prstDash val="solid"/>
                </a:ln>
                <a:solidFill>
                  <a:schemeClr val="tx2"/>
                </a:solidFill>
              </a:endParaRP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6410838" y="3112164"/>
              <a:ext cx="2127586" cy="916213"/>
            </a:xfrm>
            <a:prstGeom prst="roundRect">
              <a:avLst>
                <a:gd name="adj" fmla="val 8678"/>
              </a:avLst>
            </a:prstGeom>
            <a:ln w="6350" cmpd="sng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rtlCol="0" anchor="ctr" anchorCtr="0"/>
            <a:lstStyle/>
            <a:p>
              <a:pPr algn="ctr"/>
              <a:r>
                <a:rPr lang="en-US" sz="1000" b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Headers</a:t>
              </a:r>
            </a:p>
            <a:p>
              <a:r>
                <a:rPr lang="en-US" sz="9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- Device /Server Identification</a:t>
              </a:r>
            </a:p>
            <a:p>
              <a:r>
                <a:rPr lang="en-US" sz="9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- Security</a:t>
              </a:r>
              <a:endParaRPr lang="en-US" sz="800" i="1" dirty="0">
                <a:ln w="12700">
                  <a:noFill/>
                  <a:prstDash val="solid"/>
                </a:ln>
                <a:solidFill>
                  <a:schemeClr val="tx2"/>
                </a:solidFill>
              </a:endParaRPr>
            </a:p>
            <a:p>
              <a:pPr marL="180000" lvl="1"/>
              <a:r>
                <a:rPr lang="en-US" sz="800" i="1" dirty="0" err="1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auth</a:t>
              </a:r>
              <a:r>
                <a:rPr lang="en-US" sz="800" i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, cipher, </a:t>
              </a:r>
              <a:r>
                <a:rPr lang="en-US" sz="800" i="1" dirty="0" err="1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hmac</a:t>
              </a:r>
              <a:r>
                <a:rPr lang="en-US" sz="800" i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, nonce…</a:t>
              </a:r>
            </a:p>
            <a:p>
              <a:r>
                <a:rPr lang="en-US" sz="9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- Compression</a:t>
              </a:r>
              <a:r>
                <a:rPr lang="en-US" sz="900" i="1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 </a:t>
              </a:r>
              <a:endParaRPr lang="en-US" sz="600" i="1" dirty="0">
                <a:ln w="12700">
                  <a:noFill/>
                  <a:prstDash val="solid"/>
                </a:ln>
                <a:solidFill>
                  <a:schemeClr val="tx2"/>
                </a:solidFill>
              </a:endParaRPr>
            </a:p>
            <a:p>
              <a:pPr marL="180000" lvl="1"/>
              <a:r>
                <a:rPr lang="en-US" sz="800" i="1" dirty="0" err="1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algo</a:t>
              </a:r>
              <a:r>
                <a:rPr lang="en-US" sz="800" i="1" dirty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, </a:t>
              </a:r>
              <a:r>
                <a:rPr lang="en-US" sz="800" i="1" dirty="0" err="1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dict</a:t>
              </a:r>
              <a:r>
                <a:rPr lang="en-US" sz="800" i="1" dirty="0">
                  <a:ln w="12700">
                    <a:noFill/>
                    <a:prstDash val="solid"/>
                  </a:ln>
                  <a:solidFill>
                    <a:schemeClr val="tx2"/>
                  </a:solidFill>
                </a:rPr>
                <a:t> selection, …</a:t>
              </a: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6908301" y="5021256"/>
              <a:ext cx="527500" cy="433225"/>
            </a:xfrm>
            <a:prstGeom prst="roundRect">
              <a:avLst>
                <a:gd name="adj" fmla="val 14586"/>
              </a:avLst>
            </a:prstGeom>
            <a:solidFill>
              <a:schemeClr val="tx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TCP</a:t>
              </a:r>
              <a:endParaRPr lang="en-US" sz="1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7494413" y="5021256"/>
              <a:ext cx="527500" cy="433225"/>
            </a:xfrm>
            <a:prstGeom prst="roundRect">
              <a:avLst>
                <a:gd name="adj" fmla="val 14586"/>
              </a:avLst>
            </a:prstGeom>
            <a:solidFill>
              <a:schemeClr val="tx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UDP</a:t>
              </a: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8080524" y="5021256"/>
              <a:ext cx="586112" cy="433225"/>
            </a:xfrm>
            <a:prstGeom prst="roundRect">
              <a:avLst>
                <a:gd name="adj" fmla="val 14586"/>
              </a:avLst>
            </a:prstGeom>
            <a:solidFill>
              <a:schemeClr val="tx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SMS*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7006231" y="4732398"/>
              <a:ext cx="9763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5D5E61"/>
                  </a:solidFill>
                </a:rPr>
                <a:t>Transport</a:t>
              </a:r>
              <a:endParaRPr lang="en-US" sz="1200" dirty="0">
                <a:solidFill>
                  <a:srgbClr val="5D5E61"/>
                </a:solidFill>
              </a:endParaRP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6336074" y="4253121"/>
              <a:ext cx="2257335" cy="318879"/>
            </a:xfrm>
            <a:prstGeom prst="roundRect">
              <a:avLst>
                <a:gd name="adj" fmla="val 22211"/>
              </a:avLst>
            </a:prstGeom>
            <a:ln w="6350" cmpd="sng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/>
              <a:r>
                <a:rPr lang="en-US" sz="1050" dirty="0" smtClean="0">
                  <a:ln w="18415" cmpd="sng">
                    <a:noFill/>
                    <a:prstDash val="solid"/>
                  </a:ln>
                  <a:solidFill>
                    <a:schemeClr val="tx2"/>
                  </a:solidFill>
                </a:rPr>
                <a:t>Bysant </a:t>
              </a:r>
              <a:r>
                <a:rPr lang="en-US" sz="1050" dirty="0" err="1" smtClean="0">
                  <a:ln w="18415" cmpd="sng">
                    <a:noFill/>
                    <a:prstDash val="solid"/>
                  </a:ln>
                  <a:solidFill>
                    <a:schemeClr val="tx2"/>
                  </a:solidFill>
                </a:rPr>
                <a:t>Serializer</a:t>
              </a:r>
              <a:endParaRPr lang="en-US" sz="1050" dirty="0">
                <a:ln w="18415" cmpd="sng">
                  <a:noFill/>
                  <a:prstDash val="solid"/>
                </a:ln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4879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contenu 17"/>
          <p:cNvSpPr>
            <a:spLocks noGrp="1"/>
          </p:cNvSpPr>
          <p:nvPr>
            <p:ph idx="1"/>
          </p:nvPr>
        </p:nvSpPr>
        <p:spPr>
          <a:xfrm>
            <a:off x="457200" y="1385180"/>
            <a:ext cx="8229600" cy="4747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The </a:t>
            </a:r>
            <a:r>
              <a:rPr lang="fr-FR" dirty="0"/>
              <a:t>Application layer </a:t>
            </a:r>
            <a:r>
              <a:rPr lang="fr-FR" dirty="0" err="1"/>
              <a:t>provides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objects</a:t>
            </a:r>
            <a:r>
              <a:rPr lang="fr-FR" dirty="0"/>
              <a:t>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perform</a:t>
            </a:r>
            <a:r>
              <a:rPr lang="fr-FR" dirty="0"/>
              <a:t> </a:t>
            </a:r>
            <a:r>
              <a:rPr lang="fr-FR" dirty="0" err="1"/>
              <a:t>tree</a:t>
            </a:r>
            <a:r>
              <a:rPr lang="fr-FR" dirty="0"/>
              <a:t> </a:t>
            </a:r>
            <a:r>
              <a:rPr lang="fr-FR" dirty="0" err="1" smtClean="0"/>
              <a:t>access</a:t>
            </a:r>
            <a:endParaRPr lang="fr-FR" dirty="0" smtClean="0"/>
          </a:p>
          <a:p>
            <a:pPr lvl="1"/>
            <a:r>
              <a:rPr lang="fr-FR" dirty="0" smtClean="0">
                <a:latin typeface="Courier New"/>
                <a:cs typeface="Courier New"/>
              </a:rPr>
              <a:t>M3DA::Message</a:t>
            </a: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M3DA::</a:t>
            </a:r>
            <a:r>
              <a:rPr lang="fr-FR" dirty="0" err="1" smtClean="0">
                <a:latin typeface="Courier New"/>
                <a:cs typeface="Courier New"/>
              </a:rPr>
              <a:t>Response</a:t>
            </a:r>
            <a:endParaRPr lang="fr-FR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dirty="0" smtClean="0"/>
              <a:t>Composite </a:t>
            </a:r>
            <a:r>
              <a:rPr lang="fr-FR" dirty="0"/>
              <a:t>structures are </a:t>
            </a:r>
            <a:r>
              <a:rPr lang="fr-FR" dirty="0" err="1"/>
              <a:t>materialized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nodes</a:t>
            </a:r>
            <a:r>
              <a:rPr lang="fr-FR" dirty="0"/>
              <a:t> and </a:t>
            </a:r>
            <a:r>
              <a:rPr lang="fr-FR" dirty="0" err="1"/>
              <a:t>leaves</a:t>
            </a:r>
            <a:r>
              <a:rPr lang="fr-FR" dirty="0"/>
              <a:t> in the data </a:t>
            </a:r>
            <a:r>
              <a:rPr lang="fr-FR" dirty="0" err="1" smtClean="0"/>
              <a:t>tree</a:t>
            </a:r>
            <a:r>
              <a:rPr lang="fr-FR" dirty="0" smtClean="0"/>
              <a:t>.</a:t>
            </a:r>
          </a:p>
          <a:p>
            <a:pPr lvl="1"/>
            <a:r>
              <a:rPr lang="fr-FR" i="1" dirty="0" err="1" smtClean="0"/>
              <a:t>Example</a:t>
            </a:r>
            <a:r>
              <a:rPr lang="fr-FR" i="1" dirty="0"/>
              <a:t>:</a:t>
            </a:r>
            <a:r>
              <a:rPr lang="fr-FR" dirty="0"/>
              <a:t> a GPS position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represented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</a:t>
            </a:r>
            <a:r>
              <a:rPr lang="fr-FR" dirty="0" err="1"/>
              <a:t>node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has 4 </a:t>
            </a:r>
            <a:r>
              <a:rPr lang="fr-FR" dirty="0" err="1"/>
              <a:t>leaves</a:t>
            </a:r>
            <a:r>
              <a:rPr lang="fr-FR" dirty="0"/>
              <a:t>: latitude, longitude, speed and altitude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Sierra Wireless Proprietary and Confidential.</a:t>
            </a:r>
            <a:endParaRPr lang="en-US" dirty="0" smtClean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6B43-C7CC-477A-9D78-B2161CF0C2A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Layer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6470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M3DA::Message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M3DA::Message</a:t>
            </a:r>
            <a:r>
              <a:rPr lang="en-US" dirty="0" smtClean="0"/>
              <a:t> is mostly a map:</a:t>
            </a:r>
          </a:p>
          <a:p>
            <a:pPr lvl="1"/>
            <a:r>
              <a:rPr lang="en-US" dirty="0" smtClean="0"/>
              <a:t>key = path in the tree</a:t>
            </a:r>
          </a:p>
          <a:p>
            <a:pPr lvl="1"/>
            <a:r>
              <a:rPr lang="en-US" dirty="0" smtClean="0"/>
              <a:t>values = value(s) for that leaf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M3DA::Message</a:t>
            </a:r>
            <a:r>
              <a:rPr lang="en-US" dirty="0" smtClean="0"/>
              <a:t> has a ticket ID that can be used for acknowledging delivery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762EB-D8D9-4569-BA9A-4B5A77E0DD6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à coins arrondis 6"/>
          <p:cNvSpPr/>
          <p:nvPr/>
        </p:nvSpPr>
        <p:spPr>
          <a:xfrm>
            <a:off x="990803" y="3852064"/>
            <a:ext cx="4451640" cy="2498258"/>
          </a:xfrm>
          <a:prstGeom prst="roundRect">
            <a:avLst>
              <a:gd name="adj" fmla="val 52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Ticket ID: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23424</a:t>
            </a:r>
          </a:p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Path: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r>
              <a:rPr lang="en-US" sz="2000" dirty="0" err="1" smtClean="0">
                <a:solidFill>
                  <a:srgbClr val="5D5E61"/>
                </a:solidFill>
                <a:latin typeface="Courier New"/>
                <a:cs typeface="Courier New"/>
              </a:rPr>
              <a:t>my.car.position</a:t>
            </a:r>
            <a:endParaRPr lang="en-US" sz="2000" dirty="0" smtClean="0">
              <a:solidFill>
                <a:srgbClr val="5D5E61"/>
              </a:solidFill>
              <a:latin typeface="Courier New"/>
              <a:cs typeface="Courier New"/>
            </a:endParaRPr>
          </a:p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Body: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endParaRPr lang="en-US" sz="2000" dirty="0">
              <a:solidFill>
                <a:srgbClr val="5D5E61"/>
              </a:solidFill>
              <a:latin typeface="Courier New"/>
              <a:cs typeface="Courier New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4437684" y="4145156"/>
            <a:ext cx="139549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Accolade fermante 9"/>
          <p:cNvSpPr/>
          <p:nvPr/>
        </p:nvSpPr>
        <p:spPr>
          <a:xfrm>
            <a:off x="5693632" y="4870906"/>
            <a:ext cx="181414" cy="136776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5916911" y="3935804"/>
            <a:ext cx="3239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if ≠ 0 </a:t>
            </a:r>
            <a:r>
              <a:rPr lang="en-US" dirty="0" smtClean="0">
                <a:solidFill>
                  <a:schemeClr val="tx2"/>
                </a:solidFill>
                <a:sym typeface="Wingdings"/>
              </a:rPr>
              <a:t> request acknowledge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916912" y="5331479"/>
            <a:ext cx="273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see </a:t>
            </a:r>
            <a:r>
              <a:rPr lang="en-US" dirty="0" smtClean="0">
                <a:solidFill>
                  <a:schemeClr val="tx2"/>
                </a:solidFill>
                <a:hlinkClick r:id="rId2" action="ppaction://hlinksldjump"/>
              </a:rPr>
              <a:t>Serialization</a:t>
            </a:r>
            <a:r>
              <a:rPr lang="en-US" dirty="0" smtClean="0">
                <a:solidFill>
                  <a:schemeClr val="tx2"/>
                </a:solidFill>
              </a:rPr>
              <a:t> section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820666"/>
              </p:ext>
            </p:extLst>
          </p:nvPr>
        </p:nvGraphicFramePr>
        <p:xfrm>
          <a:off x="2361299" y="4815081"/>
          <a:ext cx="2788088" cy="1478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97285"/>
                <a:gridCol w="990803"/>
              </a:tblGrid>
              <a:tr h="2186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latitude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10.0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longitude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32.5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speed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33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altitude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433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2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 indent="0">
              <a:buClrTx/>
              <a:buSzPct val="100000"/>
              <a:buNone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en-US" sz="2400" dirty="0" smtClean="0"/>
              <a:t>Commands and Events are higher level concepts that are instantiated by using conventions on the tree.</a:t>
            </a:r>
          </a:p>
          <a:p>
            <a:pPr lvl="1">
              <a:buSzPct val="100000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</a:pPr>
            <a:r>
              <a:rPr lang="en-US" dirty="0"/>
              <a:t>Commands are located into ‘commands’ sub branch</a:t>
            </a:r>
          </a:p>
          <a:p>
            <a:pPr marL="517795" lvl="2" indent="-117475">
              <a:buClrTx/>
              <a:buSzPct val="100000"/>
              <a:buFont typeface="Wingdings" pitchFamily="2" charset="2"/>
              <a:buChar char="Ø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</a:pPr>
            <a:endParaRPr lang="en-US" sz="1600" dirty="0" smtClean="0"/>
          </a:p>
          <a:p>
            <a:pPr marL="0" lvl="1" indent="0">
              <a:buClrTx/>
              <a:buSzPct val="100000"/>
              <a:buNone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en-US" sz="2400" dirty="0" smtClean="0"/>
              <a:t>The protocol uses a ticket ID field to ensure a correct acknowledgement mechanism</a:t>
            </a:r>
          </a:p>
          <a:p>
            <a:pPr marL="0" lvl="1" indent="0">
              <a:buClrTx/>
              <a:buSzPct val="100000"/>
              <a:buNone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fr-FR" dirty="0" smtClean="0"/>
          </a:p>
          <a:p>
            <a:pPr marL="0" lvl="1" indent="0">
              <a:buClrTx/>
              <a:buSzPct val="100000"/>
              <a:buNone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fr-FR" sz="1800" dirty="0" err="1" smtClean="0"/>
              <a:t>Example</a:t>
            </a:r>
            <a:r>
              <a:rPr lang="fr-FR" sz="1800" dirty="0" smtClean="0"/>
              <a:t>: </a:t>
            </a:r>
            <a:r>
              <a:rPr lang="en-US" sz="1800" dirty="0" smtClean="0"/>
              <a:t>Send a reboot command with a delay of 42 seconds</a:t>
            </a:r>
          </a:p>
          <a:p>
            <a:pPr marL="0" indent="0" hangingPunct="1">
              <a:spcBef>
                <a:spcPts val="0"/>
              </a:spcBef>
              <a:spcAft>
                <a:spcPts val="0"/>
              </a:spcAft>
              <a:buClr>
                <a:srgbClr val="00325D"/>
              </a:buClr>
              <a:buSzPct val="100000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en-US" sz="2000" dirty="0">
              <a:solidFill>
                <a:srgbClr val="00325D"/>
              </a:solidFill>
              <a:latin typeface="Trebuchet M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Commands</a:t>
            </a:r>
            <a:r>
              <a:rPr lang="fr-FR" dirty="0" smtClean="0"/>
              <a:t>, Events, </a:t>
            </a:r>
            <a:r>
              <a:rPr lang="fr-FR" dirty="0" err="1" smtClean="0"/>
              <a:t>Acks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ECFD1F0-8301-4D59-BD15-3984DEB5BB3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à coins arrondis 6"/>
          <p:cNvSpPr/>
          <p:nvPr/>
        </p:nvSpPr>
        <p:spPr>
          <a:xfrm>
            <a:off x="1244300" y="4404327"/>
            <a:ext cx="4451640" cy="1607175"/>
          </a:xfrm>
          <a:prstGeom prst="roundRect">
            <a:avLst>
              <a:gd name="adj" fmla="val 52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Ticket ID: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3455</a:t>
            </a:r>
          </a:p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Path: 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@</a:t>
            </a:r>
            <a:r>
              <a:rPr lang="en-US" sz="2000" dirty="0" err="1" smtClean="0">
                <a:solidFill>
                  <a:srgbClr val="5D5E61"/>
                </a:solidFill>
                <a:latin typeface="Courier New"/>
                <a:cs typeface="Courier New"/>
              </a:rPr>
              <a:t>sys.commands.Reboot</a:t>
            </a:r>
            <a:endParaRPr lang="en-US" sz="2000" dirty="0">
              <a:solidFill>
                <a:srgbClr val="5D5E61"/>
              </a:solidFill>
              <a:latin typeface="Courier New"/>
              <a:cs typeface="Courier New"/>
            </a:endParaRPr>
          </a:p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Body: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endParaRPr lang="en-US" sz="2000" dirty="0">
              <a:solidFill>
                <a:srgbClr val="5D5E61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16831"/>
              </p:ext>
            </p:extLst>
          </p:nvPr>
        </p:nvGraphicFramePr>
        <p:xfrm>
          <a:off x="2254313" y="5333645"/>
          <a:ext cx="2797521" cy="365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03366"/>
                <a:gridCol w="994155"/>
              </a:tblGrid>
              <a:tr h="319811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delay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5D5E61"/>
                          </a:solidFill>
                          <a:latin typeface="Courier New"/>
                          <a:cs typeface="Courier New"/>
                        </a:rPr>
                        <a:t>42</a:t>
                      </a:r>
                      <a:endParaRPr lang="fr-FR" dirty="0">
                        <a:solidFill>
                          <a:srgbClr val="5D5E61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4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urier New"/>
                <a:cs typeface="Courier New"/>
              </a:rPr>
              <a:t>M3DA::</a:t>
            </a:r>
            <a:r>
              <a:rPr lang="fr-FR" dirty="0" err="1" smtClean="0">
                <a:latin typeface="Courier New"/>
                <a:cs typeface="Courier New"/>
              </a:rPr>
              <a:t>Response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49795"/>
            <a:ext cx="8229600" cy="5068824"/>
          </a:xfrm>
        </p:spPr>
        <p:txBody>
          <a:bodyPr/>
          <a:lstStyle/>
          <a:p>
            <a:r>
              <a:rPr lang="fr-FR" dirty="0" smtClean="0"/>
              <a:t>The </a:t>
            </a:r>
            <a:r>
              <a:rPr lang="fr-FR" dirty="0" smtClean="0">
                <a:latin typeface="Courier New"/>
                <a:cs typeface="Courier New"/>
              </a:rPr>
              <a:t>M3DA</a:t>
            </a:r>
            <a:r>
              <a:rPr lang="fr-FR" dirty="0">
                <a:latin typeface="Courier New"/>
                <a:cs typeface="Courier New"/>
              </a:rPr>
              <a:t>::</a:t>
            </a:r>
            <a:r>
              <a:rPr lang="fr-FR" dirty="0" err="1" smtClean="0">
                <a:latin typeface="Courier New"/>
                <a:cs typeface="Courier New"/>
              </a:rPr>
              <a:t>Response</a:t>
            </a:r>
            <a:r>
              <a:rPr lang="fr-FR" dirty="0" smtClean="0"/>
              <a:t> </a:t>
            </a:r>
            <a:r>
              <a:rPr lang="fr-FR" dirty="0" err="1" smtClean="0"/>
              <a:t>repeats</a:t>
            </a:r>
            <a:r>
              <a:rPr lang="fr-FR" dirty="0" smtClean="0"/>
              <a:t> </a:t>
            </a:r>
            <a:r>
              <a:rPr lang="fr-FR" dirty="0"/>
              <a:t>the message ticket ID, a </a:t>
            </a:r>
            <a:r>
              <a:rPr lang="fr-FR" dirty="0" err="1"/>
              <a:t>status</a:t>
            </a:r>
            <a:r>
              <a:rPr lang="fr-FR" dirty="0"/>
              <a:t> code and an </a:t>
            </a:r>
            <a:r>
              <a:rPr lang="fr-FR" dirty="0" err="1"/>
              <a:t>optional</a:t>
            </a:r>
            <a:r>
              <a:rPr lang="fr-FR" dirty="0"/>
              <a:t> data </a:t>
            </a:r>
            <a:r>
              <a:rPr lang="fr-FR" dirty="0" err="1"/>
              <a:t>payload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Example</a:t>
            </a:r>
            <a:r>
              <a:rPr lang="fr-FR" dirty="0" smtClean="0"/>
              <a:t>: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Sierra Wireless Proprietary and Confidential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762EB-D8D9-4569-BA9A-4B5A77E0DD6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à coins arrondis 6"/>
          <p:cNvSpPr/>
          <p:nvPr/>
        </p:nvSpPr>
        <p:spPr>
          <a:xfrm>
            <a:off x="990803" y="2637805"/>
            <a:ext cx="4451640" cy="1507351"/>
          </a:xfrm>
          <a:prstGeom prst="roundRect">
            <a:avLst>
              <a:gd name="adj" fmla="val 988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Ticket ID: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23424</a:t>
            </a:r>
          </a:p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Status:</a:t>
            </a:r>
            <a:r>
              <a:rPr lang="en-US" sz="2000" dirty="0" smtClean="0">
                <a:solidFill>
                  <a:srgbClr val="5D5E61"/>
                </a:solidFill>
              </a:rPr>
              <a:t>	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101</a:t>
            </a:r>
          </a:p>
          <a:p>
            <a:pPr>
              <a:spcAft>
                <a:spcPts val="900"/>
              </a:spcAft>
              <a:tabLst>
                <a:tab pos="1339850" algn="l"/>
                <a:tab pos="1520825" algn="l"/>
              </a:tabLst>
            </a:pPr>
            <a:r>
              <a:rPr lang="en-US" sz="2000" b="1" dirty="0" smtClean="0">
                <a:solidFill>
                  <a:srgbClr val="5D5E61"/>
                </a:solidFill>
              </a:rPr>
              <a:t>Data:</a:t>
            </a:r>
            <a:r>
              <a:rPr lang="en-US" sz="2000" smtClean="0">
                <a:solidFill>
                  <a:srgbClr val="5D5E61"/>
                </a:solidFill>
              </a:rPr>
              <a:t>	</a:t>
            </a:r>
            <a:r>
              <a:rPr lang="en-US" sz="2000" smtClean="0">
                <a:solidFill>
                  <a:srgbClr val="5D5E61"/>
                </a:solidFill>
                <a:latin typeface="Courier New"/>
                <a:cs typeface="Courier New"/>
              </a:rPr>
              <a:t>“An 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error </a:t>
            </a:r>
            <a:r>
              <a:rPr lang="en-US" sz="2000" dirty="0" err="1" smtClean="0">
                <a:solidFill>
                  <a:srgbClr val="5D5E61"/>
                </a:solidFill>
                <a:latin typeface="Courier New"/>
                <a:cs typeface="Courier New"/>
              </a:rPr>
              <a:t>msg</a:t>
            </a:r>
            <a:r>
              <a:rPr lang="en-US" sz="2000" dirty="0" smtClean="0">
                <a:solidFill>
                  <a:srgbClr val="5D5E61"/>
                </a:solidFill>
                <a:latin typeface="Courier New"/>
                <a:cs typeface="Courier New"/>
              </a:rPr>
              <a:t>”</a:t>
            </a:r>
            <a:endParaRPr lang="en-US" sz="2000" dirty="0">
              <a:solidFill>
                <a:srgbClr val="5D5E61"/>
              </a:solidFill>
              <a:latin typeface="Courier New"/>
              <a:cs typeface="Courier New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4437684" y="2930897"/>
            <a:ext cx="139549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Accolade fermante 8"/>
          <p:cNvSpPr/>
          <p:nvPr/>
        </p:nvSpPr>
        <p:spPr>
          <a:xfrm>
            <a:off x="5693632" y="3194040"/>
            <a:ext cx="181414" cy="70187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5916912" y="2363953"/>
            <a:ext cx="2609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5D5E61"/>
                </a:solidFill>
              </a:rPr>
              <a:t>Repeats the ticket ID of the acknowledged message</a:t>
            </a:r>
            <a:endParaRPr lang="en-US" sz="1600" dirty="0">
              <a:solidFill>
                <a:srgbClr val="5D5E6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916912" y="3311143"/>
            <a:ext cx="2340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5D5E61"/>
                </a:solidFill>
              </a:rPr>
              <a:t>Error codes are specific</a:t>
            </a:r>
          </a:p>
          <a:p>
            <a:r>
              <a:rPr lang="en-US" sz="1600" dirty="0" smtClean="0">
                <a:solidFill>
                  <a:srgbClr val="5D5E61"/>
                </a:solidFill>
              </a:rPr>
              <a:t>to each application</a:t>
            </a:r>
            <a:endParaRPr lang="en-US" sz="1600" dirty="0">
              <a:solidFill>
                <a:srgbClr val="5D5E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Clr>
                <a:srgbClr val="00325D"/>
              </a:buClr>
              <a:buSzPct val="100000"/>
              <a:buFont typeface="Trebuchet MS" pitchFamily="34"/>
              <a:buNone/>
            </a:defPPr>
            <a:lvl1pPr lvl="0">
              <a:buClr>
                <a:srgbClr val="00325D"/>
              </a:buClr>
              <a:buSzPct val="100000"/>
              <a:buFont typeface="Trebuchet MS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Transport </a:t>
            </a:r>
            <a:r>
              <a:rPr lang="en-US" dirty="0"/>
              <a:t>Layer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M3DA</a:t>
            </a:r>
            <a:r>
              <a:rPr lang="fr-FR" sz="2800" dirty="0">
                <a:latin typeface="Courier New"/>
                <a:cs typeface="Courier New"/>
              </a:rPr>
              <a:t>::</a:t>
            </a:r>
            <a:r>
              <a:rPr lang="fr-FR" sz="2800" dirty="0" err="1" smtClean="0">
                <a:latin typeface="Courier New"/>
                <a:cs typeface="Courier New"/>
              </a:rPr>
              <a:t>Envelope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/>
              <a:t>used</a:t>
            </a:r>
            <a:r>
              <a:rPr lang="fr-FR" dirty="0"/>
              <a:t> to transport the application messages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This </a:t>
            </a:r>
            <a:r>
              <a:rPr lang="fr-FR" dirty="0" err="1"/>
              <a:t>object</a:t>
            </a:r>
            <a:r>
              <a:rPr lang="fr-FR" dirty="0"/>
              <a:t> </a:t>
            </a:r>
            <a:r>
              <a:rPr lang="fr-FR" dirty="0" err="1"/>
              <a:t>provides</a:t>
            </a:r>
            <a:r>
              <a:rPr lang="fr-FR" dirty="0"/>
              <a:t> header and </a:t>
            </a:r>
            <a:r>
              <a:rPr lang="fr-FR" dirty="0" err="1" smtClean="0"/>
              <a:t>footer</a:t>
            </a:r>
            <a:endParaRPr lang="fr-FR" dirty="0"/>
          </a:p>
          <a:p>
            <a:pPr lvl="1"/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/>
              <a:t>the </a:t>
            </a:r>
            <a:r>
              <a:rPr lang="fr-FR" dirty="0" err="1" smtClean="0"/>
              <a:t>device</a:t>
            </a:r>
            <a:endParaRPr lang="fr-FR" dirty="0" smtClean="0"/>
          </a:p>
          <a:p>
            <a:pPr lvl="1"/>
            <a:r>
              <a:rPr lang="fr-FR" dirty="0" err="1" smtClean="0"/>
              <a:t>add</a:t>
            </a:r>
            <a:r>
              <a:rPr lang="fr-FR" dirty="0" smtClean="0"/>
              <a:t> </a:t>
            </a:r>
            <a:r>
              <a:rPr lang="fr-FR" dirty="0"/>
              <a:t>compression </a:t>
            </a:r>
            <a:r>
              <a:rPr lang="fr-FR" dirty="0" err="1"/>
              <a:t>mechanism</a:t>
            </a:r>
            <a:r>
              <a:rPr lang="fr-FR" dirty="0"/>
              <a:t> (zip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add</a:t>
            </a:r>
            <a:r>
              <a:rPr lang="fr-FR" dirty="0" smtClean="0"/>
              <a:t> </a:t>
            </a:r>
            <a:r>
              <a:rPr lang="fr-FR" dirty="0"/>
              <a:t>checksums, </a:t>
            </a:r>
            <a:r>
              <a:rPr lang="fr-FR" dirty="0" err="1"/>
              <a:t>authentication</a:t>
            </a:r>
            <a:r>
              <a:rPr lang="fr-FR" dirty="0"/>
              <a:t>, </a:t>
            </a:r>
            <a:r>
              <a:rPr lang="fr-FR" dirty="0" err="1" smtClean="0"/>
              <a:t>encryption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The </a:t>
            </a:r>
            <a:r>
              <a:rPr lang="fr-FR" dirty="0" err="1"/>
              <a:t>e</a:t>
            </a:r>
            <a:r>
              <a:rPr lang="fr-FR" dirty="0" err="1" smtClean="0"/>
              <a:t>nvelope</a:t>
            </a:r>
            <a:r>
              <a:rPr lang="fr-FR" dirty="0" smtClean="0"/>
              <a:t> </a:t>
            </a:r>
            <a:r>
              <a:rPr lang="fr-FR" dirty="0" err="1"/>
              <a:t>itself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put in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transport layer</a:t>
            </a:r>
          </a:p>
          <a:p>
            <a:pPr lvl="1"/>
            <a:r>
              <a:rPr lang="fr-FR" dirty="0" smtClean="0"/>
              <a:t>HTTP</a:t>
            </a:r>
          </a:p>
          <a:p>
            <a:pPr lvl="1"/>
            <a:r>
              <a:rPr lang="fr-FR" dirty="0" smtClean="0"/>
              <a:t>TCP</a:t>
            </a:r>
          </a:p>
          <a:p>
            <a:pPr lvl="1"/>
            <a:r>
              <a:rPr lang="fr-FR" dirty="0" smtClean="0"/>
              <a:t>UDP</a:t>
            </a:r>
          </a:p>
          <a:p>
            <a:pPr lvl="1"/>
            <a:r>
              <a:rPr lang="fr-FR" dirty="0" smtClean="0"/>
              <a:t>SMS</a:t>
            </a:r>
          </a:p>
          <a:p>
            <a:pPr lvl="1"/>
            <a:r>
              <a:rPr lang="fr-FR" dirty="0" smtClean="0"/>
              <a:t>.</a:t>
            </a:r>
            <a:r>
              <a:rPr lang="fr-FR" dirty="0"/>
              <a:t>..</a:t>
            </a:r>
          </a:p>
          <a:p>
            <a:endParaRPr lang="fr-FR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</p:spPr>
        <p:txBody>
          <a:bodyPr/>
          <a:lstStyle/>
          <a:p>
            <a:pPr defTabSz="1619250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Sierra Wireless Proprietary and Confidential.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</p:spPr>
        <p:txBody>
          <a:bodyPr/>
          <a:lstStyle/>
          <a:p>
            <a:pPr defTabSz="1619250"/>
            <a:fld id="{22F26B43-C7CC-477A-9D78-B2161CF0C2A1}" type="slidenum">
              <a:rPr lang="en-US"/>
              <a:pPr defTabSz="161925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4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Object-</a:t>
            </a:r>
            <a:r>
              <a:rPr lang="fr-FR" dirty="0" err="1" smtClean="0"/>
              <a:t>oriented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Provides</a:t>
            </a:r>
            <a:r>
              <a:rPr lang="fr-FR" dirty="0" smtClean="0"/>
              <a:t> basic classes</a:t>
            </a:r>
          </a:p>
          <a:p>
            <a:pPr lvl="1"/>
            <a:r>
              <a:rPr lang="fr-FR" dirty="0" err="1" smtClean="0"/>
              <a:t>Numbers</a:t>
            </a:r>
            <a:r>
              <a:rPr lang="fr-FR" dirty="0" smtClean="0"/>
              <a:t> (</a:t>
            </a:r>
            <a:r>
              <a:rPr lang="fr-FR" dirty="0" err="1" smtClean="0"/>
              <a:t>Integers</a:t>
            </a:r>
            <a:r>
              <a:rPr lang="fr-FR" dirty="0" smtClean="0"/>
              <a:t>, </a:t>
            </a:r>
            <a:r>
              <a:rPr lang="fr-FR" dirty="0" err="1" smtClean="0"/>
              <a:t>Floating</a:t>
            </a:r>
            <a:r>
              <a:rPr lang="fr-FR" dirty="0" smtClean="0"/>
              <a:t> point </a:t>
            </a:r>
            <a:r>
              <a:rPr lang="fr-FR" dirty="0" err="1" smtClean="0"/>
              <a:t>numbers</a:t>
            </a:r>
            <a:r>
              <a:rPr lang="fr-FR" dirty="0" smtClean="0"/>
              <a:t>, </a:t>
            </a:r>
            <a:r>
              <a:rPr lang="fr-FR" dirty="0" err="1" smtClean="0"/>
              <a:t>Boolean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Strings (</a:t>
            </a:r>
            <a:r>
              <a:rPr lang="fr-FR" dirty="0" err="1" smtClean="0"/>
              <a:t>Binary</a:t>
            </a:r>
            <a:r>
              <a:rPr lang="fr-FR" dirty="0" smtClean="0"/>
              <a:t> string)</a:t>
            </a:r>
          </a:p>
          <a:p>
            <a:pPr lvl="1"/>
            <a:r>
              <a:rPr lang="fr-FR" dirty="0" smtClean="0"/>
              <a:t>Container </a:t>
            </a:r>
            <a:r>
              <a:rPr lang="fr-FR" dirty="0" err="1" smtClean="0"/>
              <a:t>objects</a:t>
            </a:r>
            <a:r>
              <a:rPr lang="fr-FR" dirty="0" smtClean="0"/>
              <a:t> (List, </a:t>
            </a:r>
            <a:r>
              <a:rPr lang="fr-FR" dirty="0" err="1" smtClean="0"/>
              <a:t>Map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User-</a:t>
            </a:r>
            <a:r>
              <a:rPr lang="fr-FR" dirty="0" err="1" smtClean="0"/>
              <a:t>defined</a:t>
            </a:r>
            <a:r>
              <a:rPr lang="fr-FR" dirty="0" smtClean="0"/>
              <a:t> </a:t>
            </a:r>
            <a:r>
              <a:rPr lang="fr-FR" dirty="0" err="1" smtClean="0"/>
              <a:t>objects</a:t>
            </a:r>
            <a:endParaRPr lang="fr-FR" dirty="0" smtClean="0"/>
          </a:p>
          <a:p>
            <a:pPr lvl="1"/>
            <a:r>
              <a:rPr lang="fr-FR" dirty="0" err="1" smtClean="0"/>
              <a:t>Allows</a:t>
            </a:r>
            <a:r>
              <a:rPr lang="fr-FR" dirty="0" smtClean="0"/>
              <a:t> to structure </a:t>
            </a:r>
            <a:r>
              <a:rPr lang="fr-FR" dirty="0" err="1" smtClean="0"/>
              <a:t>protocol</a:t>
            </a:r>
            <a:r>
              <a:rPr lang="fr-FR" dirty="0" smtClean="0"/>
              <a:t> </a:t>
            </a:r>
            <a:r>
              <a:rPr lang="fr-FR" dirty="0" err="1" smtClean="0"/>
              <a:t>objects</a:t>
            </a:r>
            <a:r>
              <a:rPr lang="fr-FR" dirty="0" smtClean="0"/>
              <a:t> (Message, </a:t>
            </a:r>
            <a:r>
              <a:rPr lang="fr-FR" dirty="0" err="1" smtClean="0"/>
              <a:t>Responses</a:t>
            </a:r>
            <a:r>
              <a:rPr lang="fr-FR" dirty="0" smtClean="0"/>
              <a:t>, </a:t>
            </a:r>
            <a:r>
              <a:rPr lang="fr-FR" dirty="0" err="1" smtClean="0"/>
              <a:t>DeltaVector</a:t>
            </a:r>
            <a:r>
              <a:rPr lang="fr-FR" dirty="0" smtClean="0"/>
              <a:t>, …)</a:t>
            </a:r>
          </a:p>
          <a:p>
            <a:pPr marL="0" indent="0">
              <a:buNone/>
            </a:pPr>
            <a:r>
              <a:rPr lang="fr-FR" dirty="0" err="1" smtClean="0"/>
              <a:t>Serialization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optimized</a:t>
            </a:r>
            <a:r>
              <a:rPr lang="fr-FR" dirty="0" smtClean="0"/>
              <a:t> for M2M data</a:t>
            </a:r>
          </a:p>
          <a:p>
            <a:pPr lvl="1"/>
            <a:r>
              <a:rPr lang="fr-FR" dirty="0" smtClean="0"/>
              <a:t>Small </a:t>
            </a:r>
            <a:r>
              <a:rPr lang="fr-FR" dirty="0" err="1" smtClean="0"/>
              <a:t>numbers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bytes</a:t>
            </a:r>
          </a:p>
          <a:p>
            <a:pPr lvl="2"/>
            <a:r>
              <a:rPr lang="fr-FR" i="1" dirty="0" smtClean="0"/>
              <a:t>5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</a:t>
            </a:r>
            <a:r>
              <a:rPr lang="fr-FR" dirty="0" smtClean="0"/>
              <a:t> 1 byte, </a:t>
            </a:r>
            <a:r>
              <a:rPr lang="fr-FR" i="1" dirty="0" smtClean="0"/>
              <a:t>2040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bytes</a:t>
            </a:r>
          </a:p>
          <a:p>
            <a:pPr lvl="1"/>
            <a:r>
              <a:rPr lang="fr-FR" dirty="0" smtClean="0"/>
              <a:t>String size header are adaptative</a:t>
            </a:r>
          </a:p>
          <a:p>
            <a:pPr lvl="2"/>
            <a:r>
              <a:rPr lang="fr-FR" dirty="0" smtClean="0"/>
              <a:t>1 byte for a 28-byte long string, but 3 bytes for 66k-byte long string.</a:t>
            </a:r>
          </a:p>
          <a:p>
            <a:endParaRPr lang="fr-FR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Bysant Serialization</a:t>
            </a:r>
            <a:endParaRPr lang="fr-FR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Sierra Wireless Proprietary and Confidential.</a:t>
            </a:r>
            <a:endParaRPr lang="en-US" dirty="0" smtClean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6B43-C7CC-477A-9D78-B2161CF0C2A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7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erraWireless_2010_Template">
  <a:themeElements>
    <a:clrScheme name="Custom 1">
      <a:dk1>
        <a:srgbClr val="000000"/>
      </a:dk1>
      <a:lt1>
        <a:srgbClr val="FFFFFF"/>
      </a:lt1>
      <a:dk2>
        <a:srgbClr val="5D5E61"/>
      </a:dk2>
      <a:lt2>
        <a:srgbClr val="FFFFFF"/>
      </a:lt2>
      <a:accent1>
        <a:srgbClr val="E53B30"/>
      </a:accent1>
      <a:accent2>
        <a:srgbClr val="666666"/>
      </a:accent2>
      <a:accent3>
        <a:srgbClr val="A0ACAF"/>
      </a:accent3>
      <a:accent4>
        <a:srgbClr val="A09B25"/>
      </a:accent4>
      <a:accent5>
        <a:srgbClr val="E5AE12"/>
      </a:accent5>
      <a:accent6>
        <a:srgbClr val="C8D0D3"/>
      </a:accent6>
      <a:hlink>
        <a:srgbClr val="E53B30"/>
      </a:hlink>
      <a:folHlink>
        <a:srgbClr val="666666"/>
      </a:folHlink>
    </a:clrScheme>
    <a:fontScheme name="Sierra Wirele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SierraWireless_2010_Template</Template>
  <TotalTime>6797</TotalTime>
  <Words>830</Words>
  <Application>Microsoft Office PowerPoint</Application>
  <PresentationFormat>Affichage à l'écran (4:3)</PresentationFormat>
  <Paragraphs>173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SierraWireless_2010_Template</vt:lpstr>
      <vt:lpstr>M3DA</vt:lpstr>
      <vt:lpstr>Goals</vt:lpstr>
      <vt:lpstr>Layered Architecture </vt:lpstr>
      <vt:lpstr>Application Layer</vt:lpstr>
      <vt:lpstr>M3DA::Message</vt:lpstr>
      <vt:lpstr>Commands, Events, Acks</vt:lpstr>
      <vt:lpstr>M3DA::Response</vt:lpstr>
      <vt:lpstr>Transport Layer</vt:lpstr>
      <vt:lpstr>Bysant Serialization</vt:lpstr>
      <vt:lpstr>Lists optimization</vt:lpstr>
      <vt:lpstr>Security</vt:lpstr>
      <vt:lpstr>Security</vt:lpstr>
      <vt:lpstr>Open-source</vt:lpstr>
    </vt:vector>
  </TitlesOfParts>
  <Company>Sierra Wireless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AirVantage Service Platform</dc:title>
  <dc:creator>Thibault Cantegrel</dc:creator>
  <cp:keywords>airvantage</cp:keywords>
  <cp:lastModifiedBy>Cuero Bugot</cp:lastModifiedBy>
  <cp:revision>297</cp:revision>
  <dcterms:created xsi:type="dcterms:W3CDTF">2010-03-19T20:49:04Z</dcterms:created>
  <dcterms:modified xsi:type="dcterms:W3CDTF">2013-03-06T14:34:59Z</dcterms:modified>
  <cp:category>AirVantage</cp:category>
</cp:coreProperties>
</file>