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slideLayouts/slideLayout14.xml" ContentType="application/vnd.openxmlformats-officedocument.presentationml.slideLayout+xml"/>
  <Override PartName="/ppt/theme/theme6.xml" ContentType="application/vnd.openxmlformats-officedocument.theme+xml"/>
  <Override PartName="/ppt/slideLayouts/slideLayout1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62" r:id="rId3"/>
    <p:sldMasterId id="2147483666" r:id="rId4"/>
    <p:sldMasterId id="2147483668" r:id="rId5"/>
    <p:sldMasterId id="2147483670" r:id="rId6"/>
    <p:sldMasterId id="2147483672" r:id="rId7"/>
  </p:sldMasterIdLst>
  <p:notesMasterIdLst>
    <p:notesMasterId r:id="rId21"/>
  </p:notesMasterIdLst>
  <p:sldIdLst>
    <p:sldId id="269" r:id="rId8"/>
    <p:sldId id="270" r:id="rId9"/>
    <p:sldId id="271" r:id="rId10"/>
    <p:sldId id="272" r:id="rId11"/>
    <p:sldId id="262" r:id="rId12"/>
    <p:sldId id="257" r:id="rId13"/>
    <p:sldId id="258" r:id="rId14"/>
    <p:sldId id="259" r:id="rId15"/>
    <p:sldId id="263" r:id="rId16"/>
    <p:sldId id="260" r:id="rId17"/>
    <p:sldId id="273" r:id="rId18"/>
    <p:sldId id="261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27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400" algn="l" defTabSz="9127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797" algn="l" defTabSz="9127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9197" algn="l" defTabSz="9127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5594" algn="l" defTabSz="9127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1995" algn="l" defTabSz="9127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8391" algn="l" defTabSz="9127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4792" algn="l" defTabSz="9127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1189" algn="l" defTabSz="91279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F94CE-B43B-4766-816E-A7DD48AFBA5E}" type="datetimeFigureOut">
              <a:rPr lang="en-CA" smtClean="0"/>
              <a:t>28/06/2013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0E200-390D-445D-93A2-B18CE65B887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7531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27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400" algn="l" defTabSz="9127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797" algn="l" defTabSz="9127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197" algn="l" defTabSz="9127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5594" algn="l" defTabSz="9127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1995" algn="l" defTabSz="9127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8391" algn="l" defTabSz="9127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4792" algn="l" defTabSz="9127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1189" algn="l" defTabSz="9127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710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3759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2866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28630" y="6286500"/>
            <a:ext cx="828675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100" dirty="0" smtClean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1F497D">
                    <a:lumMod val="75000"/>
                  </a:srgbClr>
                </a:solidFill>
              </a:rPr>
              <a:t>June 2013</a:t>
            </a:r>
            <a:endParaRPr lang="en-CA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43252" y="6357940"/>
            <a:ext cx="5857875" cy="365125"/>
          </a:xfrm>
        </p:spPr>
        <p:txBody>
          <a:bodyPr/>
          <a:lstStyle>
            <a:lvl1pPr algn="ctr">
              <a:defRPr sz="1100" dirty="0" smtClean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>
                <a:solidFill>
                  <a:srgbClr val="1F497D">
                    <a:lumMod val="75000"/>
                  </a:srgbClr>
                </a:solidFill>
              </a:rPr>
              <a:t>Copyright (c) 2013, Eclipse Foundation, Inc. Made available under the Eclipse Public License 1.0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100" smtClean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033478ED-5766-4819-8CE7-1AF64EF7E00A}" type="slidenum">
              <a:rPr lang="en-CA">
                <a:solidFill>
                  <a:srgbClr val="1F497D">
                    <a:lumMod val="75000"/>
                  </a:srgbClr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1F497D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28630" y="6286500"/>
            <a:ext cx="828675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100" dirty="0" smtClean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1F497D">
                    <a:lumMod val="75000"/>
                  </a:srgbClr>
                </a:solidFill>
              </a:rPr>
              <a:t>June 2013</a:t>
            </a:r>
            <a:endParaRPr lang="en-CA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43252" y="6357940"/>
            <a:ext cx="5857875" cy="365125"/>
          </a:xfrm>
        </p:spPr>
        <p:txBody>
          <a:bodyPr/>
          <a:lstStyle>
            <a:lvl1pPr algn="ctr">
              <a:defRPr sz="1100" dirty="0" smtClean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>
                <a:solidFill>
                  <a:srgbClr val="1F497D">
                    <a:lumMod val="75000"/>
                  </a:srgbClr>
                </a:solidFill>
              </a:rPr>
              <a:t>Copyright (c) 2013, Eclipse Foundation, Inc. Made available under the Eclipse Public License 1.0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100" smtClean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033478ED-5766-4819-8CE7-1AF64EF7E00A}" type="slidenum">
              <a:rPr lang="en-CA">
                <a:solidFill>
                  <a:srgbClr val="1F497D">
                    <a:lumMod val="75000"/>
                  </a:srgbClr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1F497D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28630" y="6286500"/>
            <a:ext cx="828675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100" dirty="0" smtClean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1F497D">
                    <a:lumMod val="75000"/>
                  </a:srgbClr>
                </a:solidFill>
              </a:rPr>
              <a:t>June 2013</a:t>
            </a:r>
            <a:endParaRPr lang="en-CA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43252" y="6357940"/>
            <a:ext cx="5857875" cy="365125"/>
          </a:xfrm>
        </p:spPr>
        <p:txBody>
          <a:bodyPr/>
          <a:lstStyle>
            <a:lvl1pPr algn="ctr">
              <a:defRPr sz="1100" dirty="0" smtClean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>
                <a:solidFill>
                  <a:srgbClr val="1F497D">
                    <a:lumMod val="75000"/>
                  </a:srgbClr>
                </a:solidFill>
              </a:rPr>
              <a:t>Copyright (c) 2013, Eclipse Foundation, Inc. Made available under the Eclipse Public License 1.0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100" smtClean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033478ED-5766-4819-8CE7-1AF64EF7E00A}" type="slidenum">
              <a:rPr lang="en-CA">
                <a:solidFill>
                  <a:srgbClr val="1F497D">
                    <a:lumMod val="75000"/>
                  </a:srgbClr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1F497D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28630" y="6286500"/>
            <a:ext cx="828675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100" dirty="0" smtClean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1F497D">
                    <a:lumMod val="75000"/>
                  </a:srgbClr>
                </a:solidFill>
              </a:rPr>
              <a:t>June 2013</a:t>
            </a:r>
            <a:endParaRPr lang="en-CA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43252" y="6357940"/>
            <a:ext cx="5857875" cy="365125"/>
          </a:xfrm>
        </p:spPr>
        <p:txBody>
          <a:bodyPr/>
          <a:lstStyle>
            <a:lvl1pPr algn="ctr">
              <a:defRPr sz="1100" dirty="0" smtClean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>
                <a:solidFill>
                  <a:srgbClr val="1F497D">
                    <a:lumMod val="75000"/>
                  </a:srgbClr>
                </a:solidFill>
              </a:rPr>
              <a:t>Copyright (c) 2013, Eclipse Foundation, Inc. Made available under the Eclipse Public License 1.0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100" smtClean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033478ED-5766-4819-8CE7-1AF64EF7E00A}" type="slidenum">
              <a:rPr lang="en-CA">
                <a:solidFill>
                  <a:srgbClr val="1F497D">
                    <a:lumMod val="75000"/>
                  </a:srgbClr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1F497D">
                  <a:lumMod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204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7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1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5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9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83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7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750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276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00" indent="0">
              <a:buNone/>
              <a:defRPr sz="2000" b="1"/>
            </a:lvl2pPr>
            <a:lvl3pPr marL="912797" indent="0">
              <a:buNone/>
              <a:defRPr sz="1800" b="1"/>
            </a:lvl3pPr>
            <a:lvl4pPr marL="1369197" indent="0">
              <a:buNone/>
              <a:defRPr sz="1600" b="1"/>
            </a:lvl4pPr>
            <a:lvl5pPr marL="1825594" indent="0">
              <a:buNone/>
              <a:defRPr sz="1600" b="1"/>
            </a:lvl5pPr>
            <a:lvl6pPr marL="2281995" indent="0">
              <a:buNone/>
              <a:defRPr sz="1600" b="1"/>
            </a:lvl6pPr>
            <a:lvl7pPr marL="2738391" indent="0">
              <a:buNone/>
              <a:defRPr sz="1600" b="1"/>
            </a:lvl7pPr>
            <a:lvl8pPr marL="3194792" indent="0">
              <a:buNone/>
              <a:defRPr sz="1600" b="1"/>
            </a:lvl8pPr>
            <a:lvl9pPr marL="365118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00" indent="0">
              <a:buNone/>
              <a:defRPr sz="2000" b="1"/>
            </a:lvl2pPr>
            <a:lvl3pPr marL="912797" indent="0">
              <a:buNone/>
              <a:defRPr sz="1800" b="1"/>
            </a:lvl3pPr>
            <a:lvl4pPr marL="1369197" indent="0">
              <a:buNone/>
              <a:defRPr sz="1600" b="1"/>
            </a:lvl4pPr>
            <a:lvl5pPr marL="1825594" indent="0">
              <a:buNone/>
              <a:defRPr sz="1600" b="1"/>
            </a:lvl5pPr>
            <a:lvl6pPr marL="2281995" indent="0">
              <a:buNone/>
              <a:defRPr sz="1600" b="1"/>
            </a:lvl6pPr>
            <a:lvl7pPr marL="2738391" indent="0">
              <a:buNone/>
              <a:defRPr sz="1600" b="1"/>
            </a:lvl7pPr>
            <a:lvl8pPr marL="3194792" indent="0">
              <a:buNone/>
              <a:defRPr sz="1600" b="1"/>
            </a:lvl8pPr>
            <a:lvl9pPr marL="365118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995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590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79512" y="6356350"/>
            <a:ext cx="1090464" cy="365125"/>
          </a:xfrm>
        </p:spPr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480720" cy="365125"/>
          </a:xfrm>
        </p:spPr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74024" y="6356350"/>
            <a:ext cx="1090464" cy="365125"/>
          </a:xfrm>
        </p:spPr>
        <p:txBody>
          <a:bodyPr/>
          <a:lstStyle/>
          <a:p>
            <a:fld id="{77D605A1-B8BD-4CFB-84BB-7471F0B9FB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2385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00" indent="0">
              <a:buNone/>
              <a:defRPr sz="1200"/>
            </a:lvl2pPr>
            <a:lvl3pPr marL="912797" indent="0">
              <a:buNone/>
              <a:defRPr sz="1000"/>
            </a:lvl3pPr>
            <a:lvl4pPr marL="1369197" indent="0">
              <a:buNone/>
              <a:defRPr sz="900"/>
            </a:lvl4pPr>
            <a:lvl5pPr marL="1825594" indent="0">
              <a:buNone/>
              <a:defRPr sz="900"/>
            </a:lvl5pPr>
            <a:lvl6pPr marL="2281995" indent="0">
              <a:buNone/>
              <a:defRPr sz="900"/>
            </a:lvl6pPr>
            <a:lvl7pPr marL="2738391" indent="0">
              <a:buNone/>
              <a:defRPr sz="900"/>
            </a:lvl7pPr>
            <a:lvl8pPr marL="3194792" indent="0">
              <a:buNone/>
              <a:defRPr sz="900"/>
            </a:lvl8pPr>
            <a:lvl9pPr marL="365118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1629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00" indent="0">
              <a:buNone/>
              <a:defRPr sz="2800"/>
            </a:lvl2pPr>
            <a:lvl3pPr marL="912797" indent="0">
              <a:buNone/>
              <a:defRPr sz="2400"/>
            </a:lvl3pPr>
            <a:lvl4pPr marL="1369197" indent="0">
              <a:buNone/>
              <a:defRPr sz="2000"/>
            </a:lvl4pPr>
            <a:lvl5pPr marL="1825594" indent="0">
              <a:buNone/>
              <a:defRPr sz="2000"/>
            </a:lvl5pPr>
            <a:lvl6pPr marL="2281995" indent="0">
              <a:buNone/>
              <a:defRPr sz="2000"/>
            </a:lvl6pPr>
            <a:lvl7pPr marL="2738391" indent="0">
              <a:buNone/>
              <a:defRPr sz="2000"/>
            </a:lvl7pPr>
            <a:lvl8pPr marL="3194792" indent="0">
              <a:buNone/>
              <a:defRPr sz="2000"/>
            </a:lvl8pPr>
            <a:lvl9pPr marL="3651189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00" indent="0">
              <a:buNone/>
              <a:defRPr sz="1200"/>
            </a:lvl2pPr>
            <a:lvl3pPr marL="912797" indent="0">
              <a:buNone/>
              <a:defRPr sz="1000"/>
            </a:lvl3pPr>
            <a:lvl4pPr marL="1369197" indent="0">
              <a:buNone/>
              <a:defRPr sz="900"/>
            </a:lvl4pPr>
            <a:lvl5pPr marL="1825594" indent="0">
              <a:buNone/>
              <a:defRPr sz="900"/>
            </a:lvl5pPr>
            <a:lvl6pPr marL="2281995" indent="0">
              <a:buNone/>
              <a:defRPr sz="900"/>
            </a:lvl6pPr>
            <a:lvl7pPr marL="2738391" indent="0">
              <a:buNone/>
              <a:defRPr sz="900"/>
            </a:lvl7pPr>
            <a:lvl8pPr marL="3194792" indent="0">
              <a:buNone/>
              <a:defRPr sz="900"/>
            </a:lvl8pPr>
            <a:lvl9pPr marL="365118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476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3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4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280" tIns="45641" rIns="91280" bIns="456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15"/>
            <a:ext cx="8229600" cy="4525963"/>
          </a:xfrm>
          <a:prstGeom prst="rect">
            <a:avLst/>
          </a:prstGeom>
        </p:spPr>
        <p:txBody>
          <a:bodyPr vert="horz" lIns="91280" tIns="45641" rIns="91280" bIns="456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280" tIns="45641" rIns="91280" bIns="4564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280" tIns="45641" rIns="91280" bIns="4564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280" tIns="45641" rIns="91280" bIns="4564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605A1-B8BD-4CFB-84BB-7471F0B9FB8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378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279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299" indent="-342299" algn="l" defTabSz="91279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47" indent="-285248" algn="l" defTabSz="91279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997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396" indent="-228203" algn="l" defTabSz="91279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3793" indent="-228203" algn="l" defTabSz="91279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194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594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991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388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00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97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97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594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995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391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792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189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 userDrawn="1"/>
        </p:nvGrpSpPr>
        <p:grpSpPr bwMode="auto">
          <a:xfrm>
            <a:off x="0" y="5981700"/>
            <a:ext cx="9144000" cy="876300"/>
            <a:chOff x="0" y="5981700"/>
            <a:chExt cx="9144000" cy="876300"/>
          </a:xfrm>
        </p:grpSpPr>
        <p:sp>
          <p:nvSpPr>
            <p:cNvPr id="8" name="Rectangle 7"/>
            <p:cNvSpPr/>
            <p:nvPr/>
          </p:nvSpPr>
          <p:spPr>
            <a:xfrm>
              <a:off x="0" y="5981700"/>
              <a:ext cx="9144000" cy="2667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0" y="6149975"/>
              <a:ext cx="9144000" cy="7078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Geneva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mtClean="0">
                  <a:solidFill>
                    <a:srgbClr val="6E7178"/>
                  </a:solidFill>
                  <a:latin typeface="Bank Gothic" charset="0"/>
                  <a:cs typeface="Bank Gothic" charset="0"/>
                </a:rPr>
                <a:t>                                            M</a:t>
              </a:r>
              <a:r>
                <a:rPr lang="en-US" baseline="-25000" smtClean="0">
                  <a:solidFill>
                    <a:srgbClr val="6E7178"/>
                  </a:solidFill>
                  <a:latin typeface="Bank Gothic" charset="0"/>
                  <a:cs typeface="Bank Gothic" charset="0"/>
                </a:rPr>
                <a:t>2</a:t>
              </a:r>
              <a:r>
                <a:rPr lang="en-US" smtClean="0">
                  <a:solidFill>
                    <a:srgbClr val="6E7178"/>
                  </a:solidFill>
                  <a:latin typeface="Bank Gothic" charset="0"/>
                  <a:cs typeface="Bank Gothic" charset="0"/>
                </a:rPr>
                <a:t>M </a:t>
              </a:r>
              <a:r>
                <a:rPr lang="en-US" sz="1600" smtClean="0">
                  <a:solidFill>
                    <a:srgbClr val="6E7178"/>
                  </a:solidFill>
                  <a:latin typeface="Bank Gothic" charset="0"/>
                  <a:cs typeface="Bank Gothic" charset="0"/>
                </a:rPr>
                <a:t>Industry WorkGroup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smtClean="0">
                <a:solidFill>
                  <a:srgbClr val="6E7178"/>
                </a:solidFill>
                <a:latin typeface="Bank Gothic" charset="0"/>
                <a:cs typeface="Bank Gothic" charset="0"/>
              </a:endParaRPr>
            </a:p>
          </p:txBody>
        </p:sp>
        <p:pic>
          <p:nvPicPr>
            <p:cNvPr id="1031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200" y="6045200"/>
              <a:ext cx="1527175" cy="812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23851" y="304800"/>
            <a:ext cx="8459788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80" tIns="45641" rIns="91280" bIns="45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1" y="1524001"/>
            <a:ext cx="8459788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80" tIns="45641" rIns="91280" bIns="45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Century Gothic"/>
          <a:ea typeface="ＭＳ Ｐゴシック" charset="-128"/>
          <a:cs typeface="Century Gothic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Century Gothic" pitchFamily="34" charset="0"/>
          <a:ea typeface="ＭＳ Ｐゴシック" charset="-128"/>
          <a:cs typeface="Century 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Century Gothic" pitchFamily="34" charset="0"/>
          <a:ea typeface="ＭＳ Ｐゴシック" charset="-128"/>
          <a:cs typeface="Century 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Century Gothic" pitchFamily="34" charset="0"/>
          <a:ea typeface="ＭＳ Ｐゴシック" charset="-128"/>
          <a:cs typeface="Century 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Century Gothic" pitchFamily="34" charset="0"/>
          <a:ea typeface="ＭＳ Ｐゴシック" charset="-128"/>
          <a:cs typeface="Century Gothic" charset="0"/>
        </a:defRPr>
      </a:lvl5pPr>
      <a:lvl6pPr marL="456400" algn="l" rtl="0" fontAlgn="base">
        <a:spcBef>
          <a:spcPct val="0"/>
        </a:spcBef>
        <a:spcAft>
          <a:spcPct val="0"/>
        </a:spcAft>
        <a:defRPr b="1">
          <a:solidFill>
            <a:srgbClr val="008FCB"/>
          </a:solidFill>
          <a:latin typeface="Arial" charset="0"/>
        </a:defRPr>
      </a:lvl6pPr>
      <a:lvl7pPr marL="912797" algn="l" rtl="0" fontAlgn="base">
        <a:spcBef>
          <a:spcPct val="0"/>
        </a:spcBef>
        <a:spcAft>
          <a:spcPct val="0"/>
        </a:spcAft>
        <a:defRPr b="1">
          <a:solidFill>
            <a:srgbClr val="008FCB"/>
          </a:solidFill>
          <a:latin typeface="Arial" charset="0"/>
        </a:defRPr>
      </a:lvl7pPr>
      <a:lvl8pPr marL="1369197" algn="l" rtl="0" fontAlgn="base">
        <a:spcBef>
          <a:spcPct val="0"/>
        </a:spcBef>
        <a:spcAft>
          <a:spcPct val="0"/>
        </a:spcAft>
        <a:defRPr b="1">
          <a:solidFill>
            <a:srgbClr val="008FCB"/>
          </a:solidFill>
          <a:latin typeface="Arial" charset="0"/>
        </a:defRPr>
      </a:lvl8pPr>
      <a:lvl9pPr marL="1825594" algn="l" rtl="0" fontAlgn="base">
        <a:spcBef>
          <a:spcPct val="0"/>
        </a:spcBef>
        <a:spcAft>
          <a:spcPct val="0"/>
        </a:spcAft>
        <a:defRPr b="1">
          <a:solidFill>
            <a:srgbClr val="008FCB"/>
          </a:solidFill>
          <a:latin typeface="Arial" charset="0"/>
        </a:defRPr>
      </a:lvl9pPr>
    </p:titleStyle>
    <p:bodyStyle>
      <a:lvl1pPr marL="342299" indent="-342299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rgbClr val="6E7178"/>
          </a:solidFill>
          <a:latin typeface="Century Gothic"/>
          <a:ea typeface="ＭＳ Ｐゴシック" charset="-128"/>
          <a:cs typeface="Century Gothic"/>
        </a:defRPr>
      </a:lvl1pPr>
      <a:lvl2pPr marL="741647" indent="-28524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E7178"/>
          </a:solidFill>
          <a:latin typeface="Century Gothic"/>
          <a:ea typeface="ＭＳ Ｐゴシック" charset="-128"/>
          <a:cs typeface="Century Gothic"/>
        </a:defRPr>
      </a:lvl2pPr>
      <a:lvl3pPr marL="1140997" indent="-22820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E7178"/>
          </a:solidFill>
          <a:latin typeface="Century Gothic"/>
          <a:ea typeface="ヒラギノ角ゴ Pro W3" charset="-128"/>
          <a:cs typeface="Century Gothic"/>
        </a:defRPr>
      </a:lvl3pPr>
      <a:lvl4pPr marL="1597396" indent="-22820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6E7178"/>
          </a:solidFill>
          <a:latin typeface="Century Gothic"/>
          <a:ea typeface="ヒラギノ角ゴ Pro W3" charset="-128"/>
          <a:cs typeface="Century Gothic"/>
        </a:defRPr>
      </a:lvl4pPr>
      <a:lvl5pPr marL="2053793" indent="-228203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rgbClr val="6E7178"/>
          </a:solidFill>
          <a:latin typeface="+mn-lt"/>
          <a:ea typeface="ＭＳ Ｐゴシック" charset="0"/>
          <a:cs typeface="Geneva" pitchFamily="-65" charset="-128"/>
        </a:defRPr>
      </a:lvl5pPr>
      <a:lvl6pPr marL="2510194" indent="-228203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72797F"/>
          </a:solidFill>
          <a:latin typeface="+mn-lt"/>
          <a:ea typeface="ＭＳ Ｐゴシック" charset="-128"/>
        </a:defRPr>
      </a:lvl6pPr>
      <a:lvl7pPr marL="2966594" indent="-228203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72797F"/>
          </a:solidFill>
          <a:latin typeface="+mn-lt"/>
          <a:ea typeface="ＭＳ Ｐゴシック" charset="-128"/>
        </a:defRPr>
      </a:lvl7pPr>
      <a:lvl8pPr marL="3422991" indent="-228203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72797F"/>
          </a:solidFill>
          <a:latin typeface="+mn-lt"/>
          <a:ea typeface="ＭＳ Ｐゴシック" charset="-128"/>
        </a:defRPr>
      </a:lvl8pPr>
      <a:lvl9pPr marL="3879388" indent="-228203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72797F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00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97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97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594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995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391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792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189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 userDrawn="1"/>
        </p:nvGrpSpPr>
        <p:grpSpPr bwMode="auto">
          <a:xfrm>
            <a:off x="0" y="5981700"/>
            <a:ext cx="9144000" cy="876300"/>
            <a:chOff x="0" y="5981700"/>
            <a:chExt cx="9144000" cy="876300"/>
          </a:xfrm>
        </p:grpSpPr>
        <p:sp>
          <p:nvSpPr>
            <p:cNvPr id="8" name="Rectangle 7"/>
            <p:cNvSpPr/>
            <p:nvPr/>
          </p:nvSpPr>
          <p:spPr>
            <a:xfrm>
              <a:off x="0" y="5981700"/>
              <a:ext cx="9144000" cy="2667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0" y="6149975"/>
              <a:ext cx="9144000" cy="7078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Geneva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Geneva" charset="0"/>
                  <a:cs typeface="Geneva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mtClean="0">
                  <a:solidFill>
                    <a:srgbClr val="6E7178"/>
                  </a:solidFill>
                  <a:latin typeface="Bank Gothic" charset="0"/>
                  <a:cs typeface="Bank Gothic" charset="0"/>
                </a:rPr>
                <a:t>                                            M</a:t>
              </a:r>
              <a:r>
                <a:rPr lang="en-US" baseline="-25000" smtClean="0">
                  <a:solidFill>
                    <a:srgbClr val="6E7178"/>
                  </a:solidFill>
                  <a:latin typeface="Bank Gothic" charset="0"/>
                  <a:cs typeface="Bank Gothic" charset="0"/>
                </a:rPr>
                <a:t>2</a:t>
              </a:r>
              <a:r>
                <a:rPr lang="en-US" smtClean="0">
                  <a:solidFill>
                    <a:srgbClr val="6E7178"/>
                  </a:solidFill>
                  <a:latin typeface="Bank Gothic" charset="0"/>
                  <a:cs typeface="Bank Gothic" charset="0"/>
                </a:rPr>
                <a:t>M </a:t>
              </a:r>
              <a:r>
                <a:rPr lang="en-US" sz="1600" smtClean="0">
                  <a:solidFill>
                    <a:srgbClr val="6E7178"/>
                  </a:solidFill>
                  <a:latin typeface="Bank Gothic" charset="0"/>
                  <a:cs typeface="Bank Gothic" charset="0"/>
                </a:rPr>
                <a:t>Industry WorkGroup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 smtClean="0">
                <a:solidFill>
                  <a:srgbClr val="6E7178"/>
                </a:solidFill>
                <a:latin typeface="Bank Gothic" charset="0"/>
                <a:cs typeface="Bank Gothic" charset="0"/>
              </a:endParaRPr>
            </a:p>
          </p:txBody>
        </p:sp>
        <p:pic>
          <p:nvPicPr>
            <p:cNvPr id="1031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200" y="6045200"/>
              <a:ext cx="1527175" cy="812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23851" y="304800"/>
            <a:ext cx="8459788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80" tIns="45641" rIns="91280" bIns="45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1" y="1524001"/>
            <a:ext cx="8459788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80" tIns="45641" rIns="91280" bIns="45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Century Gothic"/>
          <a:ea typeface="ＭＳ Ｐゴシック" charset="-128"/>
          <a:cs typeface="Century Gothic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Century Gothic" pitchFamily="34" charset="0"/>
          <a:ea typeface="ＭＳ Ｐゴシック" charset="-128"/>
          <a:cs typeface="Century 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Century Gothic" pitchFamily="34" charset="0"/>
          <a:ea typeface="ＭＳ Ｐゴシック" charset="-128"/>
          <a:cs typeface="Century 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Century Gothic" pitchFamily="34" charset="0"/>
          <a:ea typeface="ＭＳ Ｐゴシック" charset="-128"/>
          <a:cs typeface="Century 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Century Gothic" pitchFamily="34" charset="0"/>
          <a:ea typeface="ＭＳ Ｐゴシック" charset="-128"/>
          <a:cs typeface="Century Gothic" charset="0"/>
        </a:defRPr>
      </a:lvl5pPr>
      <a:lvl6pPr marL="456400" algn="l" rtl="0" fontAlgn="base">
        <a:spcBef>
          <a:spcPct val="0"/>
        </a:spcBef>
        <a:spcAft>
          <a:spcPct val="0"/>
        </a:spcAft>
        <a:defRPr b="1">
          <a:solidFill>
            <a:srgbClr val="008FCB"/>
          </a:solidFill>
          <a:latin typeface="Arial" charset="0"/>
        </a:defRPr>
      </a:lvl6pPr>
      <a:lvl7pPr marL="912797" algn="l" rtl="0" fontAlgn="base">
        <a:spcBef>
          <a:spcPct val="0"/>
        </a:spcBef>
        <a:spcAft>
          <a:spcPct val="0"/>
        </a:spcAft>
        <a:defRPr b="1">
          <a:solidFill>
            <a:srgbClr val="008FCB"/>
          </a:solidFill>
          <a:latin typeface="Arial" charset="0"/>
        </a:defRPr>
      </a:lvl7pPr>
      <a:lvl8pPr marL="1369197" algn="l" rtl="0" fontAlgn="base">
        <a:spcBef>
          <a:spcPct val="0"/>
        </a:spcBef>
        <a:spcAft>
          <a:spcPct val="0"/>
        </a:spcAft>
        <a:defRPr b="1">
          <a:solidFill>
            <a:srgbClr val="008FCB"/>
          </a:solidFill>
          <a:latin typeface="Arial" charset="0"/>
        </a:defRPr>
      </a:lvl8pPr>
      <a:lvl9pPr marL="1825594" algn="l" rtl="0" fontAlgn="base">
        <a:spcBef>
          <a:spcPct val="0"/>
        </a:spcBef>
        <a:spcAft>
          <a:spcPct val="0"/>
        </a:spcAft>
        <a:defRPr b="1">
          <a:solidFill>
            <a:srgbClr val="008FCB"/>
          </a:solidFill>
          <a:latin typeface="Arial" charset="0"/>
        </a:defRPr>
      </a:lvl9pPr>
    </p:titleStyle>
    <p:bodyStyle>
      <a:lvl1pPr marL="342299" indent="-342299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rgbClr val="6E7178"/>
          </a:solidFill>
          <a:latin typeface="Century Gothic"/>
          <a:ea typeface="ＭＳ Ｐゴシック" charset="-128"/>
          <a:cs typeface="Century Gothic"/>
        </a:defRPr>
      </a:lvl1pPr>
      <a:lvl2pPr marL="741647" indent="-28524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E7178"/>
          </a:solidFill>
          <a:latin typeface="Century Gothic"/>
          <a:ea typeface="ＭＳ Ｐゴシック" charset="-128"/>
          <a:cs typeface="Century Gothic"/>
        </a:defRPr>
      </a:lvl2pPr>
      <a:lvl3pPr marL="1140997" indent="-22820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E7178"/>
          </a:solidFill>
          <a:latin typeface="Century Gothic"/>
          <a:ea typeface="ヒラギノ角ゴ Pro W3" charset="-128"/>
          <a:cs typeface="Century Gothic"/>
        </a:defRPr>
      </a:lvl3pPr>
      <a:lvl4pPr marL="1597396" indent="-22820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6E7178"/>
          </a:solidFill>
          <a:latin typeface="Century Gothic"/>
          <a:ea typeface="ヒラギノ角ゴ Pro W3" charset="-128"/>
          <a:cs typeface="Century Gothic"/>
        </a:defRPr>
      </a:lvl4pPr>
      <a:lvl5pPr marL="2053793" indent="-228203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rgbClr val="6E7178"/>
          </a:solidFill>
          <a:latin typeface="+mn-lt"/>
          <a:ea typeface="ＭＳ Ｐゴシック" charset="0"/>
          <a:cs typeface="Geneva" pitchFamily="-65" charset="-128"/>
        </a:defRPr>
      </a:lvl5pPr>
      <a:lvl6pPr marL="2510194" indent="-228203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72797F"/>
          </a:solidFill>
          <a:latin typeface="+mn-lt"/>
          <a:ea typeface="ＭＳ Ｐゴシック" charset="-128"/>
        </a:defRPr>
      </a:lvl6pPr>
      <a:lvl7pPr marL="2966594" indent="-228203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72797F"/>
          </a:solidFill>
          <a:latin typeface="+mn-lt"/>
          <a:ea typeface="ＭＳ Ｐゴシック" charset="-128"/>
        </a:defRPr>
      </a:lvl7pPr>
      <a:lvl8pPr marL="3422991" indent="-228203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72797F"/>
          </a:solidFill>
          <a:latin typeface="+mn-lt"/>
          <a:ea typeface="ＭＳ Ｐゴシック" charset="-128"/>
        </a:defRPr>
      </a:lvl8pPr>
      <a:lvl9pPr marL="3879388" indent="-228203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72797F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00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97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97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594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995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391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792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189" algn="l" defTabSz="456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74" tIns="43400" rIns="86774" bIns="434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65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74" tIns="43400" rIns="86774" bIns="43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0"/>
            <a:ext cx="1042988" cy="365125"/>
          </a:xfrm>
          <a:prstGeom prst="rect">
            <a:avLst/>
          </a:prstGeom>
        </p:spPr>
        <p:txBody>
          <a:bodyPr vert="horz" lIns="86774" tIns="43400" rIns="86774" bIns="4340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779776">
              <a:defRPr/>
            </a:pPr>
            <a:r>
              <a:rPr lang="en-US" smtClean="0">
                <a:solidFill>
                  <a:srgbClr val="1F497D">
                    <a:lumMod val="75000"/>
                  </a:srgbClr>
                </a:solidFill>
              </a:rPr>
              <a:t>June 2013</a:t>
            </a:r>
            <a:endParaRPr lang="en-CA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252" y="6356350"/>
            <a:ext cx="5857875" cy="365125"/>
          </a:xfrm>
          <a:prstGeom prst="rect">
            <a:avLst/>
          </a:prstGeom>
        </p:spPr>
        <p:txBody>
          <a:bodyPr vert="horz" lIns="86774" tIns="43400" rIns="86774" bIns="4340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779776">
              <a:defRPr/>
            </a:pPr>
            <a:r>
              <a:rPr lang="en-CA" smtClean="0">
                <a:solidFill>
                  <a:srgbClr val="1F497D">
                    <a:lumMod val="75000"/>
                  </a:srgbClr>
                </a:solidFill>
              </a:rPr>
              <a:t>Copyright (c) 2013, Eclipse Foundation, Inc. Made available under the Eclipse Public License 1.0</a:t>
            </a:r>
            <a:endParaRPr lang="en-CA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43817" y="6356350"/>
            <a:ext cx="1042987" cy="365125"/>
          </a:xfrm>
          <a:prstGeom prst="rect">
            <a:avLst/>
          </a:prstGeom>
        </p:spPr>
        <p:txBody>
          <a:bodyPr vert="horz" lIns="86774" tIns="43400" rIns="86774" bIns="4340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779776">
              <a:defRPr/>
            </a:pPr>
            <a:fld id="{0A98911A-E6C1-4392-8897-1B290532AF0F}" type="slidenum">
              <a:rPr lang="en-CA" smtClean="0">
                <a:solidFill>
                  <a:srgbClr val="1F497D">
                    <a:lumMod val="75000"/>
                  </a:srgbClr>
                </a:solidFill>
              </a:rPr>
              <a:pPr defTabSz="779776">
                <a:defRPr/>
              </a:pPr>
              <a:t>‹#›</a:t>
            </a:fld>
            <a:endParaRPr lang="en-CA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31" name="Picture 2" descr="eclipse_pos_logo_fc_s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576" y="71438"/>
            <a:ext cx="1539875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428630" y="6286500"/>
            <a:ext cx="828675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solidFill>
            <a:srgbClr val="17375E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5pPr>
      <a:lvl6pPr marL="433700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6pPr>
      <a:lvl7pPr marL="867435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7pPr>
      <a:lvl8pPr marL="1301144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8pPr>
      <a:lvl9pPr marL="1734861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9pPr>
    </p:titleStyle>
    <p:bodyStyle>
      <a:lvl1pPr marL="325282" indent="-325282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17375E"/>
          </a:solidFill>
          <a:latin typeface="+mn-lt"/>
          <a:ea typeface="+mn-ea"/>
          <a:cs typeface="+mn-cs"/>
        </a:defRPr>
      </a:lvl1pPr>
      <a:lvl2pPr marL="704776" indent="-271061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17375E"/>
          </a:solidFill>
          <a:latin typeface="+mn-lt"/>
          <a:ea typeface="+mn-ea"/>
          <a:cs typeface="+mn-cs"/>
        </a:defRPr>
      </a:lvl2pPr>
      <a:lvl3pPr marL="1084289" indent="-216842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17375E"/>
          </a:solidFill>
          <a:latin typeface="+mn-lt"/>
          <a:ea typeface="+mn-ea"/>
          <a:cs typeface="+mn-cs"/>
        </a:defRPr>
      </a:lvl3pPr>
      <a:lvl4pPr marL="1517999" indent="-216842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7375E"/>
          </a:solidFill>
          <a:latin typeface="+mn-lt"/>
          <a:ea typeface="+mn-ea"/>
          <a:cs typeface="+mn-cs"/>
        </a:defRPr>
      </a:lvl4pPr>
      <a:lvl5pPr marL="1951723" indent="-216842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17375E"/>
          </a:solidFill>
          <a:latin typeface="+mn-lt"/>
          <a:ea typeface="+mn-ea"/>
          <a:cs typeface="+mn-cs"/>
        </a:defRPr>
      </a:lvl5pPr>
      <a:lvl6pPr marL="2385442" indent="-216842" algn="l" defTabSz="8674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19148" indent="-216842" algn="l" defTabSz="8674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52852" indent="-216842" algn="l" defTabSz="8674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686571" indent="-216842" algn="l" defTabSz="8674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7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3700" algn="l" defTabSz="867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67435" algn="l" defTabSz="867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01144" algn="l" defTabSz="867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34861" algn="l" defTabSz="867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68576" algn="l" defTabSz="867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2295" algn="l" defTabSz="867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36012" algn="l" defTabSz="867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716" algn="l" defTabSz="867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936" tIns="43480" rIns="86936" bIns="434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63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936" tIns="43480" rIns="86936" bIns="43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0"/>
            <a:ext cx="1042988" cy="365125"/>
          </a:xfrm>
          <a:prstGeom prst="rect">
            <a:avLst/>
          </a:prstGeom>
        </p:spPr>
        <p:txBody>
          <a:bodyPr vert="horz" lIns="86936" tIns="43480" rIns="86936" bIns="4348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781327">
              <a:defRPr/>
            </a:pPr>
            <a:r>
              <a:rPr lang="en-US" smtClean="0">
                <a:solidFill>
                  <a:srgbClr val="1F497D">
                    <a:lumMod val="75000"/>
                  </a:srgbClr>
                </a:solidFill>
              </a:rPr>
              <a:t>June 2013</a:t>
            </a:r>
            <a:endParaRPr lang="en-CA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252" y="6356350"/>
            <a:ext cx="5857875" cy="365125"/>
          </a:xfrm>
          <a:prstGeom prst="rect">
            <a:avLst/>
          </a:prstGeom>
        </p:spPr>
        <p:txBody>
          <a:bodyPr vert="horz" lIns="86936" tIns="43480" rIns="86936" bIns="4348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781327">
              <a:defRPr/>
            </a:pPr>
            <a:r>
              <a:rPr lang="en-CA" smtClean="0">
                <a:solidFill>
                  <a:srgbClr val="1F497D">
                    <a:lumMod val="75000"/>
                  </a:srgbClr>
                </a:solidFill>
              </a:rPr>
              <a:t>Copyright (c) 2013, Eclipse Foundation, Inc. Made available under the Eclipse Public License 1.0</a:t>
            </a:r>
            <a:endParaRPr lang="en-CA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43817" y="6356350"/>
            <a:ext cx="1042987" cy="365125"/>
          </a:xfrm>
          <a:prstGeom prst="rect">
            <a:avLst/>
          </a:prstGeom>
        </p:spPr>
        <p:txBody>
          <a:bodyPr vert="horz" lIns="86936" tIns="43480" rIns="86936" bIns="4348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781327">
              <a:defRPr/>
            </a:pPr>
            <a:fld id="{0A98911A-E6C1-4392-8897-1B290532AF0F}" type="slidenum">
              <a:rPr lang="en-CA" smtClean="0">
                <a:solidFill>
                  <a:srgbClr val="1F497D">
                    <a:lumMod val="75000"/>
                  </a:srgbClr>
                </a:solidFill>
              </a:rPr>
              <a:pPr defTabSz="781327">
                <a:defRPr/>
              </a:pPr>
              <a:t>‹#›</a:t>
            </a:fld>
            <a:endParaRPr lang="en-CA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31" name="Picture 2" descr="eclipse_pos_logo_fc_s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560" y="71438"/>
            <a:ext cx="1539875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428630" y="6286500"/>
            <a:ext cx="828675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solidFill>
            <a:srgbClr val="17375E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5pPr>
      <a:lvl6pPr marL="434514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6pPr>
      <a:lvl7pPr marL="869059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7pPr>
      <a:lvl8pPr marL="1303580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8pPr>
      <a:lvl9pPr marL="1738109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9pPr>
    </p:titleStyle>
    <p:bodyStyle>
      <a:lvl1pPr marL="325890" indent="-32589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17375E"/>
          </a:solidFill>
          <a:latin typeface="+mn-lt"/>
          <a:ea typeface="+mn-ea"/>
          <a:cs typeface="+mn-cs"/>
        </a:defRPr>
      </a:lvl1pPr>
      <a:lvl2pPr marL="706096" indent="-271569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17375E"/>
          </a:solidFill>
          <a:latin typeface="+mn-lt"/>
          <a:ea typeface="+mn-ea"/>
          <a:cs typeface="+mn-cs"/>
        </a:defRPr>
      </a:lvl2pPr>
      <a:lvl3pPr marL="1086321" indent="-217253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17375E"/>
          </a:solidFill>
          <a:latin typeface="+mn-lt"/>
          <a:ea typeface="+mn-ea"/>
          <a:cs typeface="+mn-cs"/>
        </a:defRPr>
      </a:lvl3pPr>
      <a:lvl4pPr marL="1520841" indent="-217253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7375E"/>
          </a:solidFill>
          <a:latin typeface="+mn-lt"/>
          <a:ea typeface="+mn-ea"/>
          <a:cs typeface="+mn-cs"/>
        </a:defRPr>
      </a:lvl4pPr>
      <a:lvl5pPr marL="1955374" indent="-217253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17375E"/>
          </a:solidFill>
          <a:latin typeface="+mn-lt"/>
          <a:ea typeface="+mn-ea"/>
          <a:cs typeface="+mn-cs"/>
        </a:defRPr>
      </a:lvl5pPr>
      <a:lvl6pPr marL="2389913" indent="-217253" algn="l" defTabSz="86905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24427" indent="-217253" algn="l" defTabSz="86905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58945" indent="-217253" algn="l" defTabSz="86905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693472" indent="-217253" algn="l" defTabSz="86905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9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4514" algn="l" defTabSz="869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69059" algn="l" defTabSz="869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03580" algn="l" defTabSz="869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38109" algn="l" defTabSz="869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72640" algn="l" defTabSz="869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7170" algn="l" defTabSz="869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41697" algn="l" defTabSz="869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76214" algn="l" defTabSz="869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119" tIns="43570" rIns="87119" bIns="4357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617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119" tIns="43570" rIns="87119" bIns="435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0"/>
            <a:ext cx="1042988" cy="365125"/>
          </a:xfrm>
          <a:prstGeom prst="rect">
            <a:avLst/>
          </a:prstGeom>
        </p:spPr>
        <p:txBody>
          <a:bodyPr vert="horz" lIns="87119" tIns="43570" rIns="87119" bIns="4357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783064">
              <a:defRPr/>
            </a:pPr>
            <a:r>
              <a:rPr lang="en-US" smtClean="0">
                <a:solidFill>
                  <a:srgbClr val="1F497D">
                    <a:lumMod val="75000"/>
                  </a:srgbClr>
                </a:solidFill>
              </a:rPr>
              <a:t>June 2013</a:t>
            </a:r>
            <a:endParaRPr lang="en-CA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252" y="6356350"/>
            <a:ext cx="5857875" cy="365125"/>
          </a:xfrm>
          <a:prstGeom prst="rect">
            <a:avLst/>
          </a:prstGeom>
        </p:spPr>
        <p:txBody>
          <a:bodyPr vert="horz" lIns="87119" tIns="43570" rIns="87119" bIns="4357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783064">
              <a:defRPr/>
            </a:pPr>
            <a:r>
              <a:rPr lang="en-CA" smtClean="0">
                <a:solidFill>
                  <a:srgbClr val="1F497D">
                    <a:lumMod val="75000"/>
                  </a:srgbClr>
                </a:solidFill>
              </a:rPr>
              <a:t>Copyright (c) 2013, Eclipse Foundation, Inc. Made available under the Eclipse Public License 1.0</a:t>
            </a:r>
            <a:endParaRPr lang="en-CA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43817" y="6356350"/>
            <a:ext cx="1042987" cy="365125"/>
          </a:xfrm>
          <a:prstGeom prst="rect">
            <a:avLst/>
          </a:prstGeom>
        </p:spPr>
        <p:txBody>
          <a:bodyPr vert="horz" lIns="87119" tIns="43570" rIns="87119" bIns="4357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783064">
              <a:defRPr/>
            </a:pPr>
            <a:fld id="{0A98911A-E6C1-4392-8897-1B290532AF0F}" type="slidenum">
              <a:rPr lang="en-CA" smtClean="0">
                <a:solidFill>
                  <a:srgbClr val="1F497D">
                    <a:lumMod val="75000"/>
                  </a:srgbClr>
                </a:solidFill>
              </a:rPr>
              <a:pPr defTabSz="783064">
                <a:defRPr/>
              </a:pPr>
              <a:t>‹#›</a:t>
            </a:fld>
            <a:endParaRPr lang="en-CA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31" name="Picture 2" descr="eclipse_pos_logo_fc_s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542" y="71438"/>
            <a:ext cx="1539875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428630" y="6286500"/>
            <a:ext cx="828675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solidFill>
            <a:srgbClr val="17375E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5pPr>
      <a:lvl6pPr marL="435431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6pPr>
      <a:lvl7pPr marL="870891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7pPr>
      <a:lvl8pPr marL="1306326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8pPr>
      <a:lvl9pPr marL="1741772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9pPr>
    </p:titleStyle>
    <p:bodyStyle>
      <a:lvl1pPr marL="326575" indent="-326575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17375E"/>
          </a:solidFill>
          <a:latin typeface="+mn-lt"/>
          <a:ea typeface="+mn-ea"/>
          <a:cs typeface="+mn-cs"/>
        </a:defRPr>
      </a:lvl1pPr>
      <a:lvl2pPr marL="707586" indent="-272143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17375E"/>
          </a:solidFill>
          <a:latin typeface="+mn-lt"/>
          <a:ea typeface="+mn-ea"/>
          <a:cs typeface="+mn-cs"/>
        </a:defRPr>
      </a:lvl2pPr>
      <a:lvl3pPr marL="1088608" indent="-217717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17375E"/>
          </a:solidFill>
          <a:latin typeface="+mn-lt"/>
          <a:ea typeface="+mn-ea"/>
          <a:cs typeface="+mn-cs"/>
        </a:defRPr>
      </a:lvl3pPr>
      <a:lvl4pPr marL="1524045" indent="-217717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7375E"/>
          </a:solidFill>
          <a:latin typeface="+mn-lt"/>
          <a:ea typeface="+mn-ea"/>
          <a:cs typeface="+mn-cs"/>
        </a:defRPr>
      </a:lvl4pPr>
      <a:lvl5pPr marL="1959494" indent="-217717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17375E"/>
          </a:solidFill>
          <a:latin typeface="+mn-lt"/>
          <a:ea typeface="+mn-ea"/>
          <a:cs typeface="+mn-cs"/>
        </a:defRPr>
      </a:lvl5pPr>
      <a:lvl6pPr marL="2394949" indent="-217717" algn="l" defTabSz="8708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30378" indent="-217717" algn="l" defTabSz="8708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811" indent="-217717" algn="l" defTabSz="8708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01255" indent="-217717" algn="l" defTabSz="8708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0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5431" algn="l" defTabSz="870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0891" algn="l" defTabSz="870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06326" algn="l" defTabSz="870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41772" algn="l" defTabSz="870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77212" algn="l" defTabSz="870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2665" algn="l" defTabSz="870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48105" algn="l" defTabSz="870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83540" algn="l" defTabSz="870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322" tIns="43670" rIns="87322" bIns="4367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597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322" tIns="43670" rIns="87322" bIns="436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0"/>
            <a:ext cx="1042988" cy="365125"/>
          </a:xfrm>
          <a:prstGeom prst="rect">
            <a:avLst/>
          </a:prstGeom>
        </p:spPr>
        <p:txBody>
          <a:bodyPr vert="horz" lIns="87322" tIns="43670" rIns="87322" bIns="4367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784993">
              <a:defRPr/>
            </a:pPr>
            <a:r>
              <a:rPr lang="en-US" smtClean="0">
                <a:solidFill>
                  <a:srgbClr val="1F497D">
                    <a:lumMod val="75000"/>
                  </a:srgbClr>
                </a:solidFill>
              </a:rPr>
              <a:t>June 2013</a:t>
            </a:r>
            <a:endParaRPr lang="en-CA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252" y="6356350"/>
            <a:ext cx="5857875" cy="365125"/>
          </a:xfrm>
          <a:prstGeom prst="rect">
            <a:avLst/>
          </a:prstGeom>
        </p:spPr>
        <p:txBody>
          <a:bodyPr vert="horz" lIns="87322" tIns="43670" rIns="87322" bIns="4367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784993">
              <a:defRPr/>
            </a:pPr>
            <a:r>
              <a:rPr lang="en-CA">
                <a:solidFill>
                  <a:srgbClr val="1F497D">
                    <a:lumMod val="75000"/>
                  </a:srgbClr>
                </a:solidFill>
              </a:rPr>
              <a:t>Copyright (c) 2013, Eclipse Foundation, Inc. Made available under the Eclipse Public License 1.0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43817" y="6356350"/>
            <a:ext cx="1042987" cy="365125"/>
          </a:xfrm>
          <a:prstGeom prst="rect">
            <a:avLst/>
          </a:prstGeom>
        </p:spPr>
        <p:txBody>
          <a:bodyPr vert="horz" lIns="87322" tIns="43670" rIns="87322" bIns="4367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784993">
              <a:defRPr/>
            </a:pPr>
            <a:fld id="{0A98911A-E6C1-4392-8897-1B290532AF0F}" type="slidenum">
              <a:rPr lang="en-CA">
                <a:solidFill>
                  <a:srgbClr val="1F497D">
                    <a:lumMod val="75000"/>
                  </a:srgbClr>
                </a:solidFill>
              </a:rPr>
              <a:pPr defTabSz="784993">
                <a:defRPr/>
              </a:pPr>
              <a:t>‹#›</a:t>
            </a:fld>
            <a:endParaRPr lang="en-CA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1031" name="Picture 2" descr="eclipse_pos_logo_fc_s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522" y="71438"/>
            <a:ext cx="1539875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428630" y="6286500"/>
            <a:ext cx="828675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solidFill>
            <a:srgbClr val="17375E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5pPr>
      <a:lvl6pPr marL="436451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6pPr>
      <a:lvl7pPr marL="872931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7pPr>
      <a:lvl8pPr marL="1309386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8pPr>
      <a:lvl9pPr marL="1745850" algn="ctr" rtl="0" fontAlgn="base">
        <a:spcBef>
          <a:spcPct val="0"/>
        </a:spcBef>
        <a:spcAft>
          <a:spcPct val="0"/>
        </a:spcAft>
        <a:defRPr sz="4000">
          <a:solidFill>
            <a:srgbClr val="17375E"/>
          </a:solidFill>
          <a:latin typeface="Calibri" pitchFamily="34" charset="0"/>
        </a:defRPr>
      </a:lvl9pPr>
    </p:titleStyle>
    <p:bodyStyle>
      <a:lvl1pPr marL="327337" indent="-327337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17375E"/>
          </a:solidFill>
          <a:latin typeface="+mn-lt"/>
          <a:ea typeface="+mn-ea"/>
          <a:cs typeface="+mn-cs"/>
        </a:defRPr>
      </a:lvl1pPr>
      <a:lvl2pPr marL="709245" indent="-272782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17375E"/>
          </a:solidFill>
          <a:latin typeface="+mn-lt"/>
          <a:ea typeface="+mn-ea"/>
          <a:cs typeface="+mn-cs"/>
        </a:defRPr>
      </a:lvl2pPr>
      <a:lvl3pPr marL="1091156" indent="-218233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17375E"/>
          </a:solidFill>
          <a:latin typeface="+mn-lt"/>
          <a:ea typeface="+mn-ea"/>
          <a:cs typeface="+mn-cs"/>
        </a:defRPr>
      </a:lvl3pPr>
      <a:lvl4pPr marL="1527614" indent="-218233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7375E"/>
          </a:solidFill>
          <a:latin typeface="+mn-lt"/>
          <a:ea typeface="+mn-ea"/>
          <a:cs typeface="+mn-cs"/>
        </a:defRPr>
      </a:lvl4pPr>
      <a:lvl5pPr marL="1964080" indent="-218233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17375E"/>
          </a:solidFill>
          <a:latin typeface="+mn-lt"/>
          <a:ea typeface="+mn-ea"/>
          <a:cs typeface="+mn-cs"/>
        </a:defRPr>
      </a:lvl5pPr>
      <a:lvl6pPr marL="2400549" indent="-218233" algn="l" defTabSz="87293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37007" indent="-218233" algn="l" defTabSz="87293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73459" indent="-218233" algn="l" defTabSz="87293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09918" indent="-218233" algn="l" defTabSz="87293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2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6451" algn="l" defTabSz="872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2931" algn="l" defTabSz="872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09386" algn="l" defTabSz="872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850" algn="l" defTabSz="872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82304" algn="l" defTabSz="872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8786" algn="l" defTabSz="872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5241" algn="l" defTabSz="872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1695" algn="l" defTabSz="872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21.pn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2.jpe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1.pn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9.jpeg"/><Relationship Id="rId7" Type="http://schemas.openxmlformats.org/officeDocument/2006/relationships/image" Target="../media/image22.jpe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1.png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9.jpeg"/><Relationship Id="rId7" Type="http://schemas.openxmlformats.org/officeDocument/2006/relationships/image" Target="../media/image22.jpe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1.png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612562" y="4725624"/>
            <a:ext cx="17681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868754" fontAlgn="base">
              <a:spcBef>
                <a:spcPct val="0"/>
              </a:spcBef>
              <a:spcAft>
                <a:spcPct val="0"/>
              </a:spcAft>
            </a:pPr>
            <a:r>
              <a:rPr lang="en-US" sz="34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  <a:t>protocols</a:t>
            </a:r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586011" y="4725624"/>
            <a:ext cx="20358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868754" fontAlgn="base">
              <a:spcBef>
                <a:spcPct val="0"/>
              </a:spcBef>
              <a:spcAft>
                <a:spcPct val="0"/>
              </a:spcAft>
            </a:pPr>
            <a:r>
              <a:rPr lang="en-US" sz="34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  <a:t>framework</a:t>
            </a: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6536531" y="4725624"/>
            <a:ext cx="9201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868754" fontAlgn="base">
              <a:spcBef>
                <a:spcPct val="0"/>
              </a:spcBef>
              <a:spcAft>
                <a:spcPct val="0"/>
              </a:spcAft>
            </a:pPr>
            <a:r>
              <a:rPr lang="en-US" sz="34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  <a:t>tools</a:t>
            </a:r>
          </a:p>
        </p:txBody>
      </p:sp>
      <p:sp>
        <p:nvSpPr>
          <p:cNvPr id="15364" name="Rectangle 4"/>
          <p:cNvSpPr>
            <a:spLocks/>
          </p:cNvSpPr>
          <p:nvPr/>
        </p:nvSpPr>
        <p:spPr bwMode="auto">
          <a:xfrm>
            <a:off x="-8930" y="5339953"/>
            <a:ext cx="9161859" cy="1544836"/>
          </a:xfrm>
          <a:prstGeom prst="rect">
            <a:avLst/>
          </a:prstGeom>
          <a:solidFill>
            <a:srgbClr val="16162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defTabSz="868754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189" y="1276828"/>
            <a:ext cx="4006081" cy="2080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80" y="5889129"/>
            <a:ext cx="1894210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540" y="5650713"/>
            <a:ext cx="2294930" cy="73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109" y="5786437"/>
            <a:ext cx="2518172" cy="54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3" grpId="0" autoUpdateAnimBg="0"/>
      <p:bldP spid="38914" grpId="0" autoUpdateAnimBg="0"/>
      <p:bldP spid="3891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7" y="1196752"/>
            <a:ext cx="1925547" cy="13681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58" y="4239412"/>
            <a:ext cx="1742318" cy="13407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331" y="4149081"/>
            <a:ext cx="792088" cy="1526569"/>
          </a:xfrm>
          <a:prstGeom prst="rect">
            <a:avLst/>
          </a:prstGeom>
        </p:spPr>
      </p:pic>
      <p:cxnSp>
        <p:nvCxnSpPr>
          <p:cNvPr id="6" name="Straight Arrow Connector 5"/>
          <p:cNvCxnSpPr>
            <a:stCxn id="2" idx="2"/>
            <a:endCxn id="3" idx="0"/>
          </p:cNvCxnSpPr>
          <p:nvPr/>
        </p:nvCxnSpPr>
        <p:spPr>
          <a:xfrm flipH="1">
            <a:off x="1430332" y="2564919"/>
            <a:ext cx="1" cy="1674507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59" y="2996952"/>
            <a:ext cx="958917" cy="646331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pPr algn="r"/>
            <a:r>
              <a:rPr lang="en-CA" dirty="0" smtClean="0"/>
              <a:t>USB</a:t>
            </a:r>
          </a:p>
          <a:p>
            <a:pPr algn="r"/>
            <a:r>
              <a:rPr lang="en-CA" dirty="0" smtClean="0"/>
              <a:t>Modbus</a:t>
            </a:r>
            <a:endParaRPr lang="en-CA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67749" y="4909795"/>
            <a:ext cx="1982492" cy="81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584" y="797726"/>
            <a:ext cx="3843693" cy="2199226"/>
          </a:xfrm>
          <a:prstGeom prst="rect">
            <a:avLst/>
          </a:prstGeom>
        </p:spPr>
      </p:pic>
      <p:cxnSp>
        <p:nvCxnSpPr>
          <p:cNvPr id="17" name="Straight Arrow Connector 16"/>
          <p:cNvCxnSpPr>
            <a:stCxn id="15" idx="2"/>
            <a:endCxn id="4" idx="0"/>
          </p:cNvCxnSpPr>
          <p:nvPr/>
        </p:nvCxnSpPr>
        <p:spPr>
          <a:xfrm>
            <a:off x="4787442" y="2996955"/>
            <a:ext cx="3943" cy="1152128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467548" y="476672"/>
            <a:ext cx="962774" cy="720080"/>
            <a:chOff x="467544" y="476672"/>
            <a:chExt cx="962774" cy="720080"/>
          </a:xfrm>
        </p:grpSpPr>
        <p:sp>
          <p:nvSpPr>
            <p:cNvPr id="23" name="Oval 22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5" name="Straight Connector 24"/>
            <p:cNvCxnSpPr>
              <a:stCxn id="23" idx="5"/>
              <a:endCxn id="2" idx="0"/>
            </p:cNvCxnSpPr>
            <p:nvPr/>
          </p:nvCxnSpPr>
          <p:spPr>
            <a:xfrm>
              <a:off x="713395" y="661060"/>
              <a:ext cx="716923" cy="53569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892030" y="453420"/>
            <a:ext cx="538290" cy="743332"/>
            <a:chOff x="467544" y="476672"/>
            <a:chExt cx="538290" cy="743332"/>
          </a:xfrm>
        </p:grpSpPr>
        <p:sp>
          <p:nvSpPr>
            <p:cNvPr id="28" name="Oval 2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9" name="Straight Connector 28"/>
            <p:cNvCxnSpPr>
              <a:stCxn id="28" idx="4"/>
              <a:endCxn id="2" idx="0"/>
            </p:cNvCxnSpPr>
            <p:nvPr/>
          </p:nvCxnSpPr>
          <p:spPr>
            <a:xfrm>
              <a:off x="611560" y="692696"/>
              <a:ext cx="394274" cy="527308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1430318" y="462644"/>
            <a:ext cx="769418" cy="734110"/>
            <a:chOff x="-13842" y="476672"/>
            <a:chExt cx="769418" cy="734110"/>
          </a:xfrm>
        </p:grpSpPr>
        <p:sp>
          <p:nvSpPr>
            <p:cNvPr id="32" name="Oval 31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3" name="Straight Connector 32"/>
            <p:cNvCxnSpPr>
              <a:stCxn id="32" idx="3"/>
              <a:endCxn id="2" idx="0"/>
            </p:cNvCxnSpPr>
            <p:nvPr/>
          </p:nvCxnSpPr>
          <p:spPr>
            <a:xfrm flipH="1">
              <a:off x="-13842" y="661060"/>
              <a:ext cx="523567" cy="54972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1385581" y="436249"/>
            <a:ext cx="288032" cy="760507"/>
            <a:chOff x="467544" y="476672"/>
            <a:chExt cx="288032" cy="760507"/>
          </a:xfrm>
        </p:grpSpPr>
        <p:sp>
          <p:nvSpPr>
            <p:cNvPr id="38" name="Oval 3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9" name="Straight Connector 38"/>
            <p:cNvCxnSpPr>
              <a:stCxn id="38" idx="4"/>
              <a:endCxn id="2" idx="0"/>
            </p:cNvCxnSpPr>
            <p:nvPr/>
          </p:nvCxnSpPr>
          <p:spPr>
            <a:xfrm flipH="1">
              <a:off x="512281" y="692696"/>
              <a:ext cx="99279" cy="544483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2948343" y="5013185"/>
            <a:ext cx="759244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MQTT</a:t>
            </a:r>
            <a:endParaRPr lang="en-CA" dirty="0"/>
          </a:p>
        </p:txBody>
      </p:sp>
      <p:sp>
        <p:nvSpPr>
          <p:cNvPr id="42" name="TextBox 41"/>
          <p:cNvSpPr txBox="1"/>
          <p:nvPr/>
        </p:nvSpPr>
        <p:spPr>
          <a:xfrm rot="16200000">
            <a:off x="-184422" y="1696253"/>
            <a:ext cx="934613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Arduino</a:t>
            </a:r>
            <a:endParaRPr lang="en-CA" dirty="0"/>
          </a:p>
        </p:txBody>
      </p:sp>
      <p:sp>
        <p:nvSpPr>
          <p:cNvPr id="43" name="TextBox 42"/>
          <p:cNvSpPr txBox="1"/>
          <p:nvPr/>
        </p:nvSpPr>
        <p:spPr>
          <a:xfrm rot="16200000">
            <a:off x="-398403" y="4715993"/>
            <a:ext cx="1358895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Raspberry Pi</a:t>
            </a:r>
            <a:endParaRPr lang="en-CA" dirty="0"/>
          </a:p>
        </p:txBody>
      </p:sp>
      <p:pic>
        <p:nvPicPr>
          <p:cNvPr id="1028" name="Picture 4" descr="https://pbs.twimg.com/media/BCsLiC3CMAIqiFY.jpg:lar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201" y="3701542"/>
            <a:ext cx="1639922" cy="218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7" name="Straight Arrow Connector 46"/>
          <p:cNvCxnSpPr/>
          <p:nvPr/>
        </p:nvCxnSpPr>
        <p:spPr>
          <a:xfrm>
            <a:off x="5263099" y="4899758"/>
            <a:ext cx="1982492" cy="81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96142" y="5013185"/>
            <a:ext cx="759244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MQTT</a:t>
            </a:r>
            <a:endParaRPr lang="en-CA" dirty="0"/>
          </a:p>
        </p:txBody>
      </p:sp>
      <p:sp>
        <p:nvSpPr>
          <p:cNvPr id="50" name="TextBox 49"/>
          <p:cNvSpPr txBox="1"/>
          <p:nvPr/>
        </p:nvSpPr>
        <p:spPr>
          <a:xfrm>
            <a:off x="788106" y="5692606"/>
            <a:ext cx="1335622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Lua</a:t>
            </a:r>
            <a:r>
              <a:rPr lang="en-CA" dirty="0" smtClean="0"/>
              <a:t> + </a:t>
            </a:r>
            <a:r>
              <a:rPr lang="en-CA" dirty="0" err="1" smtClean="0"/>
              <a:t>Mihini</a:t>
            </a:r>
            <a:endParaRPr lang="en-CA" dirty="0"/>
          </a:p>
        </p:txBody>
      </p:sp>
      <p:sp>
        <p:nvSpPr>
          <p:cNvPr id="51" name="TextBox 50"/>
          <p:cNvSpPr txBox="1"/>
          <p:nvPr/>
        </p:nvSpPr>
        <p:spPr>
          <a:xfrm>
            <a:off x="3262646" y="428394"/>
            <a:ext cx="3181577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Koneki</a:t>
            </a:r>
            <a:r>
              <a:rPr lang="en-CA" dirty="0" smtClean="0"/>
              <a:t> – </a:t>
            </a:r>
            <a:r>
              <a:rPr lang="en-CA" dirty="0" err="1" smtClean="0"/>
              <a:t>Lua</a:t>
            </a:r>
            <a:r>
              <a:rPr lang="en-CA" dirty="0" smtClean="0"/>
              <a:t> development tools</a:t>
            </a:r>
            <a:endParaRPr lang="en-CA" dirty="0"/>
          </a:p>
        </p:txBody>
      </p:sp>
      <p:sp>
        <p:nvSpPr>
          <p:cNvPr id="35" name="TextBox 34"/>
          <p:cNvSpPr txBox="1"/>
          <p:nvPr/>
        </p:nvSpPr>
        <p:spPr>
          <a:xfrm>
            <a:off x="877838" y="66147"/>
            <a:ext cx="904925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Sensors</a:t>
            </a:r>
            <a:endParaRPr lang="en-CA" dirty="0"/>
          </a:p>
        </p:txBody>
      </p:sp>
      <p:sp>
        <p:nvSpPr>
          <p:cNvPr id="36" name="TextBox 35"/>
          <p:cNvSpPr txBox="1"/>
          <p:nvPr/>
        </p:nvSpPr>
        <p:spPr>
          <a:xfrm>
            <a:off x="2987839" y="4437112"/>
            <a:ext cx="949299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802.11n</a:t>
            </a:r>
            <a:endParaRPr lang="en-C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6836" y="2691471"/>
            <a:ext cx="1909660" cy="95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924642" y="4437112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3G</a:t>
            </a:r>
            <a:endParaRPr lang="en-CA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665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7" y="1196752"/>
            <a:ext cx="1925547" cy="13681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58" y="4239412"/>
            <a:ext cx="1742318" cy="13407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331" y="4149081"/>
            <a:ext cx="792088" cy="1526569"/>
          </a:xfrm>
          <a:prstGeom prst="rect">
            <a:avLst/>
          </a:prstGeom>
        </p:spPr>
      </p:pic>
      <p:cxnSp>
        <p:nvCxnSpPr>
          <p:cNvPr id="6" name="Straight Arrow Connector 5"/>
          <p:cNvCxnSpPr>
            <a:stCxn id="2" idx="2"/>
            <a:endCxn id="3" idx="0"/>
          </p:cNvCxnSpPr>
          <p:nvPr/>
        </p:nvCxnSpPr>
        <p:spPr>
          <a:xfrm flipH="1">
            <a:off x="1430332" y="2564919"/>
            <a:ext cx="1" cy="1674507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59" y="2996952"/>
            <a:ext cx="958917" cy="646331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pPr algn="r"/>
            <a:r>
              <a:rPr lang="en-CA" dirty="0" smtClean="0"/>
              <a:t>USB</a:t>
            </a:r>
          </a:p>
          <a:p>
            <a:pPr algn="r"/>
            <a:r>
              <a:rPr lang="en-CA" dirty="0" smtClean="0"/>
              <a:t>Modbus</a:t>
            </a:r>
            <a:endParaRPr lang="en-CA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67749" y="4909795"/>
            <a:ext cx="1982492" cy="81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584" y="797726"/>
            <a:ext cx="3843693" cy="2199226"/>
          </a:xfrm>
          <a:prstGeom prst="rect">
            <a:avLst/>
          </a:prstGeom>
        </p:spPr>
      </p:pic>
      <p:cxnSp>
        <p:nvCxnSpPr>
          <p:cNvPr id="17" name="Straight Arrow Connector 16"/>
          <p:cNvCxnSpPr>
            <a:stCxn id="15" idx="2"/>
            <a:endCxn id="4" idx="0"/>
          </p:cNvCxnSpPr>
          <p:nvPr/>
        </p:nvCxnSpPr>
        <p:spPr>
          <a:xfrm>
            <a:off x="4787442" y="2996955"/>
            <a:ext cx="3943" cy="1152128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467548" y="476672"/>
            <a:ext cx="962774" cy="720080"/>
            <a:chOff x="467544" y="476672"/>
            <a:chExt cx="962774" cy="720080"/>
          </a:xfrm>
        </p:grpSpPr>
        <p:sp>
          <p:nvSpPr>
            <p:cNvPr id="23" name="Oval 22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5" name="Straight Connector 24"/>
            <p:cNvCxnSpPr>
              <a:stCxn id="23" idx="5"/>
              <a:endCxn id="2" idx="0"/>
            </p:cNvCxnSpPr>
            <p:nvPr/>
          </p:nvCxnSpPr>
          <p:spPr>
            <a:xfrm>
              <a:off x="713395" y="661060"/>
              <a:ext cx="716923" cy="53569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892030" y="453420"/>
            <a:ext cx="538290" cy="743332"/>
            <a:chOff x="467544" y="476672"/>
            <a:chExt cx="538290" cy="743332"/>
          </a:xfrm>
        </p:grpSpPr>
        <p:sp>
          <p:nvSpPr>
            <p:cNvPr id="28" name="Oval 2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9" name="Straight Connector 28"/>
            <p:cNvCxnSpPr>
              <a:stCxn id="28" idx="4"/>
              <a:endCxn id="2" idx="0"/>
            </p:cNvCxnSpPr>
            <p:nvPr/>
          </p:nvCxnSpPr>
          <p:spPr>
            <a:xfrm>
              <a:off x="611560" y="692696"/>
              <a:ext cx="394274" cy="527308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1430318" y="462644"/>
            <a:ext cx="769418" cy="734110"/>
            <a:chOff x="-13842" y="476672"/>
            <a:chExt cx="769418" cy="734110"/>
          </a:xfrm>
        </p:grpSpPr>
        <p:sp>
          <p:nvSpPr>
            <p:cNvPr id="32" name="Oval 31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3" name="Straight Connector 32"/>
            <p:cNvCxnSpPr>
              <a:stCxn id="32" idx="3"/>
              <a:endCxn id="2" idx="0"/>
            </p:cNvCxnSpPr>
            <p:nvPr/>
          </p:nvCxnSpPr>
          <p:spPr>
            <a:xfrm flipH="1">
              <a:off x="-13842" y="661060"/>
              <a:ext cx="523567" cy="54972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1385581" y="436249"/>
            <a:ext cx="288032" cy="760507"/>
            <a:chOff x="467544" y="476672"/>
            <a:chExt cx="288032" cy="760507"/>
          </a:xfrm>
        </p:grpSpPr>
        <p:sp>
          <p:nvSpPr>
            <p:cNvPr id="38" name="Oval 3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9" name="Straight Connector 38"/>
            <p:cNvCxnSpPr>
              <a:stCxn id="38" idx="4"/>
              <a:endCxn id="2" idx="0"/>
            </p:cNvCxnSpPr>
            <p:nvPr/>
          </p:nvCxnSpPr>
          <p:spPr>
            <a:xfrm flipH="1">
              <a:off x="512281" y="692696"/>
              <a:ext cx="99279" cy="544483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2948343" y="5013185"/>
            <a:ext cx="759244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MQTT</a:t>
            </a:r>
            <a:endParaRPr lang="en-CA" dirty="0"/>
          </a:p>
        </p:txBody>
      </p:sp>
      <p:sp>
        <p:nvSpPr>
          <p:cNvPr id="42" name="TextBox 41"/>
          <p:cNvSpPr txBox="1"/>
          <p:nvPr/>
        </p:nvSpPr>
        <p:spPr>
          <a:xfrm rot="16200000">
            <a:off x="-184422" y="1696253"/>
            <a:ext cx="934613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Arduino</a:t>
            </a:r>
            <a:endParaRPr lang="en-CA" dirty="0"/>
          </a:p>
        </p:txBody>
      </p:sp>
      <p:sp>
        <p:nvSpPr>
          <p:cNvPr id="43" name="TextBox 42"/>
          <p:cNvSpPr txBox="1"/>
          <p:nvPr/>
        </p:nvSpPr>
        <p:spPr>
          <a:xfrm rot="16200000">
            <a:off x="-398403" y="4715993"/>
            <a:ext cx="1358895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Raspberry Pi</a:t>
            </a:r>
            <a:endParaRPr lang="en-CA" dirty="0"/>
          </a:p>
        </p:txBody>
      </p:sp>
      <p:pic>
        <p:nvPicPr>
          <p:cNvPr id="1026" name="Picture 2" descr="Mosquitt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968006"/>
            <a:ext cx="964679" cy="675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pbs.twimg.com/media/BCsLiC3CMAIqiFY.jpg:larg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201" y="3701542"/>
            <a:ext cx="1639922" cy="218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7" name="Straight Arrow Connector 46"/>
          <p:cNvCxnSpPr/>
          <p:nvPr/>
        </p:nvCxnSpPr>
        <p:spPr>
          <a:xfrm>
            <a:off x="5263099" y="4899758"/>
            <a:ext cx="1982492" cy="81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96142" y="5013185"/>
            <a:ext cx="759244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MQTT</a:t>
            </a:r>
            <a:endParaRPr lang="en-CA" dirty="0"/>
          </a:p>
        </p:txBody>
      </p:sp>
      <p:sp>
        <p:nvSpPr>
          <p:cNvPr id="50" name="TextBox 49"/>
          <p:cNvSpPr txBox="1"/>
          <p:nvPr/>
        </p:nvSpPr>
        <p:spPr>
          <a:xfrm>
            <a:off x="788106" y="5692606"/>
            <a:ext cx="1335622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Lua</a:t>
            </a:r>
            <a:r>
              <a:rPr lang="en-CA" dirty="0" smtClean="0"/>
              <a:t> + </a:t>
            </a:r>
            <a:r>
              <a:rPr lang="en-CA" dirty="0" err="1" smtClean="0"/>
              <a:t>Mihini</a:t>
            </a:r>
            <a:endParaRPr lang="en-CA" dirty="0"/>
          </a:p>
        </p:txBody>
      </p:sp>
      <p:sp>
        <p:nvSpPr>
          <p:cNvPr id="51" name="TextBox 50"/>
          <p:cNvSpPr txBox="1"/>
          <p:nvPr/>
        </p:nvSpPr>
        <p:spPr>
          <a:xfrm>
            <a:off x="3262646" y="428394"/>
            <a:ext cx="3181577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Koneki</a:t>
            </a:r>
            <a:r>
              <a:rPr lang="en-CA" dirty="0" smtClean="0"/>
              <a:t> – </a:t>
            </a:r>
            <a:r>
              <a:rPr lang="en-CA" dirty="0" err="1" smtClean="0"/>
              <a:t>Lua</a:t>
            </a:r>
            <a:r>
              <a:rPr lang="en-CA" dirty="0" smtClean="0"/>
              <a:t> development tools</a:t>
            </a:r>
            <a:endParaRPr lang="en-CA" dirty="0"/>
          </a:p>
        </p:txBody>
      </p:sp>
      <p:sp>
        <p:nvSpPr>
          <p:cNvPr id="35" name="TextBox 34"/>
          <p:cNvSpPr txBox="1"/>
          <p:nvPr/>
        </p:nvSpPr>
        <p:spPr>
          <a:xfrm>
            <a:off x="877838" y="66147"/>
            <a:ext cx="904925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Sensors</a:t>
            </a:r>
            <a:endParaRPr lang="en-CA" dirty="0"/>
          </a:p>
        </p:txBody>
      </p:sp>
      <p:sp>
        <p:nvSpPr>
          <p:cNvPr id="36" name="TextBox 35"/>
          <p:cNvSpPr txBox="1"/>
          <p:nvPr/>
        </p:nvSpPr>
        <p:spPr>
          <a:xfrm>
            <a:off x="2987839" y="4437112"/>
            <a:ext cx="949299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802.11n</a:t>
            </a:r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712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7" y="1196752"/>
            <a:ext cx="1925547" cy="13681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58" y="4239412"/>
            <a:ext cx="1742318" cy="13407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331" y="4149081"/>
            <a:ext cx="792088" cy="1526569"/>
          </a:xfrm>
          <a:prstGeom prst="rect">
            <a:avLst/>
          </a:prstGeom>
        </p:spPr>
      </p:pic>
      <p:cxnSp>
        <p:nvCxnSpPr>
          <p:cNvPr id="6" name="Straight Arrow Connector 5"/>
          <p:cNvCxnSpPr>
            <a:stCxn id="2" idx="2"/>
            <a:endCxn id="3" idx="0"/>
          </p:cNvCxnSpPr>
          <p:nvPr/>
        </p:nvCxnSpPr>
        <p:spPr>
          <a:xfrm flipH="1">
            <a:off x="1430332" y="2564919"/>
            <a:ext cx="1" cy="1674507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59" y="2996952"/>
            <a:ext cx="958917" cy="646331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pPr algn="r"/>
            <a:r>
              <a:rPr lang="en-CA" dirty="0" smtClean="0"/>
              <a:t>USB</a:t>
            </a:r>
          </a:p>
          <a:p>
            <a:pPr algn="r"/>
            <a:r>
              <a:rPr lang="en-CA" dirty="0" smtClean="0"/>
              <a:t>Modbus</a:t>
            </a:r>
            <a:endParaRPr lang="en-CA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67749" y="4909795"/>
            <a:ext cx="1982492" cy="81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584" y="797726"/>
            <a:ext cx="3843693" cy="2199226"/>
          </a:xfrm>
          <a:prstGeom prst="rect">
            <a:avLst/>
          </a:prstGeom>
        </p:spPr>
      </p:pic>
      <p:cxnSp>
        <p:nvCxnSpPr>
          <p:cNvPr id="17" name="Straight Arrow Connector 16"/>
          <p:cNvCxnSpPr>
            <a:stCxn id="15" idx="2"/>
            <a:endCxn id="4" idx="0"/>
          </p:cNvCxnSpPr>
          <p:nvPr/>
        </p:nvCxnSpPr>
        <p:spPr>
          <a:xfrm>
            <a:off x="4787442" y="2996955"/>
            <a:ext cx="3943" cy="1152128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467548" y="476672"/>
            <a:ext cx="962774" cy="720080"/>
            <a:chOff x="467544" y="476672"/>
            <a:chExt cx="962774" cy="720080"/>
          </a:xfrm>
        </p:grpSpPr>
        <p:sp>
          <p:nvSpPr>
            <p:cNvPr id="23" name="Oval 22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5" name="Straight Connector 24"/>
            <p:cNvCxnSpPr>
              <a:stCxn id="23" idx="5"/>
              <a:endCxn id="2" idx="0"/>
            </p:cNvCxnSpPr>
            <p:nvPr/>
          </p:nvCxnSpPr>
          <p:spPr>
            <a:xfrm>
              <a:off x="713395" y="661060"/>
              <a:ext cx="716923" cy="53569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892030" y="453420"/>
            <a:ext cx="538290" cy="743332"/>
            <a:chOff x="467544" y="476672"/>
            <a:chExt cx="538290" cy="743332"/>
          </a:xfrm>
        </p:grpSpPr>
        <p:sp>
          <p:nvSpPr>
            <p:cNvPr id="28" name="Oval 2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9" name="Straight Connector 28"/>
            <p:cNvCxnSpPr>
              <a:stCxn id="28" idx="4"/>
              <a:endCxn id="2" idx="0"/>
            </p:cNvCxnSpPr>
            <p:nvPr/>
          </p:nvCxnSpPr>
          <p:spPr>
            <a:xfrm>
              <a:off x="611560" y="692696"/>
              <a:ext cx="394274" cy="527308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1430318" y="462644"/>
            <a:ext cx="769418" cy="734110"/>
            <a:chOff x="-13842" y="476672"/>
            <a:chExt cx="769418" cy="734110"/>
          </a:xfrm>
        </p:grpSpPr>
        <p:sp>
          <p:nvSpPr>
            <p:cNvPr id="32" name="Oval 31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3" name="Straight Connector 32"/>
            <p:cNvCxnSpPr>
              <a:stCxn id="32" idx="3"/>
              <a:endCxn id="2" idx="0"/>
            </p:cNvCxnSpPr>
            <p:nvPr/>
          </p:nvCxnSpPr>
          <p:spPr>
            <a:xfrm flipH="1">
              <a:off x="-13842" y="661060"/>
              <a:ext cx="523567" cy="54972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1385581" y="436249"/>
            <a:ext cx="288032" cy="760507"/>
            <a:chOff x="467544" y="476672"/>
            <a:chExt cx="288032" cy="760507"/>
          </a:xfrm>
        </p:grpSpPr>
        <p:sp>
          <p:nvSpPr>
            <p:cNvPr id="38" name="Oval 3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9" name="Straight Connector 38"/>
            <p:cNvCxnSpPr>
              <a:stCxn id="38" idx="4"/>
              <a:endCxn id="2" idx="0"/>
            </p:cNvCxnSpPr>
            <p:nvPr/>
          </p:nvCxnSpPr>
          <p:spPr>
            <a:xfrm flipH="1">
              <a:off x="512281" y="692696"/>
              <a:ext cx="99279" cy="544483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2948343" y="5013185"/>
            <a:ext cx="759244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MQTT</a:t>
            </a:r>
            <a:endParaRPr lang="en-CA" dirty="0"/>
          </a:p>
        </p:txBody>
      </p:sp>
      <p:sp>
        <p:nvSpPr>
          <p:cNvPr id="42" name="TextBox 41"/>
          <p:cNvSpPr txBox="1"/>
          <p:nvPr/>
        </p:nvSpPr>
        <p:spPr>
          <a:xfrm rot="16200000">
            <a:off x="-184422" y="1696253"/>
            <a:ext cx="934613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Arduino</a:t>
            </a:r>
            <a:endParaRPr lang="en-CA" dirty="0"/>
          </a:p>
        </p:txBody>
      </p:sp>
      <p:sp>
        <p:nvSpPr>
          <p:cNvPr id="43" name="TextBox 42"/>
          <p:cNvSpPr txBox="1"/>
          <p:nvPr/>
        </p:nvSpPr>
        <p:spPr>
          <a:xfrm rot="16200000">
            <a:off x="-398403" y="4715993"/>
            <a:ext cx="1358895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Raspberry Pi</a:t>
            </a:r>
            <a:endParaRPr lang="en-CA" dirty="0"/>
          </a:p>
        </p:txBody>
      </p:sp>
      <p:pic>
        <p:nvPicPr>
          <p:cNvPr id="1026" name="Picture 2" descr="Mosquitt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131" y="4490984"/>
            <a:ext cx="47625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pbs.twimg.com/media/BCsLiC3CMAIqiFY.jpg:larg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201" y="3701542"/>
            <a:ext cx="1639922" cy="218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7" name="Straight Arrow Connector 46"/>
          <p:cNvCxnSpPr/>
          <p:nvPr/>
        </p:nvCxnSpPr>
        <p:spPr>
          <a:xfrm>
            <a:off x="5263099" y="4899758"/>
            <a:ext cx="1982492" cy="81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96142" y="5013185"/>
            <a:ext cx="759244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MQTT</a:t>
            </a:r>
            <a:endParaRPr lang="en-CA" dirty="0"/>
          </a:p>
        </p:txBody>
      </p:sp>
      <p:sp>
        <p:nvSpPr>
          <p:cNvPr id="50" name="TextBox 49"/>
          <p:cNvSpPr txBox="1"/>
          <p:nvPr/>
        </p:nvSpPr>
        <p:spPr>
          <a:xfrm>
            <a:off x="788106" y="5692606"/>
            <a:ext cx="1335622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Lua</a:t>
            </a:r>
            <a:r>
              <a:rPr lang="en-CA" dirty="0" smtClean="0"/>
              <a:t> + </a:t>
            </a:r>
            <a:r>
              <a:rPr lang="en-CA" dirty="0" err="1" smtClean="0"/>
              <a:t>Mihini</a:t>
            </a:r>
            <a:endParaRPr lang="en-CA" dirty="0"/>
          </a:p>
        </p:txBody>
      </p:sp>
      <p:sp>
        <p:nvSpPr>
          <p:cNvPr id="51" name="TextBox 50"/>
          <p:cNvSpPr txBox="1"/>
          <p:nvPr/>
        </p:nvSpPr>
        <p:spPr>
          <a:xfrm>
            <a:off x="3262646" y="428394"/>
            <a:ext cx="3181577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Koneki</a:t>
            </a:r>
            <a:r>
              <a:rPr lang="en-CA" dirty="0" smtClean="0"/>
              <a:t> – </a:t>
            </a:r>
            <a:r>
              <a:rPr lang="en-CA" dirty="0" err="1" smtClean="0"/>
              <a:t>Lua</a:t>
            </a:r>
            <a:r>
              <a:rPr lang="en-CA" dirty="0" smtClean="0"/>
              <a:t> development tools</a:t>
            </a:r>
            <a:endParaRPr lang="en-CA" dirty="0"/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086202"/>
            <a:ext cx="2163749" cy="1589258"/>
          </a:xfrm>
          <a:prstGeom prst="rect">
            <a:avLst/>
          </a:prstGeom>
        </p:spPr>
      </p:pic>
      <p:cxnSp>
        <p:nvCxnSpPr>
          <p:cNvPr id="53" name="Straight Arrow Connector 52"/>
          <p:cNvCxnSpPr/>
          <p:nvPr/>
        </p:nvCxnSpPr>
        <p:spPr>
          <a:xfrm flipH="1">
            <a:off x="8170517" y="2708924"/>
            <a:ext cx="1887" cy="94699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 rot="16200000">
            <a:off x="8121465" y="2954984"/>
            <a:ext cx="759244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MQTT</a:t>
            </a:r>
            <a:endParaRPr lang="en-CA" dirty="0"/>
          </a:p>
        </p:txBody>
      </p:sp>
      <p:sp>
        <p:nvSpPr>
          <p:cNvPr id="55" name="TextBox 54"/>
          <p:cNvSpPr txBox="1"/>
          <p:nvPr/>
        </p:nvSpPr>
        <p:spPr>
          <a:xfrm>
            <a:off x="7524328" y="613060"/>
            <a:ext cx="987258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Android </a:t>
            </a:r>
            <a:endParaRPr lang="en-CA" dirty="0"/>
          </a:p>
        </p:txBody>
      </p:sp>
      <p:sp>
        <p:nvSpPr>
          <p:cNvPr id="35" name="TextBox 34"/>
          <p:cNvSpPr txBox="1"/>
          <p:nvPr/>
        </p:nvSpPr>
        <p:spPr>
          <a:xfrm>
            <a:off x="877838" y="66147"/>
            <a:ext cx="904925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Sensors</a:t>
            </a:r>
            <a:endParaRPr lang="en-CA" dirty="0"/>
          </a:p>
        </p:txBody>
      </p:sp>
      <p:sp>
        <p:nvSpPr>
          <p:cNvPr id="36" name="TextBox 35"/>
          <p:cNvSpPr txBox="1"/>
          <p:nvPr/>
        </p:nvSpPr>
        <p:spPr>
          <a:xfrm>
            <a:off x="2987839" y="4437112"/>
            <a:ext cx="949299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802.11n</a:t>
            </a:r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665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7" y="1196752"/>
            <a:ext cx="1925547" cy="13681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58" y="4239412"/>
            <a:ext cx="1742318" cy="13407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331" y="4149081"/>
            <a:ext cx="792088" cy="1526569"/>
          </a:xfrm>
          <a:prstGeom prst="rect">
            <a:avLst/>
          </a:prstGeom>
        </p:spPr>
      </p:pic>
      <p:cxnSp>
        <p:nvCxnSpPr>
          <p:cNvPr id="6" name="Straight Arrow Connector 5"/>
          <p:cNvCxnSpPr>
            <a:stCxn id="2" idx="2"/>
            <a:endCxn id="3" idx="0"/>
          </p:cNvCxnSpPr>
          <p:nvPr/>
        </p:nvCxnSpPr>
        <p:spPr>
          <a:xfrm flipH="1">
            <a:off x="1430332" y="2564919"/>
            <a:ext cx="1" cy="1674507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59" y="2996952"/>
            <a:ext cx="958917" cy="646331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pPr algn="r"/>
            <a:r>
              <a:rPr lang="en-CA" dirty="0" smtClean="0"/>
              <a:t>USB</a:t>
            </a:r>
          </a:p>
          <a:p>
            <a:pPr algn="r"/>
            <a:r>
              <a:rPr lang="en-CA" dirty="0" smtClean="0"/>
              <a:t>Modbus</a:t>
            </a:r>
            <a:endParaRPr lang="en-CA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67749" y="4909795"/>
            <a:ext cx="1982492" cy="81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584" y="797726"/>
            <a:ext cx="3843693" cy="2199226"/>
          </a:xfrm>
          <a:prstGeom prst="rect">
            <a:avLst/>
          </a:prstGeom>
        </p:spPr>
      </p:pic>
      <p:cxnSp>
        <p:nvCxnSpPr>
          <p:cNvPr id="17" name="Straight Arrow Connector 16"/>
          <p:cNvCxnSpPr>
            <a:stCxn id="15" idx="2"/>
            <a:endCxn id="4" idx="0"/>
          </p:cNvCxnSpPr>
          <p:nvPr/>
        </p:nvCxnSpPr>
        <p:spPr>
          <a:xfrm>
            <a:off x="4787442" y="2996955"/>
            <a:ext cx="3943" cy="1152128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467548" y="476672"/>
            <a:ext cx="962774" cy="720080"/>
            <a:chOff x="467544" y="476672"/>
            <a:chExt cx="962774" cy="720080"/>
          </a:xfrm>
        </p:grpSpPr>
        <p:sp>
          <p:nvSpPr>
            <p:cNvPr id="23" name="Oval 22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5" name="Straight Connector 24"/>
            <p:cNvCxnSpPr>
              <a:stCxn id="23" idx="5"/>
              <a:endCxn id="2" idx="0"/>
            </p:cNvCxnSpPr>
            <p:nvPr/>
          </p:nvCxnSpPr>
          <p:spPr>
            <a:xfrm>
              <a:off x="713395" y="661060"/>
              <a:ext cx="716923" cy="53569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892030" y="453420"/>
            <a:ext cx="538290" cy="743332"/>
            <a:chOff x="467544" y="476672"/>
            <a:chExt cx="538290" cy="743332"/>
          </a:xfrm>
        </p:grpSpPr>
        <p:sp>
          <p:nvSpPr>
            <p:cNvPr id="28" name="Oval 2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9" name="Straight Connector 28"/>
            <p:cNvCxnSpPr>
              <a:stCxn id="28" idx="4"/>
              <a:endCxn id="2" idx="0"/>
            </p:cNvCxnSpPr>
            <p:nvPr/>
          </p:nvCxnSpPr>
          <p:spPr>
            <a:xfrm>
              <a:off x="611560" y="692696"/>
              <a:ext cx="394274" cy="527308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1430318" y="462644"/>
            <a:ext cx="769418" cy="734110"/>
            <a:chOff x="-13842" y="476672"/>
            <a:chExt cx="769418" cy="734110"/>
          </a:xfrm>
        </p:grpSpPr>
        <p:sp>
          <p:nvSpPr>
            <p:cNvPr id="32" name="Oval 31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3" name="Straight Connector 32"/>
            <p:cNvCxnSpPr>
              <a:stCxn id="32" idx="3"/>
              <a:endCxn id="2" idx="0"/>
            </p:cNvCxnSpPr>
            <p:nvPr/>
          </p:nvCxnSpPr>
          <p:spPr>
            <a:xfrm flipH="1">
              <a:off x="-13842" y="661060"/>
              <a:ext cx="523567" cy="54972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1385581" y="436249"/>
            <a:ext cx="288032" cy="760507"/>
            <a:chOff x="467544" y="476672"/>
            <a:chExt cx="288032" cy="760507"/>
          </a:xfrm>
        </p:grpSpPr>
        <p:sp>
          <p:nvSpPr>
            <p:cNvPr id="38" name="Oval 3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9" name="Straight Connector 38"/>
            <p:cNvCxnSpPr>
              <a:stCxn id="38" idx="4"/>
              <a:endCxn id="2" idx="0"/>
            </p:cNvCxnSpPr>
            <p:nvPr/>
          </p:nvCxnSpPr>
          <p:spPr>
            <a:xfrm flipH="1">
              <a:off x="512281" y="692696"/>
              <a:ext cx="99279" cy="544483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2948343" y="5013185"/>
            <a:ext cx="759244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MQTT</a:t>
            </a:r>
            <a:endParaRPr lang="en-CA" dirty="0"/>
          </a:p>
        </p:txBody>
      </p:sp>
      <p:sp>
        <p:nvSpPr>
          <p:cNvPr id="42" name="TextBox 41"/>
          <p:cNvSpPr txBox="1"/>
          <p:nvPr/>
        </p:nvSpPr>
        <p:spPr>
          <a:xfrm rot="16200000">
            <a:off x="-184422" y="1696253"/>
            <a:ext cx="934613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Arduino</a:t>
            </a:r>
            <a:endParaRPr lang="en-CA" dirty="0"/>
          </a:p>
        </p:txBody>
      </p:sp>
      <p:sp>
        <p:nvSpPr>
          <p:cNvPr id="43" name="TextBox 42"/>
          <p:cNvSpPr txBox="1"/>
          <p:nvPr/>
        </p:nvSpPr>
        <p:spPr>
          <a:xfrm rot="16200000">
            <a:off x="-398403" y="4715993"/>
            <a:ext cx="1358895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Raspberry Pi</a:t>
            </a:r>
            <a:endParaRPr lang="en-CA" dirty="0"/>
          </a:p>
        </p:txBody>
      </p:sp>
      <p:pic>
        <p:nvPicPr>
          <p:cNvPr id="1026" name="Picture 2" descr="Mosquitt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131" y="4490984"/>
            <a:ext cx="47625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pbs.twimg.com/media/BCsLiC3CMAIqiFY.jpg:larg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201" y="3701542"/>
            <a:ext cx="1639922" cy="218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7" name="Straight Arrow Connector 46"/>
          <p:cNvCxnSpPr/>
          <p:nvPr/>
        </p:nvCxnSpPr>
        <p:spPr>
          <a:xfrm>
            <a:off x="5263099" y="4899758"/>
            <a:ext cx="1982492" cy="81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96142" y="5013185"/>
            <a:ext cx="759244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MQTT</a:t>
            </a:r>
            <a:endParaRPr lang="en-CA" dirty="0"/>
          </a:p>
        </p:txBody>
      </p:sp>
      <p:sp>
        <p:nvSpPr>
          <p:cNvPr id="50" name="TextBox 49"/>
          <p:cNvSpPr txBox="1"/>
          <p:nvPr/>
        </p:nvSpPr>
        <p:spPr>
          <a:xfrm>
            <a:off x="788106" y="5692606"/>
            <a:ext cx="1335622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Lua</a:t>
            </a:r>
            <a:r>
              <a:rPr lang="en-CA" dirty="0" smtClean="0"/>
              <a:t> + </a:t>
            </a:r>
            <a:r>
              <a:rPr lang="en-CA" dirty="0" err="1" smtClean="0"/>
              <a:t>Mihini</a:t>
            </a:r>
            <a:endParaRPr lang="en-CA" dirty="0"/>
          </a:p>
        </p:txBody>
      </p:sp>
      <p:sp>
        <p:nvSpPr>
          <p:cNvPr id="51" name="TextBox 50"/>
          <p:cNvSpPr txBox="1"/>
          <p:nvPr/>
        </p:nvSpPr>
        <p:spPr>
          <a:xfrm>
            <a:off x="3262646" y="428394"/>
            <a:ext cx="3181577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Koneki</a:t>
            </a:r>
            <a:r>
              <a:rPr lang="en-CA" dirty="0" smtClean="0"/>
              <a:t> – </a:t>
            </a:r>
            <a:r>
              <a:rPr lang="en-CA" dirty="0" err="1" smtClean="0"/>
              <a:t>Lua</a:t>
            </a:r>
            <a:r>
              <a:rPr lang="en-CA" dirty="0" smtClean="0"/>
              <a:t> development tools</a:t>
            </a:r>
            <a:endParaRPr lang="en-CA" dirty="0"/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086202"/>
            <a:ext cx="2163749" cy="1589258"/>
          </a:xfrm>
          <a:prstGeom prst="rect">
            <a:avLst/>
          </a:prstGeom>
        </p:spPr>
      </p:pic>
      <p:cxnSp>
        <p:nvCxnSpPr>
          <p:cNvPr id="53" name="Straight Arrow Connector 52"/>
          <p:cNvCxnSpPr/>
          <p:nvPr/>
        </p:nvCxnSpPr>
        <p:spPr>
          <a:xfrm flipH="1">
            <a:off x="8170517" y="2708924"/>
            <a:ext cx="1887" cy="94699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 rot="16200000">
            <a:off x="8121465" y="2954984"/>
            <a:ext cx="759244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MQTT</a:t>
            </a:r>
            <a:endParaRPr lang="en-CA" dirty="0"/>
          </a:p>
        </p:txBody>
      </p:sp>
      <p:sp>
        <p:nvSpPr>
          <p:cNvPr id="55" name="TextBox 54"/>
          <p:cNvSpPr txBox="1"/>
          <p:nvPr/>
        </p:nvSpPr>
        <p:spPr>
          <a:xfrm>
            <a:off x="7524328" y="613060"/>
            <a:ext cx="987258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Android </a:t>
            </a:r>
            <a:endParaRPr lang="en-CA" dirty="0"/>
          </a:p>
        </p:txBody>
      </p:sp>
      <p:sp>
        <p:nvSpPr>
          <p:cNvPr id="35" name="TextBox 34"/>
          <p:cNvSpPr txBox="1"/>
          <p:nvPr/>
        </p:nvSpPr>
        <p:spPr>
          <a:xfrm>
            <a:off x="877838" y="66147"/>
            <a:ext cx="904925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Sensors</a:t>
            </a:r>
            <a:endParaRPr lang="en-CA" dirty="0"/>
          </a:p>
        </p:txBody>
      </p:sp>
      <p:sp>
        <p:nvSpPr>
          <p:cNvPr id="36" name="TextBox 35"/>
          <p:cNvSpPr txBox="1"/>
          <p:nvPr/>
        </p:nvSpPr>
        <p:spPr>
          <a:xfrm>
            <a:off x="2987839" y="4437112"/>
            <a:ext cx="949299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802.11n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55610" y="2924944"/>
            <a:ext cx="82368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5400" b="1" dirty="0" smtClean="0">
                <a:solidFill>
                  <a:srgbClr val="FF0000"/>
                </a:solidFill>
              </a:rPr>
              <a:t>Thanks to Benjamin </a:t>
            </a:r>
            <a:r>
              <a:rPr lang="en-CA" sz="5400" b="1" dirty="0" err="1" smtClean="0">
                <a:solidFill>
                  <a:srgbClr val="FF0000"/>
                </a:solidFill>
              </a:rPr>
              <a:t>Cabe</a:t>
            </a:r>
            <a:r>
              <a:rPr lang="en-CA" sz="5400" b="1" dirty="0" smtClean="0">
                <a:solidFill>
                  <a:srgbClr val="FF0000"/>
                </a:solidFill>
              </a:rPr>
              <a:t>’ !!</a:t>
            </a:r>
            <a:endParaRPr lang="en-CA" sz="5400" b="1" dirty="0">
              <a:solidFill>
                <a:srgbClr val="FF00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337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>
            <a:off x="-8930" y="5339953"/>
            <a:ext cx="9161859" cy="1544836"/>
          </a:xfrm>
          <a:prstGeom prst="rect">
            <a:avLst/>
          </a:prstGeom>
          <a:solidFill>
            <a:srgbClr val="16162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defTabSz="870483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6386" name="Rectangle 2"/>
          <p:cNvSpPr>
            <a:spLocks/>
          </p:cNvSpPr>
          <p:nvPr/>
        </p:nvSpPr>
        <p:spPr bwMode="auto">
          <a:xfrm>
            <a:off x="1418710" y="492253"/>
            <a:ext cx="9135070" cy="3295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870483" fontAlgn="base">
              <a:lnSpc>
                <a:spcPct val="2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  <a:t>hardware abstraction</a:t>
            </a:r>
            <a:br>
              <a:rPr lang="en-US" sz="25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</a:br>
            <a:r>
              <a:rPr lang="en-US" sz="25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  <a:t>server communication</a:t>
            </a:r>
            <a:br>
              <a:rPr lang="en-US" sz="25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</a:br>
            <a:r>
              <a:rPr lang="en-US" sz="25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  <a:t>application container</a:t>
            </a:r>
            <a:br>
              <a:rPr lang="en-US" sz="25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</a:br>
            <a:r>
              <a:rPr lang="en-US" sz="25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  <a:t>scripting engine</a:t>
            </a:r>
          </a:p>
        </p:txBody>
      </p:sp>
      <p:sp>
        <p:nvSpPr>
          <p:cNvPr id="16387" name="Rectangle 3"/>
          <p:cNvSpPr>
            <a:spLocks/>
          </p:cNvSpPr>
          <p:nvPr/>
        </p:nvSpPr>
        <p:spPr bwMode="auto">
          <a:xfrm>
            <a:off x="617267" y="4725624"/>
            <a:ext cx="20358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870483" fontAlgn="base">
              <a:spcBef>
                <a:spcPct val="0"/>
              </a:spcBef>
              <a:spcAft>
                <a:spcPct val="0"/>
              </a:spcAft>
            </a:pPr>
            <a:r>
              <a:rPr lang="en-US" sz="3400">
                <a:solidFill>
                  <a:prstClr val="black"/>
                </a:solidFill>
                <a:latin typeface="Lato Hairline" pitchFamily="-84" charset="0"/>
                <a:ea typeface="MS PGothic" pitchFamily="34" charset="-128"/>
                <a:cs typeface="Arial" charset="0"/>
                <a:sym typeface="Lato Hairline" pitchFamily="-84" charset="0"/>
              </a:rPr>
              <a:t>framework</a:t>
            </a:r>
          </a:p>
        </p:txBody>
      </p:sp>
      <p:sp>
        <p:nvSpPr>
          <p:cNvPr id="16388" name="Rectangle 4"/>
          <p:cNvSpPr>
            <a:spLocks/>
          </p:cNvSpPr>
          <p:nvPr/>
        </p:nvSpPr>
        <p:spPr bwMode="auto">
          <a:xfrm>
            <a:off x="6536532" y="4725624"/>
            <a:ext cx="9201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870483" fontAlgn="base">
              <a:spcBef>
                <a:spcPct val="0"/>
              </a:spcBef>
              <a:spcAft>
                <a:spcPct val="0"/>
              </a:spcAft>
            </a:pPr>
            <a:r>
              <a:rPr lang="en-US" sz="3400">
                <a:solidFill>
                  <a:srgbClr val="CDCDCD"/>
                </a:solidFill>
                <a:latin typeface="Lato Hairline" pitchFamily="-84" charset="0"/>
                <a:ea typeface="MS PGothic" pitchFamily="34" charset="-128"/>
                <a:cs typeface="Arial" charset="0"/>
                <a:sym typeface="Lato Hairline" pitchFamily="-84" charset="0"/>
              </a:rPr>
              <a:t>tools</a:t>
            </a: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80" y="5889129"/>
            <a:ext cx="1894210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540" y="5650697"/>
            <a:ext cx="2294930" cy="73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1490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14902"/>
                  </a:schemeClr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109" y="5786437"/>
            <a:ext cx="2518172" cy="54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1490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14902"/>
                  </a:schemeClr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Rectangle 8"/>
          <p:cNvSpPr>
            <a:spLocks/>
          </p:cNvSpPr>
          <p:nvPr/>
        </p:nvSpPr>
        <p:spPr bwMode="auto">
          <a:xfrm>
            <a:off x="3634868" y="4725624"/>
            <a:ext cx="17681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870483" fontAlgn="base">
              <a:spcBef>
                <a:spcPct val="0"/>
              </a:spcBef>
              <a:spcAft>
                <a:spcPct val="0"/>
              </a:spcAft>
            </a:pPr>
            <a:r>
              <a:rPr lang="en-US" sz="3400">
                <a:solidFill>
                  <a:srgbClr val="CDCDCD"/>
                </a:solidFill>
                <a:latin typeface="Lato Hairline" pitchFamily="-84" charset="0"/>
                <a:ea typeface="MS PGothic" pitchFamily="34" charset="-128"/>
                <a:cs typeface="Arial" charset="0"/>
                <a:sym typeface="Lato Hairline" pitchFamily="-84" charset="0"/>
              </a:rPr>
              <a:t>protocols</a:t>
            </a:r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49" y="3589735"/>
            <a:ext cx="677540" cy="677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39" y="827115"/>
            <a:ext cx="532432" cy="53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279" y="1723867"/>
            <a:ext cx="494481" cy="598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57" y="2687836"/>
            <a:ext cx="623962" cy="580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/>
          </p:cNvSpPr>
          <p:nvPr/>
        </p:nvSpPr>
        <p:spPr bwMode="auto">
          <a:xfrm>
            <a:off x="-8930" y="5339953"/>
            <a:ext cx="9161859" cy="1544836"/>
          </a:xfrm>
          <a:prstGeom prst="rect">
            <a:avLst/>
          </a:prstGeom>
          <a:solidFill>
            <a:srgbClr val="16162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defTabSz="872421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7410" name="Rectangle 2"/>
          <p:cNvSpPr>
            <a:spLocks/>
          </p:cNvSpPr>
          <p:nvPr/>
        </p:nvSpPr>
        <p:spPr bwMode="auto">
          <a:xfrm>
            <a:off x="617267" y="4725624"/>
            <a:ext cx="20358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872421" fontAlgn="base">
              <a:spcBef>
                <a:spcPct val="0"/>
              </a:spcBef>
              <a:spcAft>
                <a:spcPct val="0"/>
              </a:spcAft>
            </a:pPr>
            <a:r>
              <a:rPr lang="en-US" sz="3400">
                <a:solidFill>
                  <a:srgbClr val="CDCDCD"/>
                </a:solidFill>
                <a:latin typeface="Lato Hairline" pitchFamily="-84" charset="0"/>
                <a:ea typeface="MS PGothic" pitchFamily="34" charset="-128"/>
                <a:cs typeface="Arial" charset="0"/>
                <a:sym typeface="Lato Hairline" pitchFamily="-84" charset="0"/>
              </a:rPr>
              <a:t>framework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80" y="5889129"/>
            <a:ext cx="1894210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1490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14902"/>
                  </a:schemeClr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540" y="5650679"/>
            <a:ext cx="2294930" cy="73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109" y="5786437"/>
            <a:ext cx="2518172" cy="54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1490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14902"/>
                  </a:schemeClr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Rectangle 6"/>
          <p:cNvSpPr>
            <a:spLocks/>
          </p:cNvSpPr>
          <p:nvPr/>
        </p:nvSpPr>
        <p:spPr bwMode="auto">
          <a:xfrm>
            <a:off x="3634848" y="4725624"/>
            <a:ext cx="17681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872421" fontAlgn="base">
              <a:spcBef>
                <a:spcPct val="0"/>
              </a:spcBef>
              <a:spcAft>
                <a:spcPct val="0"/>
              </a:spcAft>
            </a:pPr>
            <a:r>
              <a:rPr lang="en-US" sz="3400">
                <a:solidFill>
                  <a:prstClr val="black"/>
                </a:solidFill>
                <a:latin typeface="Lato Hairline" pitchFamily="-84" charset="0"/>
                <a:ea typeface="MS PGothic" pitchFamily="34" charset="-128"/>
                <a:cs typeface="Arial" charset="0"/>
                <a:sym typeface="Lato Hairline" pitchFamily="-84" charset="0"/>
              </a:rPr>
              <a:t>protocols</a:t>
            </a:r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231" y="777302"/>
            <a:ext cx="616148" cy="663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Rectangle 8"/>
          <p:cNvSpPr>
            <a:spLocks/>
          </p:cNvSpPr>
          <p:nvPr/>
        </p:nvSpPr>
        <p:spPr bwMode="auto">
          <a:xfrm>
            <a:off x="4338717" y="493365"/>
            <a:ext cx="2937867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872421" fontAlgn="base">
              <a:lnSpc>
                <a:spcPct val="2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  <a:t>unreliable networks</a:t>
            </a:r>
            <a:br>
              <a:rPr lang="en-US" sz="25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</a:br>
            <a:r>
              <a:rPr lang="en-US" sz="25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  <a:t>limited bandwidth</a:t>
            </a:r>
          </a:p>
          <a:p>
            <a:pPr defTabSz="872421" fontAlgn="base">
              <a:lnSpc>
                <a:spcPct val="2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  <a:t>semantics</a:t>
            </a:r>
          </a:p>
        </p:txBody>
      </p:sp>
      <p:grpSp>
        <p:nvGrpSpPr>
          <p:cNvPr id="17417" name="Group 11"/>
          <p:cNvGrpSpPr>
            <a:grpSpLocks/>
          </p:cNvGrpSpPr>
          <p:nvPr/>
        </p:nvGrpSpPr>
        <p:grpSpPr bwMode="auto">
          <a:xfrm>
            <a:off x="3536156" y="1799751"/>
            <a:ext cx="598289" cy="522387"/>
            <a:chOff x="0" y="0"/>
            <a:chExt cx="536" cy="467"/>
          </a:xfrm>
        </p:grpSpPr>
        <p:pic>
          <p:nvPicPr>
            <p:cNvPr id="17420" name="Picture 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" y="0"/>
              <a:ext cx="249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21" name="Picture 1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8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418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575" y="2837828"/>
            <a:ext cx="607219" cy="396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9" name="Rectangle 13"/>
          <p:cNvSpPr>
            <a:spLocks/>
          </p:cNvSpPr>
          <p:nvPr/>
        </p:nvSpPr>
        <p:spPr bwMode="auto">
          <a:xfrm>
            <a:off x="6536532" y="4725624"/>
            <a:ext cx="9201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872421" fontAlgn="base">
              <a:spcBef>
                <a:spcPct val="0"/>
              </a:spcBef>
              <a:spcAft>
                <a:spcPct val="0"/>
              </a:spcAft>
            </a:pPr>
            <a:r>
              <a:rPr lang="en-US" sz="3400">
                <a:solidFill>
                  <a:srgbClr val="CDCDCD"/>
                </a:solidFill>
                <a:latin typeface="Lato Hairline" pitchFamily="-84" charset="0"/>
                <a:ea typeface="MS PGothic" pitchFamily="34" charset="-128"/>
                <a:cs typeface="Arial" charset="0"/>
                <a:sym typeface="Lato Hairline" pitchFamily="-84" charset="0"/>
              </a:rPr>
              <a:t>tools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-8930" y="5339953"/>
            <a:ext cx="9161859" cy="1544836"/>
          </a:xfrm>
          <a:prstGeom prst="rect">
            <a:avLst/>
          </a:prstGeom>
          <a:solidFill>
            <a:srgbClr val="16162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defTabSz="874565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6538765" y="4698834"/>
            <a:ext cx="9201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874565" fontAlgn="base">
              <a:spcBef>
                <a:spcPct val="0"/>
              </a:spcBef>
              <a:spcAft>
                <a:spcPct val="0"/>
              </a:spcAft>
            </a:pPr>
            <a:r>
              <a:rPr lang="en-US" sz="3400">
                <a:solidFill>
                  <a:prstClr val="black"/>
                </a:solidFill>
                <a:latin typeface="Lato Hairline" pitchFamily="-84" charset="0"/>
                <a:ea typeface="MS PGothic" pitchFamily="34" charset="-128"/>
                <a:cs typeface="Arial" charset="0"/>
                <a:sym typeface="Lato Hairline" pitchFamily="-84" charset="0"/>
              </a:rPr>
              <a:t>tools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80" y="5889129"/>
            <a:ext cx="1894210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1490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14902"/>
                  </a:schemeClr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540" y="5650659"/>
            <a:ext cx="2294930" cy="73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1490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14902"/>
                  </a:schemeClr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109" y="5786437"/>
            <a:ext cx="2518172" cy="54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Rectangle 6"/>
          <p:cNvSpPr>
            <a:spLocks/>
          </p:cNvSpPr>
          <p:nvPr/>
        </p:nvSpPr>
        <p:spPr bwMode="auto">
          <a:xfrm>
            <a:off x="617267" y="4725624"/>
            <a:ext cx="20358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874565" fontAlgn="base">
              <a:spcBef>
                <a:spcPct val="0"/>
              </a:spcBef>
              <a:spcAft>
                <a:spcPct val="0"/>
              </a:spcAft>
            </a:pPr>
            <a:r>
              <a:rPr lang="en-US" sz="3400">
                <a:solidFill>
                  <a:srgbClr val="CDCDCD"/>
                </a:solidFill>
                <a:latin typeface="Lato Hairline" pitchFamily="-84" charset="0"/>
                <a:ea typeface="MS PGothic" pitchFamily="34" charset="-128"/>
                <a:cs typeface="Arial" charset="0"/>
                <a:sym typeface="Lato Hairline" pitchFamily="-84" charset="0"/>
              </a:rPr>
              <a:t>framework</a:t>
            </a:r>
          </a:p>
        </p:txBody>
      </p:sp>
      <p:sp>
        <p:nvSpPr>
          <p:cNvPr id="18439" name="Rectangle 7"/>
          <p:cNvSpPr>
            <a:spLocks/>
          </p:cNvSpPr>
          <p:nvPr/>
        </p:nvSpPr>
        <p:spPr bwMode="auto">
          <a:xfrm>
            <a:off x="3634826" y="4725624"/>
            <a:ext cx="17681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defTabSz="874565" fontAlgn="base">
              <a:spcBef>
                <a:spcPct val="0"/>
              </a:spcBef>
              <a:spcAft>
                <a:spcPct val="0"/>
              </a:spcAft>
            </a:pPr>
            <a:r>
              <a:rPr lang="en-US" sz="3400">
                <a:solidFill>
                  <a:srgbClr val="CDCDCD"/>
                </a:solidFill>
                <a:latin typeface="Lato Hairline" pitchFamily="-84" charset="0"/>
                <a:ea typeface="MS PGothic" pitchFamily="34" charset="-128"/>
                <a:cs typeface="Arial" charset="0"/>
                <a:sym typeface="Lato Hairline" pitchFamily="-84" charset="0"/>
              </a:rPr>
              <a:t>protocols</a:t>
            </a:r>
          </a:p>
        </p:txBody>
      </p:sp>
      <p:sp>
        <p:nvSpPr>
          <p:cNvPr id="18440" name="Rectangle 8"/>
          <p:cNvSpPr>
            <a:spLocks/>
          </p:cNvSpPr>
          <p:nvPr/>
        </p:nvSpPr>
        <p:spPr bwMode="auto">
          <a:xfrm>
            <a:off x="7294439" y="701699"/>
            <a:ext cx="1366242" cy="3295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874565" fontAlgn="base">
              <a:lnSpc>
                <a:spcPct val="2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  <a:t>develop</a:t>
            </a:r>
          </a:p>
          <a:p>
            <a:pPr defTabSz="874565" fontAlgn="base">
              <a:lnSpc>
                <a:spcPct val="2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  <a:t>simulate</a:t>
            </a:r>
          </a:p>
          <a:p>
            <a:pPr defTabSz="874565" fontAlgn="base">
              <a:lnSpc>
                <a:spcPct val="2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  <a:t>debug</a:t>
            </a:r>
          </a:p>
          <a:p>
            <a:pPr defTabSz="874565" fontAlgn="base">
              <a:lnSpc>
                <a:spcPct val="2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>
                <a:solidFill>
                  <a:prstClr val="black"/>
                </a:solidFill>
                <a:latin typeface="Lato Light" pitchFamily="-84" charset="0"/>
                <a:ea typeface="MS PGothic" pitchFamily="34" charset="-128"/>
                <a:cs typeface="Arial" charset="0"/>
                <a:sym typeface="Lato Light" pitchFamily="-84" charset="0"/>
              </a:rPr>
              <a:t>deploy</a:t>
            </a:r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978" y="1117329"/>
            <a:ext cx="599405" cy="396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953" y="2922959"/>
            <a:ext cx="562570" cy="562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237" y="3819277"/>
            <a:ext cx="545827" cy="54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905" y="2080221"/>
            <a:ext cx="503411" cy="327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7" y="1196752"/>
            <a:ext cx="1925547" cy="1368152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 rot="16200000">
            <a:off x="-184422" y="1696253"/>
            <a:ext cx="934613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Arduino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665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7" y="1196752"/>
            <a:ext cx="1925547" cy="1368152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467548" y="476672"/>
            <a:ext cx="962774" cy="720080"/>
            <a:chOff x="467544" y="476672"/>
            <a:chExt cx="962774" cy="720080"/>
          </a:xfrm>
        </p:grpSpPr>
        <p:sp>
          <p:nvSpPr>
            <p:cNvPr id="23" name="Oval 22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5" name="Straight Connector 24"/>
            <p:cNvCxnSpPr>
              <a:stCxn id="23" idx="5"/>
              <a:endCxn id="2" idx="0"/>
            </p:cNvCxnSpPr>
            <p:nvPr/>
          </p:nvCxnSpPr>
          <p:spPr>
            <a:xfrm>
              <a:off x="713395" y="661060"/>
              <a:ext cx="716923" cy="53569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892030" y="453420"/>
            <a:ext cx="538290" cy="743332"/>
            <a:chOff x="467544" y="476672"/>
            <a:chExt cx="538290" cy="743332"/>
          </a:xfrm>
        </p:grpSpPr>
        <p:sp>
          <p:nvSpPr>
            <p:cNvPr id="28" name="Oval 2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9" name="Straight Connector 28"/>
            <p:cNvCxnSpPr>
              <a:stCxn id="28" idx="4"/>
              <a:endCxn id="2" idx="0"/>
            </p:cNvCxnSpPr>
            <p:nvPr/>
          </p:nvCxnSpPr>
          <p:spPr>
            <a:xfrm>
              <a:off x="611560" y="692696"/>
              <a:ext cx="394274" cy="527308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1430318" y="462644"/>
            <a:ext cx="769418" cy="734110"/>
            <a:chOff x="-13842" y="476672"/>
            <a:chExt cx="769418" cy="734110"/>
          </a:xfrm>
        </p:grpSpPr>
        <p:sp>
          <p:nvSpPr>
            <p:cNvPr id="32" name="Oval 31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3" name="Straight Connector 32"/>
            <p:cNvCxnSpPr>
              <a:stCxn id="32" idx="3"/>
              <a:endCxn id="2" idx="0"/>
            </p:cNvCxnSpPr>
            <p:nvPr/>
          </p:nvCxnSpPr>
          <p:spPr>
            <a:xfrm flipH="1">
              <a:off x="-13842" y="661060"/>
              <a:ext cx="523567" cy="54972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1385581" y="436249"/>
            <a:ext cx="288032" cy="760507"/>
            <a:chOff x="467544" y="476672"/>
            <a:chExt cx="288032" cy="760507"/>
          </a:xfrm>
        </p:grpSpPr>
        <p:sp>
          <p:nvSpPr>
            <p:cNvPr id="38" name="Oval 3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9" name="Straight Connector 38"/>
            <p:cNvCxnSpPr>
              <a:stCxn id="38" idx="4"/>
              <a:endCxn id="2" idx="0"/>
            </p:cNvCxnSpPr>
            <p:nvPr/>
          </p:nvCxnSpPr>
          <p:spPr>
            <a:xfrm flipH="1">
              <a:off x="512281" y="692696"/>
              <a:ext cx="99279" cy="544483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 rot="16200000">
            <a:off x="-184422" y="1696253"/>
            <a:ext cx="934613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Arduino</a:t>
            </a:r>
            <a:endParaRPr lang="en-CA" dirty="0"/>
          </a:p>
        </p:txBody>
      </p:sp>
      <p:sp>
        <p:nvSpPr>
          <p:cNvPr id="57" name="TextBox 56"/>
          <p:cNvSpPr txBox="1"/>
          <p:nvPr/>
        </p:nvSpPr>
        <p:spPr>
          <a:xfrm>
            <a:off x="877838" y="66147"/>
            <a:ext cx="904925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Sensors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08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7" y="1196752"/>
            <a:ext cx="1925547" cy="13681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58" y="4239412"/>
            <a:ext cx="1742318" cy="1340768"/>
          </a:xfrm>
          <a:prstGeom prst="rect">
            <a:avLst/>
          </a:prstGeom>
        </p:spPr>
      </p:pic>
      <p:cxnSp>
        <p:nvCxnSpPr>
          <p:cNvPr id="6" name="Straight Arrow Connector 5"/>
          <p:cNvCxnSpPr>
            <a:stCxn id="2" idx="2"/>
            <a:endCxn id="3" idx="0"/>
          </p:cNvCxnSpPr>
          <p:nvPr/>
        </p:nvCxnSpPr>
        <p:spPr>
          <a:xfrm flipH="1">
            <a:off x="1430332" y="2564919"/>
            <a:ext cx="1" cy="1674507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59" y="2996952"/>
            <a:ext cx="958917" cy="646331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pPr algn="r"/>
            <a:r>
              <a:rPr lang="en-CA" dirty="0" smtClean="0"/>
              <a:t>USB</a:t>
            </a:r>
          </a:p>
          <a:p>
            <a:pPr algn="r"/>
            <a:r>
              <a:rPr lang="en-CA" dirty="0" smtClean="0"/>
              <a:t>Modbus</a:t>
            </a:r>
            <a:endParaRPr lang="en-CA" dirty="0"/>
          </a:p>
        </p:txBody>
      </p:sp>
      <p:grpSp>
        <p:nvGrpSpPr>
          <p:cNvPr id="26" name="Group 25"/>
          <p:cNvGrpSpPr/>
          <p:nvPr/>
        </p:nvGrpSpPr>
        <p:grpSpPr>
          <a:xfrm>
            <a:off x="467548" y="476672"/>
            <a:ext cx="962774" cy="720080"/>
            <a:chOff x="467544" y="476672"/>
            <a:chExt cx="962774" cy="720080"/>
          </a:xfrm>
        </p:grpSpPr>
        <p:sp>
          <p:nvSpPr>
            <p:cNvPr id="23" name="Oval 22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5" name="Straight Connector 24"/>
            <p:cNvCxnSpPr>
              <a:stCxn id="23" idx="5"/>
              <a:endCxn id="2" idx="0"/>
            </p:cNvCxnSpPr>
            <p:nvPr/>
          </p:nvCxnSpPr>
          <p:spPr>
            <a:xfrm>
              <a:off x="713395" y="661060"/>
              <a:ext cx="716923" cy="53569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892030" y="453420"/>
            <a:ext cx="538290" cy="743332"/>
            <a:chOff x="467544" y="476672"/>
            <a:chExt cx="538290" cy="743332"/>
          </a:xfrm>
        </p:grpSpPr>
        <p:sp>
          <p:nvSpPr>
            <p:cNvPr id="28" name="Oval 2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9" name="Straight Connector 28"/>
            <p:cNvCxnSpPr>
              <a:stCxn id="28" idx="4"/>
              <a:endCxn id="2" idx="0"/>
            </p:cNvCxnSpPr>
            <p:nvPr/>
          </p:nvCxnSpPr>
          <p:spPr>
            <a:xfrm>
              <a:off x="611560" y="692696"/>
              <a:ext cx="394274" cy="527308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1430318" y="462644"/>
            <a:ext cx="769418" cy="734110"/>
            <a:chOff x="-13842" y="476672"/>
            <a:chExt cx="769418" cy="734110"/>
          </a:xfrm>
        </p:grpSpPr>
        <p:sp>
          <p:nvSpPr>
            <p:cNvPr id="32" name="Oval 31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3" name="Straight Connector 32"/>
            <p:cNvCxnSpPr>
              <a:stCxn id="32" idx="3"/>
              <a:endCxn id="2" idx="0"/>
            </p:cNvCxnSpPr>
            <p:nvPr/>
          </p:nvCxnSpPr>
          <p:spPr>
            <a:xfrm flipH="1">
              <a:off x="-13842" y="661060"/>
              <a:ext cx="523567" cy="54972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1385581" y="436249"/>
            <a:ext cx="288032" cy="760507"/>
            <a:chOff x="467544" y="476672"/>
            <a:chExt cx="288032" cy="760507"/>
          </a:xfrm>
        </p:grpSpPr>
        <p:sp>
          <p:nvSpPr>
            <p:cNvPr id="38" name="Oval 3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9" name="Straight Connector 38"/>
            <p:cNvCxnSpPr>
              <a:stCxn id="38" idx="4"/>
              <a:endCxn id="2" idx="0"/>
            </p:cNvCxnSpPr>
            <p:nvPr/>
          </p:nvCxnSpPr>
          <p:spPr>
            <a:xfrm flipH="1">
              <a:off x="512281" y="692696"/>
              <a:ext cx="99279" cy="544483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 rot="16200000">
            <a:off x="-184422" y="1696253"/>
            <a:ext cx="934613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Arduino</a:t>
            </a:r>
            <a:endParaRPr lang="en-CA" dirty="0"/>
          </a:p>
        </p:txBody>
      </p:sp>
      <p:sp>
        <p:nvSpPr>
          <p:cNvPr id="43" name="TextBox 42"/>
          <p:cNvSpPr txBox="1"/>
          <p:nvPr/>
        </p:nvSpPr>
        <p:spPr>
          <a:xfrm rot="16200000">
            <a:off x="-398403" y="4715993"/>
            <a:ext cx="1358895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Raspberry Pi</a:t>
            </a:r>
            <a:endParaRPr lang="en-CA" dirty="0"/>
          </a:p>
        </p:txBody>
      </p:sp>
      <p:sp>
        <p:nvSpPr>
          <p:cNvPr id="50" name="TextBox 49"/>
          <p:cNvSpPr txBox="1"/>
          <p:nvPr/>
        </p:nvSpPr>
        <p:spPr>
          <a:xfrm>
            <a:off x="788106" y="5692606"/>
            <a:ext cx="1335622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Lua</a:t>
            </a:r>
            <a:r>
              <a:rPr lang="en-CA" dirty="0" smtClean="0"/>
              <a:t> + </a:t>
            </a:r>
            <a:r>
              <a:rPr lang="en-CA" dirty="0" err="1" smtClean="0"/>
              <a:t>Mihini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877838" y="66147"/>
            <a:ext cx="904925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Sensors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665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7" y="1196752"/>
            <a:ext cx="1925547" cy="13681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58" y="4239412"/>
            <a:ext cx="1742318" cy="13407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331" y="4149081"/>
            <a:ext cx="792088" cy="1526569"/>
          </a:xfrm>
          <a:prstGeom prst="rect">
            <a:avLst/>
          </a:prstGeom>
        </p:spPr>
      </p:pic>
      <p:cxnSp>
        <p:nvCxnSpPr>
          <p:cNvPr id="6" name="Straight Arrow Connector 5"/>
          <p:cNvCxnSpPr>
            <a:stCxn id="2" idx="2"/>
            <a:endCxn id="3" idx="0"/>
          </p:cNvCxnSpPr>
          <p:nvPr/>
        </p:nvCxnSpPr>
        <p:spPr>
          <a:xfrm flipH="1">
            <a:off x="1430332" y="2564919"/>
            <a:ext cx="1" cy="1674507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59" y="2996952"/>
            <a:ext cx="958917" cy="646331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pPr algn="r"/>
            <a:r>
              <a:rPr lang="en-CA" dirty="0" smtClean="0"/>
              <a:t>USB</a:t>
            </a:r>
          </a:p>
          <a:p>
            <a:pPr algn="r"/>
            <a:r>
              <a:rPr lang="en-CA" dirty="0" smtClean="0"/>
              <a:t>Modbus</a:t>
            </a:r>
            <a:endParaRPr lang="en-CA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67749" y="4909795"/>
            <a:ext cx="1982492" cy="81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467548" y="476672"/>
            <a:ext cx="962774" cy="720080"/>
            <a:chOff x="467544" y="476672"/>
            <a:chExt cx="962774" cy="720080"/>
          </a:xfrm>
        </p:grpSpPr>
        <p:sp>
          <p:nvSpPr>
            <p:cNvPr id="23" name="Oval 22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5" name="Straight Connector 24"/>
            <p:cNvCxnSpPr>
              <a:stCxn id="23" idx="5"/>
              <a:endCxn id="2" idx="0"/>
            </p:cNvCxnSpPr>
            <p:nvPr/>
          </p:nvCxnSpPr>
          <p:spPr>
            <a:xfrm>
              <a:off x="713395" y="661060"/>
              <a:ext cx="716923" cy="53569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892030" y="453420"/>
            <a:ext cx="538290" cy="743332"/>
            <a:chOff x="467544" y="476672"/>
            <a:chExt cx="538290" cy="743332"/>
          </a:xfrm>
        </p:grpSpPr>
        <p:sp>
          <p:nvSpPr>
            <p:cNvPr id="28" name="Oval 2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9" name="Straight Connector 28"/>
            <p:cNvCxnSpPr>
              <a:stCxn id="28" idx="4"/>
              <a:endCxn id="2" idx="0"/>
            </p:cNvCxnSpPr>
            <p:nvPr/>
          </p:nvCxnSpPr>
          <p:spPr>
            <a:xfrm>
              <a:off x="611560" y="692696"/>
              <a:ext cx="394274" cy="527308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1430318" y="462644"/>
            <a:ext cx="769418" cy="734110"/>
            <a:chOff x="-13842" y="476672"/>
            <a:chExt cx="769418" cy="734110"/>
          </a:xfrm>
        </p:grpSpPr>
        <p:sp>
          <p:nvSpPr>
            <p:cNvPr id="32" name="Oval 31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3" name="Straight Connector 32"/>
            <p:cNvCxnSpPr>
              <a:stCxn id="32" idx="3"/>
              <a:endCxn id="2" idx="0"/>
            </p:cNvCxnSpPr>
            <p:nvPr/>
          </p:nvCxnSpPr>
          <p:spPr>
            <a:xfrm flipH="1">
              <a:off x="-13842" y="661060"/>
              <a:ext cx="523567" cy="54972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1385581" y="436249"/>
            <a:ext cx="288032" cy="760507"/>
            <a:chOff x="467544" y="476672"/>
            <a:chExt cx="288032" cy="760507"/>
          </a:xfrm>
        </p:grpSpPr>
        <p:sp>
          <p:nvSpPr>
            <p:cNvPr id="38" name="Oval 3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9" name="Straight Connector 38"/>
            <p:cNvCxnSpPr>
              <a:stCxn id="38" idx="4"/>
              <a:endCxn id="2" idx="0"/>
            </p:cNvCxnSpPr>
            <p:nvPr/>
          </p:nvCxnSpPr>
          <p:spPr>
            <a:xfrm flipH="1">
              <a:off x="512281" y="692696"/>
              <a:ext cx="99279" cy="544483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2948343" y="5013185"/>
            <a:ext cx="759244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MQTT</a:t>
            </a:r>
            <a:endParaRPr lang="en-CA" dirty="0"/>
          </a:p>
        </p:txBody>
      </p:sp>
      <p:sp>
        <p:nvSpPr>
          <p:cNvPr id="42" name="TextBox 41"/>
          <p:cNvSpPr txBox="1"/>
          <p:nvPr/>
        </p:nvSpPr>
        <p:spPr>
          <a:xfrm rot="16200000">
            <a:off x="-184422" y="1696253"/>
            <a:ext cx="934613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Arduino</a:t>
            </a:r>
            <a:endParaRPr lang="en-CA" dirty="0"/>
          </a:p>
        </p:txBody>
      </p:sp>
      <p:sp>
        <p:nvSpPr>
          <p:cNvPr id="43" name="TextBox 42"/>
          <p:cNvSpPr txBox="1"/>
          <p:nvPr/>
        </p:nvSpPr>
        <p:spPr>
          <a:xfrm rot="16200000">
            <a:off x="-398403" y="4715993"/>
            <a:ext cx="1358895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Raspberry Pi</a:t>
            </a:r>
            <a:endParaRPr lang="en-CA" dirty="0"/>
          </a:p>
        </p:txBody>
      </p:sp>
      <p:sp>
        <p:nvSpPr>
          <p:cNvPr id="50" name="TextBox 49"/>
          <p:cNvSpPr txBox="1"/>
          <p:nvPr/>
        </p:nvSpPr>
        <p:spPr>
          <a:xfrm>
            <a:off x="788106" y="5692606"/>
            <a:ext cx="1335622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Lua</a:t>
            </a:r>
            <a:r>
              <a:rPr lang="en-CA" dirty="0" smtClean="0"/>
              <a:t> + </a:t>
            </a:r>
            <a:r>
              <a:rPr lang="en-CA" dirty="0" err="1" smtClean="0"/>
              <a:t>Mihini</a:t>
            </a:r>
            <a:endParaRPr lang="en-CA" dirty="0"/>
          </a:p>
        </p:txBody>
      </p:sp>
      <p:sp>
        <p:nvSpPr>
          <p:cNvPr id="35" name="TextBox 34"/>
          <p:cNvSpPr txBox="1"/>
          <p:nvPr/>
        </p:nvSpPr>
        <p:spPr>
          <a:xfrm>
            <a:off x="877838" y="44633"/>
            <a:ext cx="904925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Sensors</a:t>
            </a:r>
            <a:endParaRPr lang="en-CA" dirty="0"/>
          </a:p>
        </p:txBody>
      </p:sp>
      <p:sp>
        <p:nvSpPr>
          <p:cNvPr id="36" name="TextBox 35"/>
          <p:cNvSpPr txBox="1"/>
          <p:nvPr/>
        </p:nvSpPr>
        <p:spPr>
          <a:xfrm>
            <a:off x="2987839" y="4437112"/>
            <a:ext cx="949299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802.11n</a:t>
            </a:r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665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7" y="1196752"/>
            <a:ext cx="1925547" cy="13681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58" y="4239412"/>
            <a:ext cx="1742318" cy="13407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331" y="4149081"/>
            <a:ext cx="792088" cy="1526569"/>
          </a:xfrm>
          <a:prstGeom prst="rect">
            <a:avLst/>
          </a:prstGeom>
        </p:spPr>
      </p:pic>
      <p:cxnSp>
        <p:nvCxnSpPr>
          <p:cNvPr id="6" name="Straight Arrow Connector 5"/>
          <p:cNvCxnSpPr>
            <a:stCxn id="2" idx="2"/>
            <a:endCxn id="3" idx="0"/>
          </p:cNvCxnSpPr>
          <p:nvPr/>
        </p:nvCxnSpPr>
        <p:spPr>
          <a:xfrm flipH="1">
            <a:off x="1430332" y="2564919"/>
            <a:ext cx="1" cy="1674507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59" y="2996952"/>
            <a:ext cx="958917" cy="646331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pPr algn="r"/>
            <a:r>
              <a:rPr lang="en-CA" dirty="0" smtClean="0"/>
              <a:t>USB</a:t>
            </a:r>
          </a:p>
          <a:p>
            <a:pPr algn="r"/>
            <a:r>
              <a:rPr lang="en-CA" dirty="0" smtClean="0"/>
              <a:t>Modbus</a:t>
            </a:r>
            <a:endParaRPr lang="en-CA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67749" y="4909795"/>
            <a:ext cx="1982492" cy="812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584" y="797726"/>
            <a:ext cx="3843693" cy="2199226"/>
          </a:xfrm>
          <a:prstGeom prst="rect">
            <a:avLst/>
          </a:prstGeom>
        </p:spPr>
      </p:pic>
      <p:cxnSp>
        <p:nvCxnSpPr>
          <p:cNvPr id="17" name="Straight Arrow Connector 16"/>
          <p:cNvCxnSpPr>
            <a:stCxn id="15" idx="2"/>
            <a:endCxn id="4" idx="0"/>
          </p:cNvCxnSpPr>
          <p:nvPr/>
        </p:nvCxnSpPr>
        <p:spPr>
          <a:xfrm>
            <a:off x="4787442" y="2996955"/>
            <a:ext cx="3943" cy="1152128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467548" y="476672"/>
            <a:ext cx="962774" cy="720080"/>
            <a:chOff x="467544" y="476672"/>
            <a:chExt cx="962774" cy="720080"/>
          </a:xfrm>
        </p:grpSpPr>
        <p:sp>
          <p:nvSpPr>
            <p:cNvPr id="23" name="Oval 22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5" name="Straight Connector 24"/>
            <p:cNvCxnSpPr>
              <a:stCxn id="23" idx="5"/>
              <a:endCxn id="2" idx="0"/>
            </p:cNvCxnSpPr>
            <p:nvPr/>
          </p:nvCxnSpPr>
          <p:spPr>
            <a:xfrm>
              <a:off x="713395" y="661060"/>
              <a:ext cx="716923" cy="53569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892030" y="453420"/>
            <a:ext cx="538290" cy="743332"/>
            <a:chOff x="467544" y="476672"/>
            <a:chExt cx="538290" cy="743332"/>
          </a:xfrm>
        </p:grpSpPr>
        <p:sp>
          <p:nvSpPr>
            <p:cNvPr id="28" name="Oval 2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9" name="Straight Connector 28"/>
            <p:cNvCxnSpPr>
              <a:stCxn id="28" idx="4"/>
              <a:endCxn id="2" idx="0"/>
            </p:cNvCxnSpPr>
            <p:nvPr/>
          </p:nvCxnSpPr>
          <p:spPr>
            <a:xfrm>
              <a:off x="611560" y="692696"/>
              <a:ext cx="394274" cy="527308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1430318" y="462644"/>
            <a:ext cx="769418" cy="734110"/>
            <a:chOff x="-13842" y="476672"/>
            <a:chExt cx="769418" cy="734110"/>
          </a:xfrm>
        </p:grpSpPr>
        <p:sp>
          <p:nvSpPr>
            <p:cNvPr id="32" name="Oval 31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3" name="Straight Connector 32"/>
            <p:cNvCxnSpPr>
              <a:stCxn id="32" idx="3"/>
              <a:endCxn id="2" idx="0"/>
            </p:cNvCxnSpPr>
            <p:nvPr/>
          </p:nvCxnSpPr>
          <p:spPr>
            <a:xfrm flipH="1">
              <a:off x="-13842" y="661060"/>
              <a:ext cx="523567" cy="549722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1385581" y="436249"/>
            <a:ext cx="288032" cy="760507"/>
            <a:chOff x="467544" y="476672"/>
            <a:chExt cx="288032" cy="760507"/>
          </a:xfrm>
        </p:grpSpPr>
        <p:sp>
          <p:nvSpPr>
            <p:cNvPr id="38" name="Oval 37"/>
            <p:cNvSpPr/>
            <p:nvPr/>
          </p:nvSpPr>
          <p:spPr>
            <a:xfrm>
              <a:off x="467544" y="476672"/>
              <a:ext cx="288032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39" name="Straight Connector 38"/>
            <p:cNvCxnSpPr>
              <a:stCxn id="38" idx="4"/>
              <a:endCxn id="2" idx="0"/>
            </p:cNvCxnSpPr>
            <p:nvPr/>
          </p:nvCxnSpPr>
          <p:spPr>
            <a:xfrm flipH="1">
              <a:off x="512281" y="692696"/>
              <a:ext cx="99279" cy="544483"/>
            </a:xfrm>
            <a:prstGeom prst="line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2948343" y="5013185"/>
            <a:ext cx="759244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MQTT</a:t>
            </a:r>
            <a:endParaRPr lang="en-CA" dirty="0"/>
          </a:p>
        </p:txBody>
      </p:sp>
      <p:sp>
        <p:nvSpPr>
          <p:cNvPr id="42" name="TextBox 41"/>
          <p:cNvSpPr txBox="1"/>
          <p:nvPr/>
        </p:nvSpPr>
        <p:spPr>
          <a:xfrm rot="16200000">
            <a:off x="-184422" y="1696253"/>
            <a:ext cx="934613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Arduino</a:t>
            </a:r>
            <a:endParaRPr lang="en-CA" dirty="0"/>
          </a:p>
        </p:txBody>
      </p:sp>
      <p:sp>
        <p:nvSpPr>
          <p:cNvPr id="43" name="TextBox 42"/>
          <p:cNvSpPr txBox="1"/>
          <p:nvPr/>
        </p:nvSpPr>
        <p:spPr>
          <a:xfrm rot="16200000">
            <a:off x="-398403" y="4715993"/>
            <a:ext cx="1358895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Raspberry Pi</a:t>
            </a:r>
            <a:endParaRPr lang="en-CA" dirty="0"/>
          </a:p>
        </p:txBody>
      </p:sp>
      <p:sp>
        <p:nvSpPr>
          <p:cNvPr id="50" name="TextBox 49"/>
          <p:cNvSpPr txBox="1"/>
          <p:nvPr/>
        </p:nvSpPr>
        <p:spPr>
          <a:xfrm>
            <a:off x="788106" y="5692606"/>
            <a:ext cx="1335622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Lua</a:t>
            </a:r>
            <a:r>
              <a:rPr lang="en-CA" dirty="0" smtClean="0"/>
              <a:t> + </a:t>
            </a:r>
            <a:r>
              <a:rPr lang="en-CA" dirty="0" err="1" smtClean="0"/>
              <a:t>Mihini</a:t>
            </a:r>
            <a:endParaRPr lang="en-CA" dirty="0"/>
          </a:p>
        </p:txBody>
      </p:sp>
      <p:sp>
        <p:nvSpPr>
          <p:cNvPr id="51" name="TextBox 50"/>
          <p:cNvSpPr txBox="1"/>
          <p:nvPr/>
        </p:nvSpPr>
        <p:spPr>
          <a:xfrm>
            <a:off x="3262646" y="428394"/>
            <a:ext cx="3181577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err="1" smtClean="0"/>
              <a:t>Koneki</a:t>
            </a:r>
            <a:r>
              <a:rPr lang="en-CA" dirty="0" smtClean="0"/>
              <a:t> – </a:t>
            </a:r>
            <a:r>
              <a:rPr lang="en-CA" dirty="0" err="1" smtClean="0"/>
              <a:t>Lua</a:t>
            </a:r>
            <a:r>
              <a:rPr lang="en-CA" dirty="0" smtClean="0"/>
              <a:t> development tools</a:t>
            </a:r>
            <a:endParaRPr lang="en-CA" dirty="0"/>
          </a:p>
        </p:txBody>
      </p:sp>
      <p:sp>
        <p:nvSpPr>
          <p:cNvPr id="35" name="TextBox 34"/>
          <p:cNvSpPr txBox="1"/>
          <p:nvPr/>
        </p:nvSpPr>
        <p:spPr>
          <a:xfrm>
            <a:off x="877838" y="44633"/>
            <a:ext cx="904925" cy="36917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Sensors</a:t>
            </a:r>
            <a:endParaRPr lang="en-CA" dirty="0"/>
          </a:p>
        </p:txBody>
      </p:sp>
      <p:sp>
        <p:nvSpPr>
          <p:cNvPr id="30" name="TextBox 29"/>
          <p:cNvSpPr txBox="1"/>
          <p:nvPr/>
        </p:nvSpPr>
        <p:spPr>
          <a:xfrm>
            <a:off x="2987839" y="4437112"/>
            <a:ext cx="949299" cy="369332"/>
          </a:xfrm>
          <a:prstGeom prst="rect">
            <a:avLst/>
          </a:prstGeom>
          <a:noFill/>
        </p:spPr>
        <p:txBody>
          <a:bodyPr wrap="none" lIns="91280" tIns="45641" rIns="91280" bIns="45641" rtlCol="0">
            <a:spAutoFit/>
          </a:bodyPr>
          <a:lstStyle/>
          <a:p>
            <a:r>
              <a:rPr lang="en-CA" dirty="0" smtClean="0"/>
              <a:t>802.11n</a:t>
            </a:r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Copyright (c) 2013, Eclipse Foundation, Inc. Made available under the Eclipse Public License 1.0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05A1-B8BD-4CFB-84BB-7471F0B9FB8D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343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ETH_PPoint-4">
  <a:themeElements>
    <a:clrScheme name="EUROTECH COMPANY COLORS final">
      <a:dk1>
        <a:srgbClr val="6E7178"/>
      </a:dk1>
      <a:lt1>
        <a:srgbClr val="FFFFFF"/>
      </a:lt1>
      <a:dk2>
        <a:srgbClr val="4B90CF"/>
      </a:dk2>
      <a:lt2>
        <a:srgbClr val="E8EBED"/>
      </a:lt2>
      <a:accent1>
        <a:srgbClr val="FFFFFF"/>
      </a:accent1>
      <a:accent2>
        <a:srgbClr val="5B3439"/>
      </a:accent2>
      <a:accent3>
        <a:srgbClr val="515E26"/>
      </a:accent3>
      <a:accent4>
        <a:srgbClr val="00377A"/>
      </a:accent4>
      <a:accent5>
        <a:srgbClr val="74A0CA"/>
      </a:accent5>
      <a:accent6>
        <a:srgbClr val="76C5C3"/>
      </a:accent6>
      <a:hlink>
        <a:srgbClr val="00377A"/>
      </a:hlink>
      <a:folHlink>
        <a:srgbClr val="CCCCCC"/>
      </a:folHlink>
    </a:clrScheme>
    <a:fontScheme name="2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ETH_PPoint-4">
  <a:themeElements>
    <a:clrScheme name="EUROTECH COMPANY COLORS final">
      <a:dk1>
        <a:srgbClr val="6E7178"/>
      </a:dk1>
      <a:lt1>
        <a:srgbClr val="FFFFFF"/>
      </a:lt1>
      <a:dk2>
        <a:srgbClr val="4B90CF"/>
      </a:dk2>
      <a:lt2>
        <a:srgbClr val="E8EBED"/>
      </a:lt2>
      <a:accent1>
        <a:srgbClr val="FFFFFF"/>
      </a:accent1>
      <a:accent2>
        <a:srgbClr val="5B3439"/>
      </a:accent2>
      <a:accent3>
        <a:srgbClr val="515E26"/>
      </a:accent3>
      <a:accent4>
        <a:srgbClr val="00377A"/>
      </a:accent4>
      <a:accent5>
        <a:srgbClr val="74A0CA"/>
      </a:accent5>
      <a:accent6>
        <a:srgbClr val="76C5C3"/>
      </a:accent6>
      <a:hlink>
        <a:srgbClr val="00377A"/>
      </a:hlink>
      <a:folHlink>
        <a:srgbClr val="CCCCCC"/>
      </a:folHlink>
    </a:clrScheme>
    <a:fontScheme name="2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336</Words>
  <Application>Microsoft Office PowerPoint</Application>
  <PresentationFormat>On-screen Show (4:3)</PresentationFormat>
  <Paragraphs>118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Office Theme</vt:lpstr>
      <vt:lpstr>ETH_PPoint-4</vt:lpstr>
      <vt:lpstr>1_ETH_PPoint-4</vt:lpstr>
      <vt:lpstr>14_Office Theme</vt:lpstr>
      <vt:lpstr>15_Office Theme</vt:lpstr>
      <vt:lpstr>16_Office Theme</vt:lpstr>
      <vt:lpstr>17_Office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Mike</cp:lastModifiedBy>
  <cp:revision>17</cp:revision>
  <dcterms:created xsi:type="dcterms:W3CDTF">2013-06-23T20:11:35Z</dcterms:created>
  <dcterms:modified xsi:type="dcterms:W3CDTF">2013-06-28T09:36:40Z</dcterms:modified>
</cp:coreProperties>
</file>