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7"/>
  </p:notesMasterIdLst>
  <p:sldIdLst>
    <p:sldId id="286" r:id="rId2"/>
    <p:sldId id="293" r:id="rId3"/>
    <p:sldId id="321" r:id="rId4"/>
    <p:sldId id="294" r:id="rId5"/>
    <p:sldId id="297" r:id="rId6"/>
    <p:sldId id="296" r:id="rId7"/>
    <p:sldId id="298" r:id="rId8"/>
    <p:sldId id="299" r:id="rId9"/>
    <p:sldId id="302" r:id="rId10"/>
    <p:sldId id="301" r:id="rId11"/>
    <p:sldId id="303" r:id="rId12"/>
    <p:sldId id="304" r:id="rId13"/>
    <p:sldId id="305" r:id="rId14"/>
    <p:sldId id="306" r:id="rId15"/>
    <p:sldId id="300" r:id="rId16"/>
    <p:sldId id="307" r:id="rId17"/>
    <p:sldId id="336" r:id="rId18"/>
    <p:sldId id="337" r:id="rId19"/>
    <p:sldId id="310" r:id="rId20"/>
    <p:sldId id="311" r:id="rId21"/>
    <p:sldId id="313" r:id="rId22"/>
    <p:sldId id="312" r:id="rId23"/>
    <p:sldId id="314" r:id="rId24"/>
    <p:sldId id="338" r:id="rId25"/>
    <p:sldId id="322" r:id="rId26"/>
    <p:sldId id="323" r:id="rId27"/>
    <p:sldId id="339" r:id="rId28"/>
    <p:sldId id="316" r:id="rId29"/>
    <p:sldId id="324" r:id="rId30"/>
    <p:sldId id="325" r:id="rId31"/>
    <p:sldId id="326" r:id="rId32"/>
    <p:sldId id="327" r:id="rId33"/>
    <p:sldId id="330" r:id="rId34"/>
    <p:sldId id="329" r:id="rId35"/>
    <p:sldId id="331" r:id="rId36"/>
    <p:sldId id="332" r:id="rId37"/>
    <p:sldId id="333" r:id="rId38"/>
    <p:sldId id="334" r:id="rId39"/>
    <p:sldId id="335" r:id="rId40"/>
    <p:sldId id="319" r:id="rId41"/>
    <p:sldId id="328" r:id="rId42"/>
    <p:sldId id="318" r:id="rId43"/>
    <p:sldId id="317" r:id="rId44"/>
    <p:sldId id="340" r:id="rId45"/>
    <p:sldId id="29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85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78DCD-0402-8F4A-A08C-7CBCFCAE801C}" type="datetimeFigureOut">
              <a:rPr lang="en-US" smtClean="0"/>
              <a:t>9/3/12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79AE81-D5A1-2A46-A1DB-58AA761513C5}" type="slidenum">
              <a:rPr lang="en-GB" smtClean="0"/>
              <a:t>‹#›</a:t>
            </a:fld>
            <a:endParaRPr lang="en-GB"/>
          </a:p>
        </p:txBody>
      </p:sp>
    </p:spTree>
    <p:extLst>
      <p:ext uri="{BB962C8B-B14F-4D97-AF65-F5344CB8AC3E}">
        <p14:creationId xmlns:p14="http://schemas.microsoft.com/office/powerpoint/2010/main" val="13565556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 – Initial Version</a:t>
            </a:r>
          </a:p>
          <a:p>
            <a:r>
              <a:rPr lang="en-GB" dirty="0" smtClean="0"/>
              <a:t>.16 - Revisions</a:t>
            </a:r>
            <a:r>
              <a:rPr lang="en-GB" baseline="0" dirty="0" smtClean="0"/>
              <a:t> from Scott de </a:t>
            </a:r>
            <a:r>
              <a:rPr lang="en-GB" baseline="0" dirty="0" err="1" smtClean="0"/>
              <a:t>Deugd</a:t>
            </a:r>
            <a:endParaRPr lang="en-GB" baseline="0" dirty="0" smtClean="0"/>
          </a:p>
          <a:p>
            <a:r>
              <a:rPr lang="en-GB" baseline="0" dirty="0" smtClean="0"/>
              <a:t>.17 – Integrated into new Power Point Format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379AE81-D5A1-2A46-A1DB-58AA761513C5}" type="slidenum">
              <a:rPr lang="en-GB" smtClean="0"/>
              <a:t>1</a:t>
            </a:fld>
            <a:endParaRPr lang="en-GB"/>
          </a:p>
        </p:txBody>
      </p:sp>
    </p:spTree>
    <p:extLst>
      <p:ext uri="{BB962C8B-B14F-4D97-AF65-F5344CB8AC3E}">
        <p14:creationId xmlns:p14="http://schemas.microsoft.com/office/powerpoint/2010/main" val="338820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2305050" y="4624388"/>
            <a:ext cx="2063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a:latin typeface="Times New Roman" charset="0"/>
                <a:cs typeface="Times New Roman" charset="0"/>
              </a:rPr>
              <a:t>Presented By : 	</a:t>
            </a:r>
          </a:p>
          <a:p>
            <a:pPr algn="r"/>
            <a:r>
              <a:rPr lang="en-US">
                <a:latin typeface="Times New Roman" charset="0"/>
                <a:cs typeface="Times New Roman" charset="0"/>
              </a:rPr>
              <a:t>On : </a:t>
            </a:r>
          </a:p>
          <a:p>
            <a:pPr algn="r"/>
            <a:r>
              <a:rPr lang="en-US">
                <a:latin typeface="Times New Roman" charset="0"/>
                <a:cs typeface="Times New Roman" charset="0"/>
              </a:rPr>
              <a:t>Location :</a:t>
            </a:r>
          </a:p>
        </p:txBody>
      </p:sp>
      <p:sp>
        <p:nvSpPr>
          <p:cNvPr id="5" name="TextBox 11"/>
          <p:cNvSpPr txBox="1">
            <a:spLocks noChangeArrowheads="1"/>
          </p:cNvSpPr>
          <p:nvPr/>
        </p:nvSpPr>
        <p:spPr bwMode="auto">
          <a:xfrm>
            <a:off x="4613275" y="4624388"/>
            <a:ext cx="2063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latin typeface="Times New Roman" charset="0"/>
                <a:cs typeface="Times New Roman" charset="0"/>
              </a:rPr>
              <a:t>Arlen Nipper</a:t>
            </a:r>
          </a:p>
          <a:p>
            <a:r>
              <a:rPr lang="en-US">
                <a:latin typeface="Times New Roman" charset="0"/>
                <a:cs typeface="Times New Roman" charset="0"/>
              </a:rPr>
              <a:t>October 2</a:t>
            </a:r>
            <a:r>
              <a:rPr lang="en-US" baseline="30000">
                <a:latin typeface="Times New Roman" charset="0"/>
                <a:cs typeface="Times New Roman" charset="0"/>
              </a:rPr>
              <a:t>nd</a:t>
            </a:r>
            <a:r>
              <a:rPr lang="en-US">
                <a:latin typeface="Times New Roman" charset="0"/>
                <a:cs typeface="Times New Roman" charset="0"/>
              </a:rPr>
              <a:t> 2012</a:t>
            </a:r>
          </a:p>
          <a:p>
            <a:r>
              <a:rPr lang="en-US">
                <a:latin typeface="Times New Roman" charset="0"/>
                <a:cs typeface="Times New Roman" charset="0"/>
              </a:rPr>
              <a:t>IBM Calgary</a:t>
            </a:r>
          </a:p>
        </p:txBody>
      </p:sp>
      <p:sp>
        <p:nvSpPr>
          <p:cNvPr id="6" name="TextBox 12"/>
          <p:cNvSpPr txBox="1">
            <a:spLocks noChangeArrowheads="1"/>
          </p:cNvSpPr>
          <p:nvPr/>
        </p:nvSpPr>
        <p:spPr bwMode="auto">
          <a:xfrm>
            <a:off x="6251575" y="774700"/>
            <a:ext cx="2468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a:solidFill>
                  <a:srgbClr val="1085BD"/>
                </a:solidFill>
                <a:latin typeface="Times New Roman" charset="0"/>
                <a:cs typeface="Times New Roman" charset="0"/>
              </a:rPr>
              <a:t>M2M Device Data Services</a:t>
            </a:r>
          </a:p>
        </p:txBody>
      </p:sp>
      <p:pic>
        <p:nvPicPr>
          <p:cNvPr id="7" name="Picture 6" descr="data-pic.jpg"/>
          <p:cNvPicPr>
            <a:picLocks noChangeAspect="1"/>
          </p:cNvPicPr>
          <p:nvPr/>
        </p:nvPicPr>
        <p:blipFill>
          <a:blip r:embed="rId2">
            <a:alphaModFix amt="29000"/>
            <a:extLst>
              <a:ext uri="{28A0092B-C50C-407E-A947-70E740481C1C}">
                <a14:useLocalDpi xmlns:a14="http://schemas.microsoft.com/office/drawing/2010/main" val="0"/>
              </a:ext>
            </a:extLst>
          </a:blip>
          <a:stretch>
            <a:fillRect/>
          </a:stretch>
        </p:blipFill>
        <p:spPr>
          <a:xfrm>
            <a:off x="5934927" y="181525"/>
            <a:ext cx="3023219" cy="1646037"/>
          </a:xfrm>
          <a:prstGeom prst="rect">
            <a:avLst/>
          </a:prstGeom>
          <a:effectLst>
            <a:softEdge rad="254000"/>
          </a:effectLst>
        </p:spPr>
      </p:pic>
      <p:sp>
        <p:nvSpPr>
          <p:cNvPr id="2" name="Title 1"/>
          <p:cNvSpPr>
            <a:spLocks noGrp="1"/>
          </p:cNvSpPr>
          <p:nvPr>
            <p:ph type="ctrTitle"/>
          </p:nvPr>
        </p:nvSpPr>
        <p:spPr>
          <a:xfrm>
            <a:off x="685800" y="2130425"/>
            <a:ext cx="7772400" cy="1470025"/>
          </a:xfrm>
        </p:spPr>
        <p:txBody>
          <a:bodyPr/>
          <a:lstStyle>
            <a:lvl1pPr>
              <a:defRPr>
                <a:latin typeface="Times New Roman"/>
                <a:cs typeface="Times New Roman"/>
              </a:defRPr>
            </a:lvl1pPr>
          </a:lstStyle>
          <a:p>
            <a:r>
              <a:rPr lang="en-US" smtClean="0"/>
              <a:t>Click to edit Master title style</a:t>
            </a:r>
            <a:endParaRPr lang="en-US" dirty="0"/>
          </a:p>
        </p:txBody>
      </p:sp>
      <p:pic>
        <p:nvPicPr>
          <p:cNvPr id="8" name="Picture 7"/>
          <p:cNvPicPr>
            <a:picLocks noChangeAspect="1"/>
          </p:cNvPicPr>
          <p:nvPr/>
        </p:nvPicPr>
        <p:blipFill>
          <a:blip r:embed="rId3"/>
          <a:stretch>
            <a:fillRect/>
          </a:stretch>
        </p:blipFill>
        <p:spPr>
          <a:xfrm>
            <a:off x="229219" y="404748"/>
            <a:ext cx="5377366" cy="1311029"/>
          </a:xfrm>
          <a:prstGeom prst="rect">
            <a:avLst/>
          </a:prstGeom>
        </p:spPr>
      </p:pic>
    </p:spTree>
    <p:extLst>
      <p:ext uri="{BB962C8B-B14F-4D97-AF65-F5344CB8AC3E}">
        <p14:creationId xmlns:p14="http://schemas.microsoft.com/office/powerpoint/2010/main" val="330993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4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847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33CAE3-9158-D54E-9CA0-DD578336FF8F}" type="datetimeFigureOut">
              <a:rPr lang="en-US" smtClean="0"/>
              <a:t>9/3/12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3BA6F9-01F4-C54F-BEF0-78001C248A64}" type="slidenum">
              <a:rPr lang="en-GB" smtClean="0"/>
              <a:t>‹#›</a:t>
            </a:fld>
            <a:endParaRPr lang="en-GB"/>
          </a:p>
        </p:txBody>
      </p:sp>
    </p:spTree>
    <p:extLst>
      <p:ext uri="{BB962C8B-B14F-4D97-AF65-F5344CB8AC3E}">
        <p14:creationId xmlns:p14="http://schemas.microsoft.com/office/powerpoint/2010/main" val="319948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472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300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441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434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693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74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146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58906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53519" y="6467707"/>
            <a:ext cx="8792476" cy="322254"/>
          </a:xfrm>
          <a:prstGeom prst="rect">
            <a:avLst/>
          </a:prstGeom>
          <a:gradFill flip="none" rotWithShape="1">
            <a:gsLst>
              <a:gs pos="51000">
                <a:schemeClr val="tx2">
                  <a:lumMod val="60000"/>
                  <a:lumOff val="40000"/>
                </a:schemeClr>
              </a:gs>
              <a:gs pos="26000">
                <a:srgbClr val="FFFFFF">
                  <a:alpha val="5000"/>
                </a:srgbClr>
              </a:gs>
            </a:gsLst>
            <a:lin ang="0" scaled="1"/>
            <a:tileRect/>
          </a:gradFill>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p:cNvSpPr>
            <a:spLocks noGrp="1"/>
          </p:cNvSpPr>
          <p:nvPr>
            <p:ph type="title"/>
          </p:nvPr>
        </p:nvSpPr>
        <p:spPr bwMode="auto">
          <a:xfrm>
            <a:off x="457200" y="274638"/>
            <a:ext cx="8229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Text Placeholder 2"/>
          <p:cNvSpPr>
            <a:spLocks noGrp="1"/>
          </p:cNvSpPr>
          <p:nvPr>
            <p:ph type="body" idx="1"/>
          </p:nvPr>
        </p:nvSpPr>
        <p:spPr bwMode="auto">
          <a:xfrm>
            <a:off x="457200" y="1333500"/>
            <a:ext cx="82296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3" name="TextBox 8"/>
          <p:cNvSpPr txBox="1">
            <a:spLocks noChangeArrowheads="1"/>
          </p:cNvSpPr>
          <p:nvPr/>
        </p:nvSpPr>
        <p:spPr bwMode="auto">
          <a:xfrm>
            <a:off x="7273925" y="6477000"/>
            <a:ext cx="1585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solidFill>
                  <a:srgbClr val="7F7F7F"/>
                </a:solidFill>
                <a:latin typeface="Times New Roman" charset="0"/>
                <a:cs typeface="Times New Roman" charset="0"/>
              </a:rPr>
              <a:t>www.Cirrus-Link.com</a:t>
            </a:r>
          </a:p>
        </p:txBody>
      </p:sp>
      <p:pic>
        <p:nvPicPr>
          <p:cNvPr id="2" name="Picture 1"/>
          <p:cNvPicPr>
            <a:picLocks noChangeAspect="1"/>
          </p:cNvPicPr>
          <p:nvPr/>
        </p:nvPicPr>
        <p:blipFill>
          <a:blip r:embed="rId14"/>
          <a:stretch>
            <a:fillRect/>
          </a:stretch>
        </p:blipFill>
        <p:spPr>
          <a:xfrm>
            <a:off x="153519" y="6489700"/>
            <a:ext cx="1193163" cy="29089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fontAlgn="base" hangingPunct="1">
        <a:spcBef>
          <a:spcPct val="0"/>
        </a:spcBef>
        <a:spcAft>
          <a:spcPct val="0"/>
        </a:spcAft>
        <a:defRPr sz="3200" kern="1200">
          <a:solidFill>
            <a:schemeClr val="tx1"/>
          </a:solidFill>
          <a:latin typeface="Times New Roman"/>
          <a:ea typeface="ＭＳ Ｐゴシック" charset="0"/>
          <a:cs typeface="Times New Roman"/>
        </a:defRPr>
      </a:lvl1pPr>
      <a:lvl2pPr algn="ctr" defTabSz="457200" rtl="0" eaLnBrk="1" fontAlgn="base" hangingPunct="1">
        <a:spcBef>
          <a:spcPct val="0"/>
        </a:spcBef>
        <a:spcAft>
          <a:spcPct val="0"/>
        </a:spcAft>
        <a:defRPr sz="3200">
          <a:solidFill>
            <a:schemeClr val="tx1"/>
          </a:solidFill>
          <a:latin typeface="Times New Roman" charset="0"/>
          <a:ea typeface="ＭＳ Ｐゴシック" charset="0"/>
        </a:defRPr>
      </a:lvl2pPr>
      <a:lvl3pPr algn="ctr" defTabSz="457200" rtl="0" eaLnBrk="1" fontAlgn="base" hangingPunct="1">
        <a:spcBef>
          <a:spcPct val="0"/>
        </a:spcBef>
        <a:spcAft>
          <a:spcPct val="0"/>
        </a:spcAft>
        <a:defRPr sz="3200">
          <a:solidFill>
            <a:schemeClr val="tx1"/>
          </a:solidFill>
          <a:latin typeface="Times New Roman" charset="0"/>
          <a:ea typeface="ＭＳ Ｐゴシック" charset="0"/>
        </a:defRPr>
      </a:lvl3pPr>
      <a:lvl4pPr algn="ctr" defTabSz="457200" rtl="0" eaLnBrk="1" fontAlgn="base" hangingPunct="1">
        <a:spcBef>
          <a:spcPct val="0"/>
        </a:spcBef>
        <a:spcAft>
          <a:spcPct val="0"/>
        </a:spcAft>
        <a:defRPr sz="3200">
          <a:solidFill>
            <a:schemeClr val="tx1"/>
          </a:solidFill>
          <a:latin typeface="Times New Roman" charset="0"/>
          <a:ea typeface="ＭＳ Ｐゴシック" charset="0"/>
        </a:defRPr>
      </a:lvl4pPr>
      <a:lvl5pPr algn="ctr" defTabSz="457200" rtl="0" eaLnBrk="1" fontAlgn="base" hangingPunct="1">
        <a:spcBef>
          <a:spcPct val="0"/>
        </a:spcBef>
        <a:spcAft>
          <a:spcPct val="0"/>
        </a:spcAft>
        <a:defRPr sz="3200">
          <a:solidFill>
            <a:schemeClr val="tx1"/>
          </a:solidFill>
          <a:latin typeface="Times New Roman" charset="0"/>
          <a:ea typeface="ＭＳ Ｐゴシック" charset="0"/>
        </a:defRPr>
      </a:lvl5pPr>
      <a:lvl6pPr marL="457200" algn="ctr" defTabSz="457200" rtl="0" eaLnBrk="1" fontAlgn="base" hangingPunct="1">
        <a:spcBef>
          <a:spcPct val="0"/>
        </a:spcBef>
        <a:spcAft>
          <a:spcPct val="0"/>
        </a:spcAft>
        <a:defRPr sz="3200">
          <a:solidFill>
            <a:schemeClr val="tx1"/>
          </a:solidFill>
          <a:latin typeface="Times New Roman" charset="0"/>
          <a:ea typeface="ＭＳ Ｐゴシック" charset="0"/>
        </a:defRPr>
      </a:lvl6pPr>
      <a:lvl7pPr marL="914400" algn="ctr" defTabSz="457200" rtl="0" eaLnBrk="1" fontAlgn="base" hangingPunct="1">
        <a:spcBef>
          <a:spcPct val="0"/>
        </a:spcBef>
        <a:spcAft>
          <a:spcPct val="0"/>
        </a:spcAft>
        <a:defRPr sz="3200">
          <a:solidFill>
            <a:schemeClr val="tx1"/>
          </a:solidFill>
          <a:latin typeface="Times New Roman" charset="0"/>
          <a:ea typeface="ＭＳ Ｐゴシック" charset="0"/>
        </a:defRPr>
      </a:lvl7pPr>
      <a:lvl8pPr marL="1371600" algn="ctr" defTabSz="457200" rtl="0" eaLnBrk="1" fontAlgn="base" hangingPunct="1">
        <a:spcBef>
          <a:spcPct val="0"/>
        </a:spcBef>
        <a:spcAft>
          <a:spcPct val="0"/>
        </a:spcAft>
        <a:defRPr sz="3200">
          <a:solidFill>
            <a:schemeClr val="tx1"/>
          </a:solidFill>
          <a:latin typeface="Times New Roman" charset="0"/>
          <a:ea typeface="ＭＳ Ｐゴシック" charset="0"/>
        </a:defRPr>
      </a:lvl8pPr>
      <a:lvl9pPr marL="1828800" algn="ctr" defTabSz="457200" rtl="0" eaLnBrk="1" fontAlgn="base" hangingPunct="1">
        <a:spcBef>
          <a:spcPct val="0"/>
        </a:spcBef>
        <a:spcAft>
          <a:spcPct val="0"/>
        </a:spcAft>
        <a:defRPr sz="3200">
          <a:solidFill>
            <a:schemeClr val="tx1"/>
          </a:solidFill>
          <a:latin typeface="Times New Roman"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Times New Roman"/>
          <a:ea typeface="ＭＳ Ｐゴシック" charset="0"/>
          <a:cs typeface="Times New Roman"/>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Times New Roman"/>
          <a:ea typeface="ＭＳ Ｐゴシック" charset="0"/>
          <a:cs typeface="Times New Roman"/>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Times New Roman"/>
          <a:ea typeface="ＭＳ Ｐゴシック" charset="0"/>
          <a:cs typeface="Times New Roman"/>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Times New Roman"/>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52031" y="0"/>
            <a:ext cx="4091969" cy="5435600"/>
          </a:xfrm>
          <a:prstGeom prst="rect">
            <a:avLst/>
          </a:prstGeom>
        </p:spPr>
      </p:pic>
      <p:sp>
        <p:nvSpPr>
          <p:cNvPr id="2" name="Title 1"/>
          <p:cNvSpPr>
            <a:spLocks noGrp="1"/>
          </p:cNvSpPr>
          <p:nvPr>
            <p:ph type="ctrTitle"/>
          </p:nvPr>
        </p:nvSpPr>
        <p:spPr>
          <a:xfrm>
            <a:off x="685800" y="2130425"/>
            <a:ext cx="6184900" cy="1470025"/>
          </a:xfrm>
        </p:spPr>
        <p:txBody>
          <a:bodyPr/>
          <a:lstStyle/>
          <a:p>
            <a:r>
              <a:rPr lang="en-GB" dirty="0" smtClean="0"/>
              <a:t>MqGnatt</a:t>
            </a:r>
            <a:endParaRPr lang="en-GB" dirty="0"/>
          </a:p>
        </p:txBody>
      </p:sp>
      <p:sp>
        <p:nvSpPr>
          <p:cNvPr id="3" name="Subtitle 2"/>
          <p:cNvSpPr>
            <a:spLocks noGrp="1"/>
          </p:cNvSpPr>
          <p:nvPr>
            <p:ph type="subTitle" idx="1"/>
          </p:nvPr>
        </p:nvSpPr>
        <p:spPr>
          <a:xfrm>
            <a:off x="927100" y="3886200"/>
            <a:ext cx="5575300" cy="1028700"/>
          </a:xfrm>
        </p:spPr>
        <p:txBody>
          <a:bodyPr/>
          <a:lstStyle/>
          <a:p>
            <a:r>
              <a:rPr lang="en-GB" dirty="0" smtClean="0"/>
              <a:t>Driving Instructions</a:t>
            </a:r>
            <a:endParaRPr lang="en-GB" dirty="0"/>
          </a:p>
        </p:txBody>
      </p:sp>
      <p:sp>
        <p:nvSpPr>
          <p:cNvPr id="6" name="Rectangle 5"/>
          <p:cNvSpPr/>
          <p:nvPr/>
        </p:nvSpPr>
        <p:spPr>
          <a:xfrm>
            <a:off x="5052031" y="5168900"/>
            <a:ext cx="281969" cy="266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203200" y="5829300"/>
            <a:ext cx="2159000" cy="461665"/>
          </a:xfrm>
          <a:prstGeom prst="rect">
            <a:avLst/>
          </a:prstGeom>
          <a:noFill/>
        </p:spPr>
        <p:txBody>
          <a:bodyPr wrap="square" rtlCol="0">
            <a:spAutoFit/>
          </a:bodyPr>
          <a:lstStyle/>
          <a:p>
            <a:r>
              <a:rPr lang="en-GB" sz="1200" dirty="0" smtClean="0"/>
              <a:t>Version: 0.17</a:t>
            </a:r>
          </a:p>
          <a:p>
            <a:r>
              <a:rPr lang="en-GB" sz="1200" dirty="0" smtClean="0"/>
              <a:t>Author: Arlen Nipper</a:t>
            </a:r>
            <a:endParaRPr lang="en-GB" sz="1200" dirty="0"/>
          </a:p>
        </p:txBody>
      </p:sp>
    </p:spTree>
    <p:extLst>
      <p:ext uri="{BB962C8B-B14F-4D97-AF65-F5344CB8AC3E}">
        <p14:creationId xmlns:p14="http://schemas.microsoft.com/office/powerpoint/2010/main" val="26333436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Initial Configuration: MQTT Device Client (1 of 4)</a:t>
            </a:r>
            <a:endParaRPr lang="en-GB" sz="2000" b="1" dirty="0"/>
          </a:p>
        </p:txBody>
      </p:sp>
      <p:sp>
        <p:nvSpPr>
          <p:cNvPr id="8" name="TextBox 7"/>
          <p:cNvSpPr txBox="1"/>
          <p:nvPr/>
        </p:nvSpPr>
        <p:spPr>
          <a:xfrm>
            <a:off x="228600" y="438210"/>
            <a:ext cx="8572500" cy="646331"/>
          </a:xfrm>
          <a:prstGeom prst="rect">
            <a:avLst/>
          </a:prstGeom>
          <a:noFill/>
        </p:spPr>
        <p:txBody>
          <a:bodyPr wrap="square" rtlCol="0">
            <a:spAutoFit/>
          </a:bodyPr>
          <a:lstStyle/>
          <a:p>
            <a:r>
              <a:rPr lang="en-GB" dirty="0" smtClean="0"/>
              <a:t>When MqGnatt is first started up, there are no MQTT Device Clients configured. Right click on “MQTT Clients” in the Configuration Explorer to open up a Client configuration dialog. </a:t>
            </a:r>
            <a:endParaRPr lang="en-GB" dirty="0"/>
          </a:p>
        </p:txBody>
      </p:sp>
      <p:pic>
        <p:nvPicPr>
          <p:cNvPr id="2" name="Picture 1" descr="Screen Shot 2012-08-23 at 2.33.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84541"/>
            <a:ext cx="7899400" cy="5010125"/>
          </a:xfrm>
          <a:prstGeom prst="rect">
            <a:avLst/>
          </a:prstGeom>
        </p:spPr>
      </p:pic>
    </p:spTree>
    <p:extLst>
      <p:ext uri="{BB962C8B-B14F-4D97-AF65-F5344CB8AC3E}">
        <p14:creationId xmlns:p14="http://schemas.microsoft.com/office/powerpoint/2010/main" val="131595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Initial Configuration: MQTT Device Client (2 of 4)</a:t>
            </a:r>
            <a:endParaRPr lang="en-GB" sz="2000" b="1" dirty="0"/>
          </a:p>
        </p:txBody>
      </p:sp>
      <p:sp>
        <p:nvSpPr>
          <p:cNvPr id="8" name="TextBox 7"/>
          <p:cNvSpPr txBox="1"/>
          <p:nvPr/>
        </p:nvSpPr>
        <p:spPr>
          <a:xfrm>
            <a:off x="0" y="438210"/>
            <a:ext cx="9144000" cy="1200329"/>
          </a:xfrm>
          <a:prstGeom prst="rect">
            <a:avLst/>
          </a:prstGeom>
          <a:noFill/>
        </p:spPr>
        <p:txBody>
          <a:bodyPr wrap="square" rtlCol="0">
            <a:spAutoFit/>
          </a:bodyPr>
          <a:lstStyle/>
          <a:p>
            <a:r>
              <a:rPr lang="en-GB" dirty="0" smtClean="0"/>
              <a:t>There is a LOT of detailed information that can be provided by an MQTT Device Client configuration. Initially, some of the configuration is optional, but being at least somewhat familiar with the MQTT protocol would be of benefit. Since the MQTT Device Client is the most important aspect of MqGnatt, we will try to address the configuration parameters in detail. </a:t>
            </a:r>
          </a:p>
        </p:txBody>
      </p:sp>
      <p:pic>
        <p:nvPicPr>
          <p:cNvPr id="3" name="Picture 2" descr="Screen Shot 2012-08-23 at 4.12.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1816100"/>
            <a:ext cx="5384800" cy="368300"/>
          </a:xfrm>
          <a:prstGeom prst="rect">
            <a:avLst/>
          </a:prstGeom>
        </p:spPr>
      </p:pic>
      <p:sp>
        <p:nvSpPr>
          <p:cNvPr id="5" name="TextBox 4"/>
          <p:cNvSpPr txBox="1"/>
          <p:nvPr/>
        </p:nvSpPr>
        <p:spPr>
          <a:xfrm>
            <a:off x="0" y="2489200"/>
            <a:ext cx="9144000" cy="923330"/>
          </a:xfrm>
          <a:prstGeom prst="rect">
            <a:avLst/>
          </a:prstGeom>
          <a:noFill/>
        </p:spPr>
        <p:txBody>
          <a:bodyPr wrap="square" rtlCol="0">
            <a:spAutoFit/>
          </a:bodyPr>
          <a:lstStyle/>
          <a:p>
            <a:r>
              <a:rPr lang="en-GB" dirty="0" smtClean="0"/>
              <a:t>The “MQTT Client Configuration Name” is just a user friendly name for this client configuration for reference and is not tied to any MQTT protocol specific parameter in any way. It can contain spaces and most printable ASCII characters. </a:t>
            </a:r>
            <a:endParaRPr lang="en-GB" dirty="0"/>
          </a:p>
        </p:txBody>
      </p:sp>
      <p:pic>
        <p:nvPicPr>
          <p:cNvPr id="6" name="Picture 5" descr="Screen Shot 2012-08-23 at 4.23.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3695700"/>
            <a:ext cx="4114800" cy="1320800"/>
          </a:xfrm>
          <a:prstGeom prst="rect">
            <a:avLst/>
          </a:prstGeom>
        </p:spPr>
      </p:pic>
      <p:sp>
        <p:nvSpPr>
          <p:cNvPr id="7" name="TextBox 6"/>
          <p:cNvSpPr txBox="1"/>
          <p:nvPr/>
        </p:nvSpPr>
        <p:spPr>
          <a:xfrm>
            <a:off x="0" y="5016500"/>
            <a:ext cx="9144000" cy="1200329"/>
          </a:xfrm>
          <a:prstGeom prst="rect">
            <a:avLst/>
          </a:prstGeom>
          <a:noFill/>
        </p:spPr>
        <p:txBody>
          <a:bodyPr wrap="square" rtlCol="0">
            <a:spAutoFit/>
          </a:bodyPr>
          <a:lstStyle/>
          <a:p>
            <a:r>
              <a:rPr lang="en-GB" dirty="0" smtClean="0"/>
              <a:t>The next part of the MQTT Client configuration is the selection of Broker(s) that you want this client to connect to. The MQTT Brokers that you have already configured will appear in the drop down selection for both the Primary and Secondary Broker selections. If you don’t want to use a secondary Broker then just leave that field blank. </a:t>
            </a:r>
            <a:endParaRPr lang="en-GB" dirty="0"/>
          </a:p>
        </p:txBody>
      </p:sp>
    </p:spTree>
    <p:extLst>
      <p:ext uri="{BB962C8B-B14F-4D97-AF65-F5344CB8AC3E}">
        <p14:creationId xmlns:p14="http://schemas.microsoft.com/office/powerpoint/2010/main" val="260422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Initial Configuration: MQTT Device Client (3 of 4)</a:t>
            </a:r>
            <a:endParaRPr lang="en-GB" sz="2000" b="1" dirty="0"/>
          </a:p>
        </p:txBody>
      </p:sp>
      <p:sp>
        <p:nvSpPr>
          <p:cNvPr id="8" name="TextBox 7"/>
          <p:cNvSpPr txBox="1"/>
          <p:nvPr/>
        </p:nvSpPr>
        <p:spPr>
          <a:xfrm>
            <a:off x="0" y="438210"/>
            <a:ext cx="9144000" cy="646331"/>
          </a:xfrm>
          <a:prstGeom prst="rect">
            <a:avLst/>
          </a:prstGeom>
          <a:noFill/>
        </p:spPr>
        <p:txBody>
          <a:bodyPr wrap="square" rtlCol="0">
            <a:spAutoFit/>
          </a:bodyPr>
          <a:lstStyle/>
          <a:p>
            <a:r>
              <a:rPr lang="en-GB" dirty="0" smtClean="0"/>
              <a:t>In this example we have selected the Eclipse </a:t>
            </a:r>
            <a:r>
              <a:rPr lang="en-GB" dirty="0" err="1" smtClean="0"/>
              <a:t>Paho</a:t>
            </a:r>
            <a:r>
              <a:rPr lang="en-GB" dirty="0" smtClean="0"/>
              <a:t> Broker as the primary Broker for this client and the </a:t>
            </a:r>
            <a:r>
              <a:rPr lang="en-GB" dirty="0" err="1" smtClean="0"/>
              <a:t>Mosquitto</a:t>
            </a:r>
            <a:r>
              <a:rPr lang="en-GB" dirty="0" smtClean="0"/>
              <a:t> Broker as a secondary Broker.</a:t>
            </a:r>
          </a:p>
        </p:txBody>
      </p:sp>
      <p:pic>
        <p:nvPicPr>
          <p:cNvPr id="9" name="Picture 8" descr="Screen Shot 2012-08-23 at 4.30.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5080000"/>
            <a:ext cx="3987800" cy="1092200"/>
          </a:xfrm>
          <a:prstGeom prst="rect">
            <a:avLst/>
          </a:prstGeom>
        </p:spPr>
      </p:pic>
      <p:pic>
        <p:nvPicPr>
          <p:cNvPr id="10" name="Picture 9" descr="Screen Shot 2012-08-23 at 4.31.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1403350"/>
            <a:ext cx="4203700" cy="774700"/>
          </a:xfrm>
          <a:prstGeom prst="rect">
            <a:avLst/>
          </a:prstGeom>
        </p:spPr>
      </p:pic>
      <p:sp>
        <p:nvSpPr>
          <p:cNvPr id="11" name="TextBox 10"/>
          <p:cNvSpPr txBox="1"/>
          <p:nvPr/>
        </p:nvSpPr>
        <p:spPr>
          <a:xfrm>
            <a:off x="0" y="2268477"/>
            <a:ext cx="9144000" cy="2862323"/>
          </a:xfrm>
          <a:prstGeom prst="rect">
            <a:avLst/>
          </a:prstGeom>
          <a:noFill/>
        </p:spPr>
        <p:txBody>
          <a:bodyPr wrap="square" rtlCol="0">
            <a:spAutoFit/>
          </a:bodyPr>
          <a:lstStyle/>
          <a:p>
            <a:r>
              <a:rPr lang="en-GB" dirty="0" smtClean="0"/>
              <a:t>The next set of configuration parameters for the MQTT Device Client are the ID and credentials used for establishing an MQTT session. This includes the MQTT “Client ID”, the Username, and the Password. Note that the Client ID chosen for this client configuration MUST be unique across all clients connecting to a particular Broker instance. The MQTT specification states that all MQTT clients must provide a unique </a:t>
            </a:r>
            <a:r>
              <a:rPr lang="en-GB" dirty="0" err="1" smtClean="0"/>
              <a:t>ClientID</a:t>
            </a:r>
            <a:r>
              <a:rPr lang="en-GB" dirty="0" smtClean="0"/>
              <a:t> for connections to the Broker. If a duplicate ID is seen connecting to a Broker, the Broker will disconnect an established connection and create a new MQTT session for the most recent connecting </a:t>
            </a:r>
            <a:r>
              <a:rPr lang="en-GB" dirty="0" err="1" smtClean="0"/>
              <a:t>ClientID</a:t>
            </a:r>
            <a:r>
              <a:rPr lang="en-GB" dirty="0" smtClean="0"/>
              <a:t>. The Username and Password parameters are optional and are used in conjunction with the Access Control List on the Broker. If enabled, then the proper Username and Password must be provided in conjunction with the Client ID.</a:t>
            </a:r>
            <a:endParaRPr lang="en-GB" dirty="0"/>
          </a:p>
        </p:txBody>
      </p:sp>
    </p:spTree>
    <p:extLst>
      <p:ext uri="{BB962C8B-B14F-4D97-AF65-F5344CB8AC3E}">
        <p14:creationId xmlns:p14="http://schemas.microsoft.com/office/powerpoint/2010/main" val="99973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Initial Configuration: MQTT Device Client (4 of 4)</a:t>
            </a:r>
            <a:endParaRPr lang="en-GB" sz="2000" b="1" dirty="0"/>
          </a:p>
        </p:txBody>
      </p:sp>
      <p:sp>
        <p:nvSpPr>
          <p:cNvPr id="8" name="TextBox 7"/>
          <p:cNvSpPr txBox="1"/>
          <p:nvPr/>
        </p:nvSpPr>
        <p:spPr>
          <a:xfrm>
            <a:off x="0" y="438210"/>
            <a:ext cx="9144000" cy="646331"/>
          </a:xfrm>
          <a:prstGeom prst="rect">
            <a:avLst/>
          </a:prstGeom>
          <a:noFill/>
        </p:spPr>
        <p:txBody>
          <a:bodyPr wrap="square" rtlCol="0">
            <a:spAutoFit/>
          </a:bodyPr>
          <a:lstStyle/>
          <a:p>
            <a:r>
              <a:rPr lang="en-GB" dirty="0" smtClean="0"/>
              <a:t>So we now have an MQTT Device Client configured with a minimum of parameters to use it. The configuration should look as follows: </a:t>
            </a:r>
          </a:p>
        </p:txBody>
      </p:sp>
      <p:pic>
        <p:nvPicPr>
          <p:cNvPr id="2" name="Picture 1" descr="Screen Shot 2012-08-23 at 5.23.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0" y="1249641"/>
            <a:ext cx="6032263" cy="4013200"/>
          </a:xfrm>
          <a:prstGeom prst="rect">
            <a:avLst/>
          </a:prstGeom>
        </p:spPr>
      </p:pic>
      <p:sp>
        <p:nvSpPr>
          <p:cNvPr id="3" name="TextBox 2"/>
          <p:cNvSpPr txBox="1"/>
          <p:nvPr/>
        </p:nvSpPr>
        <p:spPr>
          <a:xfrm>
            <a:off x="254000" y="5638800"/>
            <a:ext cx="7137400" cy="646331"/>
          </a:xfrm>
          <a:prstGeom prst="rect">
            <a:avLst/>
          </a:prstGeom>
          <a:noFill/>
        </p:spPr>
        <p:txBody>
          <a:bodyPr wrap="square" rtlCol="0">
            <a:spAutoFit/>
          </a:bodyPr>
          <a:lstStyle/>
          <a:p>
            <a:r>
              <a:rPr lang="en-GB" dirty="0" smtClean="0"/>
              <a:t>Press the “Apply” button to save this configuration (note the # Database Entries now shows 1) and close the MQTT Client Editor dialog.</a:t>
            </a:r>
            <a:endParaRPr lang="en-GB" dirty="0"/>
          </a:p>
        </p:txBody>
      </p:sp>
    </p:spTree>
    <p:extLst>
      <p:ext uri="{BB962C8B-B14F-4D97-AF65-F5344CB8AC3E}">
        <p14:creationId xmlns:p14="http://schemas.microsoft.com/office/powerpoint/2010/main" val="125718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First Connection to the Broker: (1 of 2) </a:t>
            </a:r>
            <a:endParaRPr lang="en-GB" sz="2000" b="1" dirty="0"/>
          </a:p>
        </p:txBody>
      </p:sp>
      <p:sp>
        <p:nvSpPr>
          <p:cNvPr id="8" name="TextBox 7"/>
          <p:cNvSpPr txBox="1"/>
          <p:nvPr/>
        </p:nvSpPr>
        <p:spPr>
          <a:xfrm>
            <a:off x="0" y="438210"/>
            <a:ext cx="9144000" cy="923330"/>
          </a:xfrm>
          <a:prstGeom prst="rect">
            <a:avLst/>
          </a:prstGeom>
          <a:noFill/>
        </p:spPr>
        <p:txBody>
          <a:bodyPr wrap="square" rtlCol="0">
            <a:spAutoFit/>
          </a:bodyPr>
          <a:lstStyle/>
          <a:p>
            <a:r>
              <a:rPr lang="en-GB" dirty="0" smtClean="0"/>
              <a:t>With this configuration we should now be able to test out a successful connection of our new Client to an MQTT Broker. Note that after saving your first MQTT Device Client configuration you now have an entry in the MQTT Device Status tab in the main view window:</a:t>
            </a:r>
          </a:p>
        </p:txBody>
      </p:sp>
      <p:pic>
        <p:nvPicPr>
          <p:cNvPr id="6" name="Picture 5" descr="Screen Shot 2012-08-23 at 5.30.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1511426"/>
            <a:ext cx="8623300" cy="1810893"/>
          </a:xfrm>
          <a:prstGeom prst="rect">
            <a:avLst/>
          </a:prstGeom>
        </p:spPr>
      </p:pic>
      <p:cxnSp>
        <p:nvCxnSpPr>
          <p:cNvPr id="9" name="Straight Arrow Connector 8"/>
          <p:cNvCxnSpPr/>
          <p:nvPr/>
        </p:nvCxnSpPr>
        <p:spPr>
          <a:xfrm flipH="1">
            <a:off x="4432300" y="1361540"/>
            <a:ext cx="2286000" cy="7974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06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8-23 at 6.00.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03300"/>
            <a:ext cx="8470900" cy="1346200"/>
          </a:xfrm>
          <a:prstGeom prst="rect">
            <a:avLst/>
          </a:prstGeom>
        </p:spPr>
      </p:pic>
      <p:sp>
        <p:nvSpPr>
          <p:cNvPr id="4" name="TextBox 3"/>
          <p:cNvSpPr txBox="1"/>
          <p:nvPr/>
        </p:nvSpPr>
        <p:spPr>
          <a:xfrm>
            <a:off x="177800" y="3632200"/>
            <a:ext cx="8623300" cy="2862323"/>
          </a:xfrm>
          <a:prstGeom prst="rect">
            <a:avLst/>
          </a:prstGeom>
          <a:noFill/>
        </p:spPr>
        <p:txBody>
          <a:bodyPr wrap="square" rtlCol="0">
            <a:spAutoFit/>
          </a:bodyPr>
          <a:lstStyle/>
          <a:p>
            <a:r>
              <a:rPr lang="en-GB" dirty="0" smtClean="0"/>
              <a:t>If everything is configured properly, you should be able to press the “START” button in the summary grid and note that an MQTT session is established looking at the Diagnostics text box and see the connection “Uptime” start to increment. </a:t>
            </a:r>
          </a:p>
          <a:p>
            <a:endParaRPr lang="en-GB" dirty="0"/>
          </a:p>
          <a:p>
            <a:r>
              <a:rPr lang="en-GB" dirty="0" smtClean="0"/>
              <a:t>This is not a very “interesting” connection, but you have proven that your MQTT Device Client can establish a connection to the configured set of MQTT Brokers. The next step is to start adding Instruments and Devices to this Client to make it MUCH more of an interesting and dynamic connection!</a:t>
            </a:r>
          </a:p>
          <a:p>
            <a:endParaRPr lang="en-GB" dirty="0"/>
          </a:p>
          <a:p>
            <a:r>
              <a:rPr lang="en-GB" dirty="0" smtClean="0"/>
              <a:t>You can press the STOP button to proceed to the next section. </a:t>
            </a:r>
            <a:endParaRPr lang="en-GB" dirty="0"/>
          </a:p>
        </p:txBody>
      </p:sp>
      <p:sp>
        <p:nvSpPr>
          <p:cNvPr id="5" name="TextBox 4"/>
          <p:cNvSpPr txBox="1"/>
          <p:nvPr/>
        </p:nvSpPr>
        <p:spPr>
          <a:xfrm>
            <a:off x="0" y="12700"/>
            <a:ext cx="7594600" cy="400110"/>
          </a:xfrm>
          <a:prstGeom prst="rect">
            <a:avLst/>
          </a:prstGeom>
          <a:noFill/>
        </p:spPr>
        <p:txBody>
          <a:bodyPr wrap="square" rtlCol="0">
            <a:spAutoFit/>
          </a:bodyPr>
          <a:lstStyle/>
          <a:p>
            <a:r>
              <a:rPr lang="en-GB" sz="2000" b="1" dirty="0" smtClean="0"/>
              <a:t>First Connection to the Broker: (2 of 2) </a:t>
            </a:r>
            <a:endParaRPr lang="en-GB" sz="2000" b="1" dirty="0"/>
          </a:p>
        </p:txBody>
      </p:sp>
      <p:sp>
        <p:nvSpPr>
          <p:cNvPr id="2" name="TextBox 1"/>
          <p:cNvSpPr txBox="1"/>
          <p:nvPr/>
        </p:nvSpPr>
        <p:spPr>
          <a:xfrm>
            <a:off x="501650" y="2377301"/>
            <a:ext cx="1504950" cy="276999"/>
          </a:xfrm>
          <a:prstGeom prst="rect">
            <a:avLst/>
          </a:prstGeom>
          <a:noFill/>
        </p:spPr>
        <p:txBody>
          <a:bodyPr wrap="square" rtlCol="0">
            <a:spAutoFit/>
          </a:bodyPr>
          <a:lstStyle/>
          <a:p>
            <a:r>
              <a:rPr lang="en-GB" sz="1200" b="1" dirty="0" smtClean="0"/>
              <a:t>Configuration Name</a:t>
            </a:r>
            <a:endParaRPr lang="en-GB" sz="1200" b="1" dirty="0"/>
          </a:p>
        </p:txBody>
      </p:sp>
      <p:sp>
        <p:nvSpPr>
          <p:cNvPr id="6" name="TextBox 5"/>
          <p:cNvSpPr txBox="1"/>
          <p:nvPr/>
        </p:nvSpPr>
        <p:spPr>
          <a:xfrm>
            <a:off x="1816100" y="2902466"/>
            <a:ext cx="1504950" cy="461665"/>
          </a:xfrm>
          <a:prstGeom prst="rect">
            <a:avLst/>
          </a:prstGeom>
          <a:noFill/>
        </p:spPr>
        <p:txBody>
          <a:bodyPr wrap="square" rtlCol="0">
            <a:spAutoFit/>
          </a:bodyPr>
          <a:lstStyle/>
          <a:p>
            <a:pPr algn="ctr"/>
            <a:r>
              <a:rPr lang="en-GB" sz="1200" b="1" dirty="0" smtClean="0"/>
              <a:t>Name of the Broker connected to.</a:t>
            </a:r>
            <a:endParaRPr lang="en-GB" sz="1200" b="1" dirty="0"/>
          </a:p>
        </p:txBody>
      </p:sp>
      <p:sp>
        <p:nvSpPr>
          <p:cNvPr id="7" name="TextBox 6"/>
          <p:cNvSpPr txBox="1"/>
          <p:nvPr/>
        </p:nvSpPr>
        <p:spPr>
          <a:xfrm>
            <a:off x="3003550" y="2331134"/>
            <a:ext cx="1504950" cy="646331"/>
          </a:xfrm>
          <a:prstGeom prst="rect">
            <a:avLst/>
          </a:prstGeom>
          <a:noFill/>
        </p:spPr>
        <p:txBody>
          <a:bodyPr wrap="square" rtlCol="0">
            <a:spAutoFit/>
          </a:bodyPr>
          <a:lstStyle/>
          <a:p>
            <a:pPr algn="ctr"/>
            <a:r>
              <a:rPr lang="en-GB" sz="1200" b="1" dirty="0" smtClean="0"/>
              <a:t># of seconds this connection has been established.</a:t>
            </a:r>
            <a:endParaRPr lang="en-GB" sz="1200" b="1" dirty="0"/>
          </a:p>
        </p:txBody>
      </p:sp>
      <p:sp>
        <p:nvSpPr>
          <p:cNvPr id="8" name="TextBox 7"/>
          <p:cNvSpPr txBox="1"/>
          <p:nvPr/>
        </p:nvSpPr>
        <p:spPr>
          <a:xfrm>
            <a:off x="3905250" y="2977465"/>
            <a:ext cx="1504950" cy="461665"/>
          </a:xfrm>
          <a:prstGeom prst="rect">
            <a:avLst/>
          </a:prstGeom>
          <a:noFill/>
        </p:spPr>
        <p:txBody>
          <a:bodyPr wrap="square" rtlCol="0">
            <a:spAutoFit/>
          </a:bodyPr>
          <a:lstStyle/>
          <a:p>
            <a:pPr algn="ctr"/>
            <a:r>
              <a:rPr lang="en-GB" sz="1200" b="1" dirty="0" smtClean="0"/>
              <a:t># of reconnection attempts</a:t>
            </a:r>
            <a:endParaRPr lang="en-GB" sz="1200" b="1" dirty="0"/>
          </a:p>
        </p:txBody>
      </p:sp>
      <p:sp>
        <p:nvSpPr>
          <p:cNvPr id="9" name="TextBox 8"/>
          <p:cNvSpPr txBox="1"/>
          <p:nvPr/>
        </p:nvSpPr>
        <p:spPr>
          <a:xfrm>
            <a:off x="5124450" y="2402701"/>
            <a:ext cx="1504950" cy="646331"/>
          </a:xfrm>
          <a:prstGeom prst="rect">
            <a:avLst/>
          </a:prstGeom>
          <a:noFill/>
        </p:spPr>
        <p:txBody>
          <a:bodyPr wrap="square" rtlCol="0">
            <a:spAutoFit/>
          </a:bodyPr>
          <a:lstStyle/>
          <a:p>
            <a:pPr algn="ctr"/>
            <a:r>
              <a:rPr lang="en-GB" sz="1200" b="1" dirty="0" smtClean="0"/>
              <a:t># of publish and subscribe messaged for this client</a:t>
            </a:r>
            <a:endParaRPr lang="en-GB" sz="1200" b="1" dirty="0"/>
          </a:p>
        </p:txBody>
      </p:sp>
      <p:sp>
        <p:nvSpPr>
          <p:cNvPr id="10" name="TextBox 9"/>
          <p:cNvSpPr txBox="1"/>
          <p:nvPr/>
        </p:nvSpPr>
        <p:spPr>
          <a:xfrm>
            <a:off x="6502400" y="3087132"/>
            <a:ext cx="1504950" cy="276999"/>
          </a:xfrm>
          <a:prstGeom prst="rect">
            <a:avLst/>
          </a:prstGeom>
          <a:noFill/>
        </p:spPr>
        <p:txBody>
          <a:bodyPr wrap="square" rtlCol="0">
            <a:spAutoFit/>
          </a:bodyPr>
          <a:lstStyle/>
          <a:p>
            <a:r>
              <a:rPr lang="en-GB" sz="1200" b="1" dirty="0" smtClean="0"/>
              <a:t>Start/Stop Control</a:t>
            </a:r>
            <a:endParaRPr lang="en-GB" sz="1200" b="1" dirty="0"/>
          </a:p>
        </p:txBody>
      </p:sp>
      <p:sp>
        <p:nvSpPr>
          <p:cNvPr id="11" name="Up Arrow 10"/>
          <p:cNvSpPr/>
          <p:nvPr/>
        </p:nvSpPr>
        <p:spPr>
          <a:xfrm>
            <a:off x="1155700" y="2018267"/>
            <a:ext cx="266700" cy="38340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Up Arrow 11"/>
          <p:cNvSpPr/>
          <p:nvPr/>
        </p:nvSpPr>
        <p:spPr>
          <a:xfrm>
            <a:off x="2438400" y="2209800"/>
            <a:ext cx="266700" cy="69266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Up Arrow 12"/>
          <p:cNvSpPr/>
          <p:nvPr/>
        </p:nvSpPr>
        <p:spPr>
          <a:xfrm>
            <a:off x="3638550" y="1995268"/>
            <a:ext cx="266700" cy="38340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Up Arrow 13"/>
          <p:cNvSpPr/>
          <p:nvPr/>
        </p:nvSpPr>
        <p:spPr>
          <a:xfrm>
            <a:off x="5740400" y="2021701"/>
            <a:ext cx="266700" cy="38340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Up Arrow 14"/>
          <p:cNvSpPr/>
          <p:nvPr/>
        </p:nvSpPr>
        <p:spPr>
          <a:xfrm>
            <a:off x="4622800" y="2307967"/>
            <a:ext cx="266700" cy="69266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Up Arrow 15"/>
          <p:cNvSpPr/>
          <p:nvPr/>
        </p:nvSpPr>
        <p:spPr>
          <a:xfrm>
            <a:off x="7048500" y="2209800"/>
            <a:ext cx="266700" cy="69266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517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866" y="4195591"/>
            <a:ext cx="977067" cy="1701245"/>
          </a:xfrm>
          <a:prstGeom prst="rect">
            <a:avLst/>
          </a:prstGeom>
        </p:spPr>
      </p:pic>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Defining MQTT Devices and Instruments</a:t>
            </a:r>
            <a:endParaRPr lang="en-GB" sz="2000" b="1" dirty="0"/>
          </a:p>
        </p:txBody>
      </p:sp>
      <p:sp>
        <p:nvSpPr>
          <p:cNvPr id="5" name="TextBox 4"/>
          <p:cNvSpPr txBox="1"/>
          <p:nvPr/>
        </p:nvSpPr>
        <p:spPr>
          <a:xfrm>
            <a:off x="0" y="450910"/>
            <a:ext cx="9017000" cy="2308324"/>
          </a:xfrm>
          <a:prstGeom prst="rect">
            <a:avLst/>
          </a:prstGeom>
          <a:noFill/>
        </p:spPr>
        <p:txBody>
          <a:bodyPr wrap="square" rtlCol="0">
            <a:spAutoFit/>
          </a:bodyPr>
          <a:lstStyle/>
          <a:p>
            <a:r>
              <a:rPr lang="en-GB" dirty="0" smtClean="0"/>
              <a:t>One of the primary reasons for developing the MqGnatt tooling was to be able to configure and demonstrate an MQTT infrastructure that would represent a real world infrastructure with lots of embedded sensors and platforms publishing real time information. In order to accomplish this, we need the ability to define an “MQTT Device” and then attach “Instruments” to this device.  </a:t>
            </a:r>
          </a:p>
          <a:p>
            <a:endParaRPr lang="en-GB" dirty="0"/>
          </a:p>
          <a:p>
            <a:r>
              <a:rPr lang="en-GB" dirty="0" smtClean="0"/>
              <a:t>We will start with a very simple exercise here building up the following topology to demonstrate a very simple temperature instrument. </a:t>
            </a:r>
            <a:endParaRPr lang="en-GB" dirty="0"/>
          </a:p>
        </p:txBody>
      </p:sp>
      <p:sp>
        <p:nvSpPr>
          <p:cNvPr id="6" name="Oval 5"/>
          <p:cNvSpPr/>
          <p:nvPr/>
        </p:nvSpPr>
        <p:spPr>
          <a:xfrm>
            <a:off x="5314950" y="3564245"/>
            <a:ext cx="850900" cy="774759"/>
          </a:xfrm>
          <a:prstGeom prst="ellipse">
            <a:avLst/>
          </a:prstGeom>
          <a:solidFill>
            <a:srgbClr val="3366FF"/>
          </a:soli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B</a:t>
            </a:r>
            <a:endParaRPr lang="en-GB" sz="2400" dirty="0">
              <a:latin typeface="American Typewriter"/>
              <a:cs typeface="American Typewriter"/>
            </a:endParaRPr>
          </a:p>
        </p:txBody>
      </p:sp>
      <p:sp>
        <p:nvSpPr>
          <p:cNvPr id="7" name="Oval 6"/>
          <p:cNvSpPr/>
          <p:nvPr/>
        </p:nvSpPr>
        <p:spPr>
          <a:xfrm>
            <a:off x="3579183" y="365000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8" name="Oval 7"/>
          <p:cNvSpPr/>
          <p:nvPr/>
        </p:nvSpPr>
        <p:spPr>
          <a:xfrm>
            <a:off x="1714500" y="3815100"/>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9" name="Oval 8"/>
          <p:cNvSpPr/>
          <p:nvPr/>
        </p:nvSpPr>
        <p:spPr>
          <a:xfrm>
            <a:off x="2620333" y="3745250"/>
            <a:ext cx="406400" cy="412750"/>
          </a:xfrm>
          <a:prstGeom prst="ellipse">
            <a:avLst/>
          </a:prstGeom>
          <a:solidFill>
            <a:schemeClr val="accent4">
              <a:lumMod val="75000"/>
            </a:schemeClr>
          </a:soli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D</a:t>
            </a:r>
            <a:endParaRPr lang="en-GB" dirty="0">
              <a:latin typeface="American Typewriter"/>
              <a:cs typeface="American Typewriter"/>
            </a:endParaRPr>
          </a:p>
        </p:txBody>
      </p:sp>
      <p:cxnSp>
        <p:nvCxnSpPr>
          <p:cNvPr id="10" name="Straight Connector 9"/>
          <p:cNvCxnSpPr>
            <a:stCxn id="8" idx="6"/>
            <a:endCxn id="9" idx="2"/>
          </p:cNvCxnSpPr>
          <p:nvPr/>
        </p:nvCxnSpPr>
        <p:spPr>
          <a:xfrm>
            <a:off x="1981200" y="3951625"/>
            <a:ext cx="6391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9" idx="6"/>
            <a:endCxn id="7" idx="2"/>
          </p:cNvCxnSpPr>
          <p:nvPr/>
        </p:nvCxnSpPr>
        <p:spPr>
          <a:xfrm>
            <a:off x="3026733" y="3951625"/>
            <a:ext cx="552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6" idx="2"/>
          </p:cNvCxnSpPr>
          <p:nvPr/>
        </p:nvCxnSpPr>
        <p:spPr>
          <a:xfrm>
            <a:off x="4214183" y="3951625"/>
            <a:ext cx="1100767"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3500" y="3052752"/>
            <a:ext cx="1651000" cy="1384995"/>
          </a:xfrm>
          <a:prstGeom prst="rect">
            <a:avLst/>
          </a:prstGeom>
          <a:noFill/>
        </p:spPr>
        <p:txBody>
          <a:bodyPr wrap="square" rtlCol="0">
            <a:spAutoFit/>
          </a:bodyPr>
          <a:lstStyle/>
          <a:p>
            <a:pPr algn="ctr"/>
            <a:r>
              <a:rPr lang="en-GB" sz="1200" dirty="0" smtClean="0"/>
              <a:t>Temperature</a:t>
            </a:r>
          </a:p>
          <a:p>
            <a:pPr algn="ctr"/>
            <a:r>
              <a:rPr lang="en-GB" sz="1200" dirty="0" smtClean="0"/>
              <a:t> Measurement</a:t>
            </a:r>
          </a:p>
          <a:p>
            <a:pPr algn="ctr"/>
            <a:r>
              <a:rPr lang="en-GB" sz="1200" dirty="0" smtClean="0"/>
              <a:t>Instrument that provides a temperature value at a periodic rate on a defined MQTT Topic.</a:t>
            </a:r>
            <a:endParaRPr lang="en-GB" sz="1200" dirty="0"/>
          </a:p>
        </p:txBody>
      </p:sp>
      <p:sp>
        <p:nvSpPr>
          <p:cNvPr id="15" name="TextBox 14"/>
          <p:cNvSpPr txBox="1"/>
          <p:nvPr/>
        </p:nvSpPr>
        <p:spPr>
          <a:xfrm>
            <a:off x="1959933" y="4216745"/>
            <a:ext cx="1663700" cy="1015663"/>
          </a:xfrm>
          <a:prstGeom prst="rect">
            <a:avLst/>
          </a:prstGeom>
          <a:noFill/>
        </p:spPr>
        <p:txBody>
          <a:bodyPr wrap="square" rtlCol="0">
            <a:spAutoFit/>
          </a:bodyPr>
          <a:lstStyle/>
          <a:p>
            <a:pPr algn="ctr"/>
            <a:r>
              <a:rPr lang="en-GB" sz="1200" dirty="0" smtClean="0"/>
              <a:t>The Device basically just represents a logical connection point for one or more Instruments. </a:t>
            </a:r>
            <a:endParaRPr lang="en-GB" sz="1200" dirty="0"/>
          </a:p>
        </p:txBody>
      </p:sp>
      <p:sp>
        <p:nvSpPr>
          <p:cNvPr id="16" name="TextBox 15"/>
          <p:cNvSpPr txBox="1"/>
          <p:nvPr/>
        </p:nvSpPr>
        <p:spPr>
          <a:xfrm>
            <a:off x="2980066" y="2943193"/>
            <a:ext cx="1955800" cy="646331"/>
          </a:xfrm>
          <a:prstGeom prst="rect">
            <a:avLst/>
          </a:prstGeom>
          <a:noFill/>
        </p:spPr>
        <p:txBody>
          <a:bodyPr wrap="square" rtlCol="0">
            <a:spAutoFit/>
          </a:bodyPr>
          <a:lstStyle/>
          <a:p>
            <a:pPr algn="ctr"/>
            <a:r>
              <a:rPr lang="en-GB" sz="1200" dirty="0" smtClean="0"/>
              <a:t>The MQTT Client we have already configured will be associated with the Device.</a:t>
            </a:r>
            <a:endParaRPr lang="en-GB" sz="1200" dirty="0"/>
          </a:p>
        </p:txBody>
      </p:sp>
      <p:sp>
        <p:nvSpPr>
          <p:cNvPr id="17" name="Oval 16"/>
          <p:cNvSpPr/>
          <p:nvPr/>
        </p:nvSpPr>
        <p:spPr>
          <a:xfrm>
            <a:off x="7173283" y="3443625"/>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cxnSp>
        <p:nvCxnSpPr>
          <p:cNvPr id="18" name="Straight Connector 17"/>
          <p:cNvCxnSpPr>
            <a:stCxn id="6" idx="6"/>
            <a:endCxn id="17" idx="2"/>
          </p:cNvCxnSpPr>
          <p:nvPr/>
        </p:nvCxnSpPr>
        <p:spPr>
          <a:xfrm flipV="1">
            <a:off x="6165850" y="3745250"/>
            <a:ext cx="1007433" cy="206375"/>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7789233" y="3794799"/>
            <a:ext cx="1071932" cy="1682753"/>
          </a:xfrm>
          <a:prstGeom prst="rect">
            <a:avLst/>
          </a:prstGeom>
        </p:spPr>
      </p:pic>
      <p:sp>
        <p:nvSpPr>
          <p:cNvPr id="21" name="TextBox 20"/>
          <p:cNvSpPr txBox="1"/>
          <p:nvPr/>
        </p:nvSpPr>
        <p:spPr>
          <a:xfrm>
            <a:off x="6381750" y="4646555"/>
            <a:ext cx="1955800" cy="830997"/>
          </a:xfrm>
          <a:prstGeom prst="rect">
            <a:avLst/>
          </a:prstGeom>
          <a:noFill/>
        </p:spPr>
        <p:txBody>
          <a:bodyPr wrap="square" rtlCol="0">
            <a:spAutoFit/>
          </a:bodyPr>
          <a:lstStyle/>
          <a:p>
            <a:pPr algn="ctr"/>
            <a:r>
              <a:rPr lang="en-GB" sz="1200" dirty="0" smtClean="0"/>
              <a:t>An MQTT Client subscribed to the “Topics” the Temperature Device is publishing on.</a:t>
            </a:r>
            <a:endParaRPr lang="en-GB" sz="1200" dirty="0"/>
          </a:p>
        </p:txBody>
      </p:sp>
      <p:sp>
        <p:nvSpPr>
          <p:cNvPr id="22" name="TextBox 21"/>
          <p:cNvSpPr txBox="1"/>
          <p:nvPr/>
        </p:nvSpPr>
        <p:spPr>
          <a:xfrm>
            <a:off x="4935866" y="4299247"/>
            <a:ext cx="1445884" cy="276999"/>
          </a:xfrm>
          <a:prstGeom prst="rect">
            <a:avLst/>
          </a:prstGeom>
          <a:noFill/>
        </p:spPr>
        <p:txBody>
          <a:bodyPr wrap="square" rtlCol="0">
            <a:spAutoFit/>
          </a:bodyPr>
          <a:lstStyle/>
          <a:p>
            <a:pPr algn="ctr"/>
            <a:r>
              <a:rPr lang="en-GB" sz="1200" dirty="0" smtClean="0"/>
              <a:t>The MQTT Broker.</a:t>
            </a:r>
            <a:endParaRPr lang="en-GB" sz="1200" dirty="0"/>
          </a:p>
        </p:txBody>
      </p:sp>
    </p:spTree>
    <p:extLst>
      <p:ext uri="{BB962C8B-B14F-4D97-AF65-F5344CB8AC3E}">
        <p14:creationId xmlns:p14="http://schemas.microsoft.com/office/powerpoint/2010/main" val="35549375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
          <p:cNvSpPr txBox="1">
            <a:spLocks noChangeArrowheads="1"/>
          </p:cNvSpPr>
          <p:nvPr/>
        </p:nvSpPr>
        <p:spPr bwMode="auto">
          <a:xfrm>
            <a:off x="0" y="12700"/>
            <a:ext cx="7594600" cy="400050"/>
          </a:xfrm>
          <a:prstGeom prst="rect">
            <a:avLst/>
          </a:prstGeom>
          <a:noFill/>
          <a:ln w="9525">
            <a:noFill/>
            <a:miter lim="800000"/>
            <a:headEnd/>
            <a:tailEnd/>
          </a:ln>
        </p:spPr>
        <p:txBody>
          <a:bodyPr>
            <a:spAutoFit/>
          </a:bodyPr>
          <a:lstStyle/>
          <a:p>
            <a:r>
              <a:rPr lang="en-GB" sz="2000" b="1">
                <a:latin typeface="Calibri" pitchFamily="34" charset="0"/>
              </a:rPr>
              <a:t>Defining MQTT Devices (1 of 3)</a:t>
            </a:r>
          </a:p>
        </p:txBody>
      </p:sp>
      <p:sp>
        <p:nvSpPr>
          <p:cNvPr id="30722" name="TextBox 4"/>
          <p:cNvSpPr txBox="1">
            <a:spLocks noChangeArrowheads="1"/>
          </p:cNvSpPr>
          <p:nvPr/>
        </p:nvSpPr>
        <p:spPr bwMode="auto">
          <a:xfrm>
            <a:off x="0" y="438150"/>
            <a:ext cx="8775700" cy="646113"/>
          </a:xfrm>
          <a:prstGeom prst="rect">
            <a:avLst/>
          </a:prstGeom>
          <a:noFill/>
          <a:ln w="9525">
            <a:noFill/>
            <a:miter lim="800000"/>
            <a:headEnd/>
            <a:tailEnd/>
          </a:ln>
        </p:spPr>
        <p:txBody>
          <a:bodyPr>
            <a:spAutoFit/>
          </a:bodyPr>
          <a:lstStyle/>
          <a:p>
            <a:r>
              <a:rPr lang="en-GB">
                <a:latin typeface="Calibri" pitchFamily="34" charset="0"/>
              </a:rPr>
              <a:t>To add a new MQTT Device right click on the “MQTT Device” Icon in the Configuration Explorer: </a:t>
            </a:r>
          </a:p>
        </p:txBody>
      </p:sp>
      <p:pic>
        <p:nvPicPr>
          <p:cNvPr id="30723" name="Picture 5" descr="Screen Shot 2012-08-25 at 10.16.27 AM.png"/>
          <p:cNvPicPr>
            <a:picLocks noChangeAspect="1"/>
          </p:cNvPicPr>
          <p:nvPr/>
        </p:nvPicPr>
        <p:blipFill>
          <a:blip r:embed="rId2"/>
          <a:srcRect/>
          <a:stretch>
            <a:fillRect/>
          </a:stretch>
        </p:blipFill>
        <p:spPr bwMode="auto">
          <a:xfrm>
            <a:off x="1352550" y="860425"/>
            <a:ext cx="3892550" cy="2428875"/>
          </a:xfrm>
          <a:prstGeom prst="rect">
            <a:avLst/>
          </a:prstGeom>
          <a:noFill/>
          <a:ln w="9525">
            <a:noFill/>
            <a:miter lim="800000"/>
            <a:headEnd/>
            <a:tailEnd/>
          </a:ln>
        </p:spPr>
      </p:pic>
      <p:sp>
        <p:nvSpPr>
          <p:cNvPr id="30724" name="TextBox 6"/>
          <p:cNvSpPr txBox="1">
            <a:spLocks noChangeArrowheads="1"/>
          </p:cNvSpPr>
          <p:nvPr/>
        </p:nvSpPr>
        <p:spPr bwMode="auto">
          <a:xfrm>
            <a:off x="88900" y="3568700"/>
            <a:ext cx="8216900" cy="3113088"/>
          </a:xfrm>
          <a:prstGeom prst="rect">
            <a:avLst/>
          </a:prstGeom>
          <a:noFill/>
          <a:ln w="9525">
            <a:noFill/>
            <a:miter lim="800000"/>
            <a:headEnd/>
            <a:tailEnd/>
          </a:ln>
        </p:spPr>
        <p:txBody>
          <a:bodyPr>
            <a:spAutoFit/>
          </a:bodyPr>
          <a:lstStyle/>
          <a:p>
            <a:r>
              <a:rPr lang="en-GB" dirty="0">
                <a:latin typeface="Calibri" pitchFamily="34" charset="0"/>
              </a:rPr>
              <a:t>The “Device Name” will be used to refer to this device from the other configuration utilities. The name can be any ASCII character and can include spaces. For this example we will name this device “Temperature Device”, and “connect” it to and sensor based instrument.</a:t>
            </a:r>
          </a:p>
          <a:p>
            <a:endParaRPr lang="en-GB" dirty="0">
              <a:latin typeface="Calibri" pitchFamily="34" charset="0"/>
            </a:endParaRPr>
          </a:p>
          <a:p>
            <a:r>
              <a:rPr lang="en-GB" dirty="0">
                <a:latin typeface="Calibri" pitchFamily="34" charset="0"/>
              </a:rPr>
              <a:t>Similarly, a Blood Pressure Monitor device could have been created and attached to a sensor based instrument that provides pressure and pulse readings.</a:t>
            </a:r>
          </a:p>
          <a:p>
            <a:endParaRPr lang="en-GB" dirty="0">
              <a:latin typeface="Calibri" pitchFamily="34" charset="0"/>
            </a:endParaRPr>
          </a:p>
          <a:p>
            <a:r>
              <a:rPr lang="en-GB" dirty="0">
                <a:latin typeface="Calibri" pitchFamily="34" charset="0"/>
              </a:rPr>
              <a:t>Once we have a name for our device, we’ll proceed to start attaching Base Instruments to it to create it’s operational functionality. </a:t>
            </a:r>
          </a:p>
          <a:p>
            <a:endParaRPr lang="en-GB" dirty="0">
              <a:latin typeface="Calibri" pitchFamily="34" charset="0"/>
            </a:endParaRPr>
          </a:p>
        </p:txBody>
      </p:sp>
    </p:spTree>
    <p:extLst>
      <p:ext uri="{BB962C8B-B14F-4D97-AF65-F5344CB8AC3E}">
        <p14:creationId xmlns:p14="http://schemas.microsoft.com/office/powerpoint/2010/main" val="19013453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7"/>
          <p:cNvPicPr>
            <a:picLocks noChangeAspect="1"/>
          </p:cNvPicPr>
          <p:nvPr/>
        </p:nvPicPr>
        <p:blipFill>
          <a:blip r:embed="rId2"/>
          <a:srcRect/>
          <a:stretch>
            <a:fillRect/>
          </a:stretch>
        </p:blipFill>
        <p:spPr bwMode="auto">
          <a:xfrm>
            <a:off x="596900" y="4937125"/>
            <a:ext cx="1577929" cy="1612900"/>
          </a:xfrm>
          <a:prstGeom prst="rect">
            <a:avLst/>
          </a:prstGeom>
          <a:noFill/>
          <a:ln w="9525">
            <a:noFill/>
            <a:miter lim="800000"/>
            <a:headEnd/>
            <a:tailEnd/>
          </a:ln>
        </p:spPr>
      </p:pic>
      <p:sp>
        <p:nvSpPr>
          <p:cNvPr id="31746" name="TextBox 3"/>
          <p:cNvSpPr txBox="1">
            <a:spLocks noChangeArrowheads="1"/>
          </p:cNvSpPr>
          <p:nvPr/>
        </p:nvSpPr>
        <p:spPr bwMode="auto">
          <a:xfrm>
            <a:off x="0" y="12700"/>
            <a:ext cx="7594600" cy="400050"/>
          </a:xfrm>
          <a:prstGeom prst="rect">
            <a:avLst/>
          </a:prstGeom>
          <a:noFill/>
          <a:ln w="9525">
            <a:noFill/>
            <a:miter lim="800000"/>
            <a:headEnd/>
            <a:tailEnd/>
          </a:ln>
        </p:spPr>
        <p:txBody>
          <a:bodyPr>
            <a:spAutoFit/>
          </a:bodyPr>
          <a:lstStyle/>
          <a:p>
            <a:r>
              <a:rPr lang="en-GB" sz="2000" b="1">
                <a:latin typeface="Calibri" pitchFamily="34" charset="0"/>
              </a:rPr>
              <a:t>Timeout..…     a note on the Available MQTT Instruments</a:t>
            </a:r>
          </a:p>
        </p:txBody>
      </p:sp>
      <p:sp>
        <p:nvSpPr>
          <p:cNvPr id="5" name="TextBox 4"/>
          <p:cNvSpPr txBox="1"/>
          <p:nvPr/>
        </p:nvSpPr>
        <p:spPr>
          <a:xfrm>
            <a:off x="0" y="450850"/>
            <a:ext cx="9144000" cy="4486275"/>
          </a:xfrm>
          <a:prstGeom prst="rect">
            <a:avLst/>
          </a:prstGeom>
          <a:noFill/>
        </p:spPr>
        <p:txBody>
          <a:bodyPr>
            <a:spAutoFit/>
          </a:bodyPr>
          <a:lstStyle/>
          <a:p>
            <a:r>
              <a:rPr lang="en-GB">
                <a:latin typeface="Calibri" pitchFamily="34" charset="0"/>
              </a:rPr>
              <a:t>The vision behind the MqGnatt utility is that the available pool of “Instruments” can grow dynamically as the development community at large becomes involved. I have a few pre-configured instruments to choose from in the current release. Be assured that additional and more complex instruments will be added going forward. </a:t>
            </a:r>
          </a:p>
          <a:p>
            <a:endParaRPr lang="en-GB">
              <a:latin typeface="Calibri" pitchFamily="34" charset="0"/>
            </a:endParaRPr>
          </a:p>
          <a:p>
            <a:r>
              <a:rPr lang="en-GB">
                <a:latin typeface="Calibri" pitchFamily="34" charset="0"/>
              </a:rPr>
              <a:t>The notion of an instrument is that it will provide some level of functionality within the simulation of an MQTT infrastructure. The current Java plug-in infrastructure has common Interface attributes of:</a:t>
            </a:r>
          </a:p>
          <a:p>
            <a:pPr>
              <a:buFont typeface="Arial" charset="0"/>
              <a:buChar char="•"/>
            </a:pPr>
            <a:r>
              <a:rPr lang="en-GB">
                <a:latin typeface="Calibri" pitchFamily="34" charset="0"/>
              </a:rPr>
              <a:t>An MQTT Topic to Publish On</a:t>
            </a:r>
          </a:p>
          <a:p>
            <a:pPr>
              <a:buFont typeface="Arial" charset="0"/>
              <a:buChar char="•"/>
            </a:pPr>
            <a:r>
              <a:rPr lang="en-GB">
                <a:latin typeface="Calibri" pitchFamily="34" charset="0"/>
              </a:rPr>
              <a:t>A periodic Rate to publish the Instrument data parameters</a:t>
            </a:r>
          </a:p>
          <a:p>
            <a:pPr>
              <a:buFont typeface="Arial" charset="0"/>
              <a:buChar char="•"/>
            </a:pPr>
            <a:r>
              <a:rPr lang="en-GB">
                <a:latin typeface="Calibri" pitchFamily="34" charset="0"/>
              </a:rPr>
              <a:t>A payload indicative of the instrument being simulated.</a:t>
            </a:r>
          </a:p>
          <a:p>
            <a:pPr>
              <a:buFont typeface="Arial" charset="0"/>
              <a:buChar char="•"/>
            </a:pPr>
            <a:endParaRPr lang="en-GB">
              <a:latin typeface="Calibri" pitchFamily="34" charset="0"/>
            </a:endParaRPr>
          </a:p>
          <a:p>
            <a:r>
              <a:rPr lang="en-GB">
                <a:latin typeface="Calibri" pitchFamily="34" charset="0"/>
              </a:rPr>
              <a:t>Hopefully the community will use the Eclipse Paho project to contribute many more instruments tailored to specific vertical markets. Even with the few simple instruments provided with this version of MqGnatt, we’ll see how we can build up some pretty interesting devices to play with. </a:t>
            </a:r>
          </a:p>
        </p:txBody>
      </p:sp>
      <p:sp>
        <p:nvSpPr>
          <p:cNvPr id="6" name="TextBox 5"/>
          <p:cNvSpPr txBox="1"/>
          <p:nvPr/>
        </p:nvSpPr>
        <p:spPr>
          <a:xfrm rot="21249741">
            <a:off x="2112434" y="5501350"/>
            <a:ext cx="6604000" cy="523220"/>
          </a:xfrm>
          <a:prstGeom prst="rect">
            <a:avLst/>
          </a:prstGeom>
          <a:noFill/>
        </p:spPr>
        <p:txBody>
          <a:bodyPr>
            <a:spAutoFit/>
          </a:bodyPr>
          <a:lstStyle/>
          <a:p>
            <a:pPr fontAlgn="auto">
              <a:spcBef>
                <a:spcPts val="0"/>
              </a:spcBef>
              <a:spcAft>
                <a:spcPts val="0"/>
              </a:spcAft>
              <a:defRPr/>
            </a:pP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Call for more MQTT Instrument Plug-Ins !</a:t>
            </a:r>
          </a:p>
        </p:txBody>
      </p:sp>
      <p:pic>
        <p:nvPicPr>
          <p:cNvPr id="31750" name="Picture 6" descr="pahoLogo"/>
          <p:cNvPicPr>
            <a:picLocks noChangeAspect="1" noChangeArrowheads="1"/>
          </p:cNvPicPr>
          <p:nvPr/>
        </p:nvPicPr>
        <p:blipFill>
          <a:blip r:embed="rId3"/>
          <a:srcRect/>
          <a:stretch>
            <a:fillRect/>
          </a:stretch>
        </p:blipFill>
        <p:spPr bwMode="auto">
          <a:xfrm rot="20972795">
            <a:off x="1967483" y="4755697"/>
            <a:ext cx="1485900" cy="590550"/>
          </a:xfrm>
          <a:prstGeom prst="rect">
            <a:avLst/>
          </a:prstGeom>
          <a:noFill/>
        </p:spPr>
      </p:pic>
    </p:spTree>
    <p:extLst>
      <p:ext uri="{BB962C8B-B14F-4D97-AF65-F5344CB8AC3E}">
        <p14:creationId xmlns:p14="http://schemas.microsoft.com/office/powerpoint/2010/main" val="347132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Defining MQTT Devices (2 of 3)</a:t>
            </a:r>
            <a:endParaRPr lang="en-GB" sz="2000" b="1" dirty="0"/>
          </a:p>
        </p:txBody>
      </p:sp>
      <p:sp>
        <p:nvSpPr>
          <p:cNvPr id="6" name="TextBox 5"/>
          <p:cNvSpPr txBox="1"/>
          <p:nvPr/>
        </p:nvSpPr>
        <p:spPr>
          <a:xfrm>
            <a:off x="0" y="520700"/>
            <a:ext cx="8699500" cy="2031325"/>
          </a:xfrm>
          <a:prstGeom prst="rect">
            <a:avLst/>
          </a:prstGeom>
          <a:noFill/>
        </p:spPr>
        <p:txBody>
          <a:bodyPr wrap="square" rtlCol="0">
            <a:spAutoFit/>
          </a:bodyPr>
          <a:lstStyle/>
          <a:p>
            <a:r>
              <a:rPr lang="en-GB" dirty="0" smtClean="0"/>
              <a:t>Now select the “Waveform Generator” in the list of Available Instruments and click the Right Arrow. This will bring up the Waveform Editor. For the Temperature Device, let’s define an Instrument that is the Outdoor Temperature and publish it on the MQTT Topic of “</a:t>
            </a:r>
            <a:r>
              <a:rPr lang="en-GB" b="1" u="sng" dirty="0" smtClean="0"/>
              <a:t>temp/outdoor</a:t>
            </a:r>
            <a:r>
              <a:rPr lang="en-GB" dirty="0" smtClean="0"/>
              <a:t>”. Then we’ll select an Triangle waveform for a temperature that will ramp between a value of 0 to 30 and back down again. Finally let’s publish this parameter every 500ms with an MQTT Quality of Service (</a:t>
            </a:r>
            <a:r>
              <a:rPr lang="en-GB" dirty="0" err="1" smtClean="0"/>
              <a:t>QoS</a:t>
            </a:r>
            <a:r>
              <a:rPr lang="en-GB" dirty="0" smtClean="0"/>
              <a:t>) of zero. The configuration will look like the following screen shot:</a:t>
            </a:r>
          </a:p>
        </p:txBody>
      </p:sp>
      <p:pic>
        <p:nvPicPr>
          <p:cNvPr id="8" name="Picture 7" descr="Screen Shot 2012-08-25 at 10.45.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450" y="2286000"/>
            <a:ext cx="4083050" cy="3009529"/>
          </a:xfrm>
          <a:prstGeom prst="rect">
            <a:avLst/>
          </a:prstGeom>
        </p:spPr>
      </p:pic>
      <p:sp>
        <p:nvSpPr>
          <p:cNvPr id="9" name="TextBox 8"/>
          <p:cNvSpPr txBox="1"/>
          <p:nvPr/>
        </p:nvSpPr>
        <p:spPr>
          <a:xfrm>
            <a:off x="0" y="5486400"/>
            <a:ext cx="9144000" cy="646331"/>
          </a:xfrm>
          <a:prstGeom prst="rect">
            <a:avLst/>
          </a:prstGeom>
          <a:noFill/>
        </p:spPr>
        <p:txBody>
          <a:bodyPr wrap="square" rtlCol="0">
            <a:spAutoFit/>
          </a:bodyPr>
          <a:lstStyle/>
          <a:p>
            <a:r>
              <a:rPr lang="en-GB" dirty="0" smtClean="0"/>
              <a:t>Once you have these parameters entered, press the “Save” button and close the Waveform Editor dialog. </a:t>
            </a:r>
            <a:endParaRPr lang="en-GB" dirty="0"/>
          </a:p>
        </p:txBody>
      </p:sp>
    </p:spTree>
    <p:extLst>
      <p:ext uri="{BB962C8B-B14F-4D97-AF65-F5344CB8AC3E}">
        <p14:creationId xmlns:p14="http://schemas.microsoft.com/office/powerpoint/2010/main" val="15042949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5410200" cy="1143000"/>
          </a:xfrm>
        </p:spPr>
        <p:txBody>
          <a:bodyPr/>
          <a:lstStyle/>
          <a:p>
            <a:r>
              <a:rPr lang="en-GB" dirty="0" smtClean="0"/>
              <a:t>Audience </a:t>
            </a:r>
            <a:endParaRPr lang="en-GB" dirty="0"/>
          </a:p>
        </p:txBody>
      </p:sp>
      <p:sp>
        <p:nvSpPr>
          <p:cNvPr id="4" name="TextBox 3"/>
          <p:cNvSpPr txBox="1"/>
          <p:nvPr/>
        </p:nvSpPr>
        <p:spPr>
          <a:xfrm>
            <a:off x="266700" y="1905000"/>
            <a:ext cx="7391400" cy="3970318"/>
          </a:xfrm>
          <a:prstGeom prst="rect">
            <a:avLst/>
          </a:prstGeom>
          <a:noFill/>
        </p:spPr>
        <p:txBody>
          <a:bodyPr wrap="square" rtlCol="0">
            <a:spAutoFit/>
          </a:bodyPr>
          <a:lstStyle/>
          <a:p>
            <a:r>
              <a:rPr lang="en-GB" dirty="0" smtClean="0"/>
              <a:t>MqGnatt is a general purpose utility to aid in the development, demonstration, and testing of the MQTT messaging transport protocol. </a:t>
            </a:r>
          </a:p>
          <a:p>
            <a:endParaRPr lang="en-GB" dirty="0"/>
          </a:p>
          <a:p>
            <a:r>
              <a:rPr lang="en-GB" dirty="0" smtClean="0"/>
              <a:t>The primary reason that I developed this utility (or amalgamated group of utilities) is to quickly and easily show a large quantity of simulated MQTT enabled devices interacting with an MQTT Broker and “Interesting” consumer clients wanting a view of the real-time data. In order to see and understand the real advantages of an MQTT based infrastructure, you need be able to visually interact and see a real pub/sub system in action.</a:t>
            </a:r>
          </a:p>
          <a:p>
            <a:endParaRPr lang="en-GB" dirty="0"/>
          </a:p>
          <a:p>
            <a:r>
              <a:rPr lang="en-GB" dirty="0" smtClean="0"/>
              <a:t>This utility is currently a work in progress but I feel it is functional to the point of use as a demonstration tool and initial feasibility studies in the design and implementation of complete, dynamic, reliable, and highly available MQTT based infrastructures. </a:t>
            </a:r>
            <a:endParaRPr lang="en-GB" dirty="0"/>
          </a:p>
        </p:txBody>
      </p:sp>
      <p:sp>
        <p:nvSpPr>
          <p:cNvPr id="5" name="TextBox 4"/>
          <p:cNvSpPr txBox="1"/>
          <p:nvPr/>
        </p:nvSpPr>
        <p:spPr>
          <a:xfrm>
            <a:off x="6210300" y="5830332"/>
            <a:ext cx="1714500" cy="369332"/>
          </a:xfrm>
          <a:prstGeom prst="rect">
            <a:avLst/>
          </a:prstGeom>
          <a:noFill/>
        </p:spPr>
        <p:txBody>
          <a:bodyPr wrap="square" rtlCol="0">
            <a:spAutoFit/>
          </a:bodyPr>
          <a:lstStyle/>
          <a:p>
            <a:r>
              <a:rPr lang="en-GB" dirty="0" smtClean="0"/>
              <a:t>Arlen Nipper</a:t>
            </a:r>
          </a:p>
        </p:txBody>
      </p:sp>
      <p:pic>
        <p:nvPicPr>
          <p:cNvPr id="6" name="Picture 5"/>
          <p:cNvPicPr>
            <a:picLocks noChangeAspect="1"/>
          </p:cNvPicPr>
          <p:nvPr/>
        </p:nvPicPr>
        <p:blipFill>
          <a:blip r:embed="rId2"/>
          <a:stretch>
            <a:fillRect/>
          </a:stretch>
        </p:blipFill>
        <p:spPr>
          <a:xfrm>
            <a:off x="6692900" y="0"/>
            <a:ext cx="2451101" cy="2044700"/>
          </a:xfrm>
          <a:prstGeom prst="rect">
            <a:avLst/>
          </a:prstGeom>
        </p:spPr>
      </p:pic>
    </p:spTree>
    <p:extLst>
      <p:ext uri="{BB962C8B-B14F-4D97-AF65-F5344CB8AC3E}">
        <p14:creationId xmlns:p14="http://schemas.microsoft.com/office/powerpoint/2010/main" val="3468334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8-25 at 10.48.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609600"/>
            <a:ext cx="3638105" cy="2222500"/>
          </a:xfrm>
          <a:prstGeom prst="rect">
            <a:avLst/>
          </a:prstGeom>
        </p:spPr>
      </p:pic>
      <p:pic>
        <p:nvPicPr>
          <p:cNvPr id="14" name="Picture 13" descr="Screen Shot 2012-08-25 at 11.24.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900" y="5000850"/>
            <a:ext cx="1587500" cy="1496958"/>
          </a:xfrm>
          <a:prstGeom prst="rect">
            <a:avLst/>
          </a:prstGeom>
        </p:spPr>
      </p:pic>
      <p:sp>
        <p:nvSpPr>
          <p:cNvPr id="3" name="Rectangle 2"/>
          <p:cNvSpPr/>
          <p:nvPr/>
        </p:nvSpPr>
        <p:spPr>
          <a:xfrm>
            <a:off x="5105400" y="446445"/>
            <a:ext cx="3136900" cy="1200329"/>
          </a:xfrm>
          <a:prstGeom prst="rect">
            <a:avLst/>
          </a:prstGeom>
        </p:spPr>
        <p:txBody>
          <a:bodyPr wrap="square">
            <a:spAutoFit/>
          </a:bodyPr>
          <a:lstStyle/>
          <a:p>
            <a:r>
              <a:rPr lang="en-GB" dirty="0"/>
              <a:t>You should now see the “Outdoor Temperature” Instrument connected to your new Temperature Device. </a:t>
            </a:r>
          </a:p>
        </p:txBody>
      </p:sp>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Defining MQTT Devices (3 of 3)</a:t>
            </a:r>
            <a:endParaRPr lang="en-GB" sz="2000" b="1" dirty="0"/>
          </a:p>
        </p:txBody>
      </p:sp>
      <p:cxnSp>
        <p:nvCxnSpPr>
          <p:cNvPr id="6" name="Straight Arrow Connector 5"/>
          <p:cNvCxnSpPr>
            <a:stCxn id="3" idx="1"/>
          </p:cNvCxnSpPr>
          <p:nvPr/>
        </p:nvCxnSpPr>
        <p:spPr>
          <a:xfrm flipH="1">
            <a:off x="3556000" y="1046610"/>
            <a:ext cx="1549400" cy="299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9700" y="3225800"/>
            <a:ext cx="6654800" cy="1200329"/>
          </a:xfrm>
          <a:prstGeom prst="rect">
            <a:avLst/>
          </a:prstGeom>
          <a:noFill/>
        </p:spPr>
        <p:txBody>
          <a:bodyPr wrap="square" rtlCol="0">
            <a:spAutoFit/>
          </a:bodyPr>
          <a:lstStyle/>
          <a:p>
            <a:r>
              <a:rPr lang="en-GB" dirty="0" smtClean="0"/>
              <a:t>Now click on the Apply button to save this Device configuration and close the Device Editor dialog box. You should now be able to observe a new Device added to the Configuration Explorer tree with the associated Outdoor Temperature Instrument attached to it.</a:t>
            </a:r>
            <a:endParaRPr lang="en-GB" dirty="0"/>
          </a:p>
        </p:txBody>
      </p:sp>
      <p:pic>
        <p:nvPicPr>
          <p:cNvPr id="11" name="Picture 10" descr="Screen Shot 2012-08-25 at 10.53.1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0550" y="2832100"/>
            <a:ext cx="2156980" cy="2019300"/>
          </a:xfrm>
          <a:prstGeom prst="rect">
            <a:avLst/>
          </a:prstGeom>
        </p:spPr>
      </p:pic>
      <p:sp>
        <p:nvSpPr>
          <p:cNvPr id="12" name="TextBox 11"/>
          <p:cNvSpPr txBox="1"/>
          <p:nvPr/>
        </p:nvSpPr>
        <p:spPr>
          <a:xfrm>
            <a:off x="139700" y="4851400"/>
            <a:ext cx="5829300" cy="923330"/>
          </a:xfrm>
          <a:prstGeom prst="rect">
            <a:avLst/>
          </a:prstGeom>
          <a:noFill/>
        </p:spPr>
        <p:txBody>
          <a:bodyPr wrap="square" rtlCol="0">
            <a:spAutoFit/>
          </a:bodyPr>
          <a:lstStyle/>
          <a:p>
            <a:r>
              <a:rPr lang="en-GB" dirty="0" smtClean="0"/>
              <a:t>Ok, now let’s take this newly created MQTT Device and use it to make our MQTT Client a much more interesting MqGnatt creature. </a:t>
            </a:r>
            <a:endParaRPr lang="en-GB" dirty="0"/>
          </a:p>
        </p:txBody>
      </p:sp>
    </p:spTree>
    <p:extLst>
      <p:ext uri="{BB962C8B-B14F-4D97-AF65-F5344CB8AC3E}">
        <p14:creationId xmlns:p14="http://schemas.microsoft.com/office/powerpoint/2010/main" val="10593074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00"/>
            <a:ext cx="7594600" cy="400110"/>
          </a:xfrm>
          <a:prstGeom prst="rect">
            <a:avLst/>
          </a:prstGeom>
          <a:noFill/>
        </p:spPr>
        <p:txBody>
          <a:bodyPr wrap="square" rtlCol="0">
            <a:spAutoFit/>
          </a:bodyPr>
          <a:lstStyle/>
          <a:p>
            <a:r>
              <a:rPr lang="en-GB" sz="2000" b="1" dirty="0" smtClean="0"/>
              <a:t>Attaching MQTT Devices to MQTT Clients (1 of 3)</a:t>
            </a:r>
            <a:endParaRPr lang="en-GB" sz="2000" b="1" dirty="0"/>
          </a:p>
        </p:txBody>
      </p:sp>
      <p:sp>
        <p:nvSpPr>
          <p:cNvPr id="3" name="TextBox 2"/>
          <p:cNvSpPr txBox="1"/>
          <p:nvPr/>
        </p:nvSpPr>
        <p:spPr>
          <a:xfrm>
            <a:off x="0" y="438210"/>
            <a:ext cx="8737600" cy="1200329"/>
          </a:xfrm>
          <a:prstGeom prst="rect">
            <a:avLst/>
          </a:prstGeom>
          <a:noFill/>
        </p:spPr>
        <p:txBody>
          <a:bodyPr wrap="square" rtlCol="0">
            <a:spAutoFit/>
          </a:bodyPr>
          <a:lstStyle/>
          <a:p>
            <a:r>
              <a:rPr lang="en-GB" dirty="0" smtClean="0"/>
              <a:t>Go back to the Configuration Explorer and open the MQTT Client Configuration editor again. You should now have the new Temperature Device you just created in the list box called “Available Device”. Highlight the Temperature Device and click on the right arrow to connect it to this MQTT Client. Then press the “ Apply” button to save this configuration. </a:t>
            </a:r>
            <a:endParaRPr lang="en-GB" dirty="0"/>
          </a:p>
        </p:txBody>
      </p:sp>
      <p:pic>
        <p:nvPicPr>
          <p:cNvPr id="4" name="Picture 3" descr="Screen Shot 2012-08-25 at 11.29.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2159239"/>
            <a:ext cx="6375400" cy="4229663"/>
          </a:xfrm>
          <a:prstGeom prst="rect">
            <a:avLst/>
          </a:prstGeom>
        </p:spPr>
      </p:pic>
      <p:cxnSp>
        <p:nvCxnSpPr>
          <p:cNvPr id="6" name="Straight Arrow Connector 5"/>
          <p:cNvCxnSpPr>
            <a:stCxn id="3" idx="2"/>
          </p:cNvCxnSpPr>
          <p:nvPr/>
        </p:nvCxnSpPr>
        <p:spPr>
          <a:xfrm flipH="1">
            <a:off x="1803400" y="1638539"/>
            <a:ext cx="2565400" cy="37462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993900" y="5727700"/>
            <a:ext cx="6477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67200" y="5727700"/>
            <a:ext cx="1574800"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978400" y="5543669"/>
            <a:ext cx="457200" cy="368061"/>
          </a:xfrm>
          <a:prstGeom prst="rect">
            <a:avLst/>
          </a:prstGeom>
          <a:noFill/>
        </p:spPr>
        <p:txBody>
          <a:bodyPr wrap="square" rtlCol="0">
            <a:spAutoFit/>
          </a:bodyPr>
          <a:lstStyle/>
          <a:p>
            <a:r>
              <a:rPr lang="en-GB" dirty="0" smtClean="0">
                <a:solidFill>
                  <a:schemeClr val="tx2">
                    <a:lumMod val="60000"/>
                    <a:lumOff val="40000"/>
                  </a:schemeClr>
                </a:solidFill>
              </a:rPr>
              <a:t>#3</a:t>
            </a:r>
            <a:endParaRPr lang="en-GB" dirty="0">
              <a:solidFill>
                <a:schemeClr val="tx2">
                  <a:lumMod val="60000"/>
                  <a:lumOff val="40000"/>
                </a:schemeClr>
              </a:solidFill>
            </a:endParaRPr>
          </a:p>
        </p:txBody>
      </p:sp>
      <p:sp>
        <p:nvSpPr>
          <p:cNvPr id="12" name="TextBox 11"/>
          <p:cNvSpPr txBox="1"/>
          <p:nvPr/>
        </p:nvSpPr>
        <p:spPr>
          <a:xfrm>
            <a:off x="1993900" y="5727700"/>
            <a:ext cx="457200" cy="368061"/>
          </a:xfrm>
          <a:prstGeom prst="rect">
            <a:avLst/>
          </a:prstGeom>
          <a:noFill/>
        </p:spPr>
        <p:txBody>
          <a:bodyPr wrap="square" rtlCol="0">
            <a:spAutoFit/>
          </a:bodyPr>
          <a:lstStyle/>
          <a:p>
            <a:r>
              <a:rPr lang="en-GB" dirty="0" smtClean="0">
                <a:solidFill>
                  <a:schemeClr val="tx2">
                    <a:lumMod val="60000"/>
                    <a:lumOff val="40000"/>
                  </a:schemeClr>
                </a:solidFill>
              </a:rPr>
              <a:t>#2</a:t>
            </a:r>
            <a:endParaRPr lang="en-GB" dirty="0">
              <a:solidFill>
                <a:schemeClr val="tx2">
                  <a:lumMod val="60000"/>
                  <a:lumOff val="40000"/>
                </a:schemeClr>
              </a:solidFill>
            </a:endParaRPr>
          </a:p>
        </p:txBody>
      </p:sp>
      <p:sp>
        <p:nvSpPr>
          <p:cNvPr id="13" name="TextBox 12"/>
          <p:cNvSpPr txBox="1"/>
          <p:nvPr/>
        </p:nvSpPr>
        <p:spPr>
          <a:xfrm>
            <a:off x="2832100" y="3048239"/>
            <a:ext cx="457200" cy="368061"/>
          </a:xfrm>
          <a:prstGeom prst="rect">
            <a:avLst/>
          </a:prstGeom>
          <a:noFill/>
        </p:spPr>
        <p:txBody>
          <a:bodyPr wrap="square" rtlCol="0">
            <a:spAutoFit/>
          </a:bodyPr>
          <a:lstStyle/>
          <a:p>
            <a:r>
              <a:rPr lang="en-GB" dirty="0" smtClean="0">
                <a:solidFill>
                  <a:schemeClr val="tx2">
                    <a:lumMod val="60000"/>
                    <a:lumOff val="40000"/>
                  </a:schemeClr>
                </a:solidFill>
              </a:rPr>
              <a:t>#1</a:t>
            </a:r>
            <a:endParaRPr lang="en-GB" dirty="0">
              <a:solidFill>
                <a:schemeClr val="tx2">
                  <a:lumMod val="60000"/>
                  <a:lumOff val="40000"/>
                </a:schemeClr>
              </a:solidFill>
            </a:endParaRPr>
          </a:p>
        </p:txBody>
      </p:sp>
    </p:spTree>
    <p:extLst>
      <p:ext uri="{BB962C8B-B14F-4D97-AF65-F5344CB8AC3E}">
        <p14:creationId xmlns:p14="http://schemas.microsoft.com/office/powerpoint/2010/main" val="300660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2-08-25 at 11.31.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1630928"/>
            <a:ext cx="2324100" cy="2452122"/>
          </a:xfrm>
          <a:prstGeom prst="rect">
            <a:avLst/>
          </a:prstGeom>
        </p:spPr>
      </p:pic>
      <p:sp>
        <p:nvSpPr>
          <p:cNvPr id="12" name="TextBox 11"/>
          <p:cNvSpPr txBox="1"/>
          <p:nvPr/>
        </p:nvSpPr>
        <p:spPr>
          <a:xfrm>
            <a:off x="0" y="12700"/>
            <a:ext cx="7594600" cy="400110"/>
          </a:xfrm>
          <a:prstGeom prst="rect">
            <a:avLst/>
          </a:prstGeom>
          <a:noFill/>
        </p:spPr>
        <p:txBody>
          <a:bodyPr wrap="square" rtlCol="0">
            <a:spAutoFit/>
          </a:bodyPr>
          <a:lstStyle/>
          <a:p>
            <a:r>
              <a:rPr lang="en-GB" sz="2000" b="1" dirty="0" smtClean="0"/>
              <a:t>Attaching MQTT Devices to MQTT Clients (2 of 3)</a:t>
            </a:r>
            <a:endParaRPr lang="en-GB" sz="2000" b="1" dirty="0"/>
          </a:p>
        </p:txBody>
      </p:sp>
      <p:sp>
        <p:nvSpPr>
          <p:cNvPr id="13" name="TextBox 12"/>
          <p:cNvSpPr txBox="1"/>
          <p:nvPr/>
        </p:nvSpPr>
        <p:spPr>
          <a:xfrm>
            <a:off x="0" y="635000"/>
            <a:ext cx="9144000" cy="1200329"/>
          </a:xfrm>
          <a:prstGeom prst="rect">
            <a:avLst/>
          </a:prstGeom>
          <a:noFill/>
        </p:spPr>
        <p:txBody>
          <a:bodyPr wrap="square" rtlCol="0">
            <a:spAutoFit/>
          </a:bodyPr>
          <a:lstStyle/>
          <a:p>
            <a:r>
              <a:rPr lang="en-GB" dirty="0" smtClean="0"/>
              <a:t>If you fully expand the Configuration Explorer now, you should start what is starting to look like a much more interesting infrastructure. Now you have an Outdoor Temperature instrument connected to a Temperature Device connected to an MQTT Client with a number of MQTT Brokers to connect to:</a:t>
            </a:r>
            <a:endParaRPr lang="en-GB" dirty="0"/>
          </a:p>
        </p:txBody>
      </p:sp>
      <p:sp>
        <p:nvSpPr>
          <p:cNvPr id="14" name="TextBox 13"/>
          <p:cNvSpPr txBox="1"/>
          <p:nvPr/>
        </p:nvSpPr>
        <p:spPr>
          <a:xfrm>
            <a:off x="0" y="4597400"/>
            <a:ext cx="8877300" cy="1477328"/>
          </a:xfrm>
          <a:prstGeom prst="rect">
            <a:avLst/>
          </a:prstGeom>
          <a:noFill/>
        </p:spPr>
        <p:txBody>
          <a:bodyPr wrap="square" rtlCol="0">
            <a:spAutoFit/>
          </a:bodyPr>
          <a:lstStyle/>
          <a:p>
            <a:r>
              <a:rPr lang="en-GB" dirty="0" smtClean="0"/>
              <a:t>Now lets go back to the Device Client Summary tab and click on the “START” button again to see what happens. Note that after your “My First </a:t>
            </a:r>
            <a:r>
              <a:rPr lang="en-GB" dirty="0" err="1" smtClean="0"/>
              <a:t>Config</a:t>
            </a:r>
            <a:r>
              <a:rPr lang="en-GB" dirty="0" smtClean="0"/>
              <a:t>” MQTT Client connects to the Broker, you will start to see the Temperature Device publishing messages every 500ms. You can press the “Stop” button on the </a:t>
            </a:r>
            <a:r>
              <a:rPr lang="en-GB" dirty="0" err="1" smtClean="0"/>
              <a:t>Diag</a:t>
            </a:r>
            <a:r>
              <a:rPr lang="en-GB" dirty="0" smtClean="0"/>
              <a:t> Window view to pause the output and observe what is happening. </a:t>
            </a:r>
            <a:endParaRPr lang="en-GB" dirty="0"/>
          </a:p>
        </p:txBody>
      </p:sp>
    </p:spTree>
    <p:extLst>
      <p:ext uri="{BB962C8B-B14F-4D97-AF65-F5344CB8AC3E}">
        <p14:creationId xmlns:p14="http://schemas.microsoft.com/office/powerpoint/2010/main" val="30216230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Attaching MQTT Devices to MQTT Clients (3 of 3)</a:t>
            </a:r>
            <a:endParaRPr lang="en-GB" sz="2000" b="1" dirty="0"/>
          </a:p>
        </p:txBody>
      </p:sp>
      <p:pic>
        <p:nvPicPr>
          <p:cNvPr id="5" name="Picture 4" descr="Screen Shot 2012-08-25 at 11.41.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800" y="978043"/>
            <a:ext cx="6680200" cy="1803111"/>
          </a:xfrm>
          <a:prstGeom prst="rect">
            <a:avLst/>
          </a:prstGeom>
        </p:spPr>
      </p:pic>
      <p:pic>
        <p:nvPicPr>
          <p:cNvPr id="6" name="Picture 5" descr="Screen Shot 2012-08-25 at 11.41.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4419600"/>
            <a:ext cx="7569200" cy="1384300"/>
          </a:xfrm>
          <a:prstGeom prst="rect">
            <a:avLst/>
          </a:prstGeom>
        </p:spPr>
      </p:pic>
      <p:sp>
        <p:nvSpPr>
          <p:cNvPr id="7" name="TextBox 6"/>
          <p:cNvSpPr txBox="1"/>
          <p:nvPr/>
        </p:nvSpPr>
        <p:spPr>
          <a:xfrm>
            <a:off x="0" y="749588"/>
            <a:ext cx="1612900" cy="646331"/>
          </a:xfrm>
          <a:prstGeom prst="rect">
            <a:avLst/>
          </a:prstGeom>
          <a:noFill/>
        </p:spPr>
        <p:txBody>
          <a:bodyPr wrap="square" rtlCol="0">
            <a:spAutoFit/>
          </a:bodyPr>
          <a:lstStyle/>
          <a:p>
            <a:pPr algn="ctr"/>
            <a:r>
              <a:rPr lang="en-GB" sz="1200" b="1" dirty="0" smtClean="0"/>
              <a:t>“My First </a:t>
            </a:r>
            <a:r>
              <a:rPr lang="en-GB" sz="1200" b="1" dirty="0" err="1" smtClean="0"/>
              <a:t>Config</a:t>
            </a:r>
            <a:r>
              <a:rPr lang="en-GB" sz="1200" b="1" dirty="0" smtClean="0"/>
              <a:t>” Connecting to the Broker</a:t>
            </a:r>
            <a:endParaRPr lang="en-GB" sz="1200" b="1" dirty="0"/>
          </a:p>
        </p:txBody>
      </p:sp>
      <p:sp>
        <p:nvSpPr>
          <p:cNvPr id="8" name="TextBox 7"/>
          <p:cNvSpPr txBox="1"/>
          <p:nvPr/>
        </p:nvSpPr>
        <p:spPr>
          <a:xfrm>
            <a:off x="0" y="1879599"/>
            <a:ext cx="1612900" cy="1015663"/>
          </a:xfrm>
          <a:prstGeom prst="rect">
            <a:avLst/>
          </a:prstGeom>
          <a:noFill/>
        </p:spPr>
        <p:txBody>
          <a:bodyPr wrap="square" rtlCol="0">
            <a:spAutoFit/>
          </a:bodyPr>
          <a:lstStyle/>
          <a:p>
            <a:pPr algn="ctr"/>
            <a:r>
              <a:rPr lang="en-GB" sz="1200" b="1" dirty="0" smtClean="0"/>
              <a:t>The Outdoor Temperature being published every 500ms on the Topic of “temp/outdoor”</a:t>
            </a:r>
            <a:endParaRPr lang="en-GB" sz="1200" b="1" dirty="0"/>
          </a:p>
        </p:txBody>
      </p:sp>
      <p:cxnSp>
        <p:nvCxnSpPr>
          <p:cNvPr id="10" name="Straight Arrow Connector 9"/>
          <p:cNvCxnSpPr>
            <a:stCxn id="7" idx="3"/>
          </p:cNvCxnSpPr>
          <p:nvPr/>
        </p:nvCxnSpPr>
        <p:spPr>
          <a:xfrm>
            <a:off x="1612900" y="1072754"/>
            <a:ext cx="850900" cy="590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3"/>
            <a:endCxn id="5" idx="1"/>
          </p:cNvCxnSpPr>
          <p:nvPr/>
        </p:nvCxnSpPr>
        <p:spPr>
          <a:xfrm flipV="1">
            <a:off x="1612900" y="1879599"/>
            <a:ext cx="850900" cy="507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346200" y="3684894"/>
            <a:ext cx="1612900" cy="461665"/>
          </a:xfrm>
          <a:prstGeom prst="rect">
            <a:avLst/>
          </a:prstGeom>
          <a:noFill/>
        </p:spPr>
        <p:txBody>
          <a:bodyPr wrap="square" rtlCol="0">
            <a:spAutoFit/>
          </a:bodyPr>
          <a:lstStyle/>
          <a:p>
            <a:pPr algn="ctr"/>
            <a:r>
              <a:rPr lang="en-GB" sz="1200" b="1" dirty="0" smtClean="0"/>
              <a:t>Broker we are connected to </a:t>
            </a:r>
            <a:endParaRPr lang="en-GB" sz="1200" b="1" dirty="0"/>
          </a:p>
        </p:txBody>
      </p:sp>
      <p:sp>
        <p:nvSpPr>
          <p:cNvPr id="14" name="TextBox 13"/>
          <p:cNvSpPr txBox="1"/>
          <p:nvPr/>
        </p:nvSpPr>
        <p:spPr>
          <a:xfrm>
            <a:off x="6362700" y="3684894"/>
            <a:ext cx="1612900" cy="461665"/>
          </a:xfrm>
          <a:prstGeom prst="rect">
            <a:avLst/>
          </a:prstGeom>
          <a:noFill/>
        </p:spPr>
        <p:txBody>
          <a:bodyPr wrap="square" rtlCol="0">
            <a:spAutoFit/>
          </a:bodyPr>
          <a:lstStyle/>
          <a:p>
            <a:pPr algn="ctr"/>
            <a:r>
              <a:rPr lang="en-GB" sz="1200" b="1" dirty="0" smtClean="0"/>
              <a:t>Number of messages Published</a:t>
            </a:r>
            <a:endParaRPr lang="en-GB" sz="1200" b="1" dirty="0"/>
          </a:p>
        </p:txBody>
      </p:sp>
      <p:cxnSp>
        <p:nvCxnSpPr>
          <p:cNvPr id="16" name="Straight Arrow Connector 15"/>
          <p:cNvCxnSpPr>
            <a:stCxn id="13" idx="2"/>
          </p:cNvCxnSpPr>
          <p:nvPr/>
        </p:nvCxnSpPr>
        <p:spPr>
          <a:xfrm>
            <a:off x="2152650" y="4146559"/>
            <a:ext cx="425450" cy="9715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4" idx="2"/>
          </p:cNvCxnSpPr>
          <p:nvPr/>
        </p:nvCxnSpPr>
        <p:spPr>
          <a:xfrm flipH="1">
            <a:off x="6248400" y="4146559"/>
            <a:ext cx="920750" cy="9715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1906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3"/>
          <p:cNvSpPr txBox="1">
            <a:spLocks noChangeArrowheads="1"/>
          </p:cNvSpPr>
          <p:nvPr/>
        </p:nvSpPr>
        <p:spPr bwMode="auto">
          <a:xfrm>
            <a:off x="0" y="12700"/>
            <a:ext cx="7594600" cy="400050"/>
          </a:xfrm>
          <a:prstGeom prst="rect">
            <a:avLst/>
          </a:prstGeom>
          <a:noFill/>
          <a:ln w="9525">
            <a:noFill/>
            <a:miter lim="800000"/>
            <a:headEnd/>
            <a:tailEnd/>
          </a:ln>
        </p:spPr>
        <p:txBody>
          <a:bodyPr>
            <a:spAutoFit/>
          </a:bodyPr>
          <a:lstStyle/>
          <a:p>
            <a:r>
              <a:rPr lang="en-GB" sz="2000" b="1">
                <a:latin typeface="Calibri" pitchFamily="34" charset="0"/>
              </a:rPr>
              <a:t>Viewing the Publish Messages – (1 of 3)</a:t>
            </a:r>
          </a:p>
        </p:txBody>
      </p:sp>
      <p:sp>
        <p:nvSpPr>
          <p:cNvPr id="37890" name="TextBox 1"/>
          <p:cNvSpPr txBox="1">
            <a:spLocks noChangeArrowheads="1"/>
          </p:cNvSpPr>
          <p:nvPr/>
        </p:nvSpPr>
        <p:spPr bwMode="auto">
          <a:xfrm>
            <a:off x="0" y="393700"/>
            <a:ext cx="9144000" cy="2014538"/>
          </a:xfrm>
          <a:prstGeom prst="rect">
            <a:avLst/>
          </a:prstGeom>
          <a:noFill/>
          <a:ln w="9525">
            <a:noFill/>
            <a:miter lim="800000"/>
            <a:headEnd/>
            <a:tailEnd/>
          </a:ln>
        </p:spPr>
        <p:txBody>
          <a:bodyPr>
            <a:spAutoFit/>
          </a:bodyPr>
          <a:lstStyle/>
          <a:p>
            <a:r>
              <a:rPr lang="en-GB" dirty="0">
                <a:latin typeface="Calibri" pitchFamily="34" charset="0"/>
              </a:rPr>
              <a:t>Now that you have a “Device” publishing interesting MQTT information we can use other MQTT Client utilities to subscribe to this data stream. MqGnatt has some MQTT Client Viewers built in and we can look at other applications that will let us subscribe to and monitor MQTT messages. This viewer is </a:t>
            </a:r>
            <a:r>
              <a:rPr lang="en-GB" dirty="0" smtClean="0">
                <a:latin typeface="Calibri" pitchFamily="34" charset="0"/>
              </a:rPr>
              <a:t>serving </a:t>
            </a:r>
            <a:r>
              <a:rPr lang="en-GB" dirty="0">
                <a:latin typeface="Calibri" pitchFamily="34" charset="0"/>
              </a:rPr>
              <a:t>as an “Application Client” in our sample topology.</a:t>
            </a:r>
          </a:p>
          <a:p>
            <a:endParaRPr lang="en-GB" dirty="0">
              <a:latin typeface="Calibri" pitchFamily="34" charset="0"/>
            </a:endParaRPr>
          </a:p>
          <a:p>
            <a:r>
              <a:rPr lang="en-GB" dirty="0">
                <a:latin typeface="Calibri" pitchFamily="34" charset="0"/>
              </a:rPr>
              <a:t>The viewer built into MqGnatt can be accessed by clicking on the dropdown Menu item “Windows” and selecting the “MQTT Message Viewer”. The following console will appear:</a:t>
            </a:r>
          </a:p>
        </p:txBody>
      </p:sp>
      <p:pic>
        <p:nvPicPr>
          <p:cNvPr id="37891" name="Picture 2" descr="Screen Shot 2012-08-26 at 4.07.07 PM.png"/>
          <p:cNvPicPr>
            <a:picLocks noChangeAspect="1"/>
          </p:cNvPicPr>
          <p:nvPr/>
        </p:nvPicPr>
        <p:blipFill>
          <a:blip r:embed="rId2"/>
          <a:srcRect/>
          <a:stretch>
            <a:fillRect/>
          </a:stretch>
        </p:blipFill>
        <p:spPr bwMode="auto">
          <a:xfrm>
            <a:off x="1739900" y="2379663"/>
            <a:ext cx="5751513" cy="2814637"/>
          </a:xfrm>
          <a:prstGeom prst="rect">
            <a:avLst/>
          </a:prstGeom>
          <a:noFill/>
          <a:ln w="9525">
            <a:noFill/>
            <a:miter lim="800000"/>
            <a:headEnd/>
            <a:tailEnd/>
          </a:ln>
        </p:spPr>
      </p:pic>
      <p:sp>
        <p:nvSpPr>
          <p:cNvPr id="37892" name="TextBox 4"/>
          <p:cNvSpPr txBox="1">
            <a:spLocks noChangeArrowheads="1"/>
          </p:cNvSpPr>
          <p:nvPr/>
        </p:nvSpPr>
        <p:spPr bwMode="auto">
          <a:xfrm>
            <a:off x="0" y="2390775"/>
            <a:ext cx="1460500" cy="431800"/>
          </a:xfrm>
          <a:prstGeom prst="rect">
            <a:avLst/>
          </a:prstGeom>
          <a:noFill/>
          <a:ln w="9525">
            <a:noFill/>
            <a:miter lim="800000"/>
            <a:headEnd/>
            <a:tailEnd/>
          </a:ln>
        </p:spPr>
        <p:txBody>
          <a:bodyPr>
            <a:spAutoFit/>
          </a:bodyPr>
          <a:lstStyle/>
          <a:p>
            <a:r>
              <a:rPr lang="en-GB" sz="1100" b="1">
                <a:latin typeface="Calibri" pitchFamily="34" charset="0"/>
              </a:rPr>
              <a:t>Select the Broker to connect to.</a:t>
            </a:r>
          </a:p>
        </p:txBody>
      </p:sp>
      <p:sp>
        <p:nvSpPr>
          <p:cNvPr id="37893" name="TextBox 5"/>
          <p:cNvSpPr txBox="1">
            <a:spLocks noChangeArrowheads="1"/>
          </p:cNvSpPr>
          <p:nvPr/>
        </p:nvSpPr>
        <p:spPr bwMode="auto">
          <a:xfrm>
            <a:off x="0" y="3141663"/>
            <a:ext cx="1612900" cy="600075"/>
          </a:xfrm>
          <a:prstGeom prst="rect">
            <a:avLst/>
          </a:prstGeom>
          <a:noFill/>
          <a:ln w="9525">
            <a:noFill/>
            <a:miter lim="800000"/>
            <a:headEnd/>
            <a:tailEnd/>
          </a:ln>
        </p:spPr>
        <p:txBody>
          <a:bodyPr>
            <a:spAutoFit/>
          </a:bodyPr>
          <a:lstStyle/>
          <a:p>
            <a:r>
              <a:rPr lang="en-GB" sz="1100" b="1">
                <a:latin typeface="Calibri" pitchFamily="34" charset="0"/>
              </a:rPr>
              <a:t>Randomized ClientID has already been generated.</a:t>
            </a:r>
          </a:p>
        </p:txBody>
      </p:sp>
      <p:sp>
        <p:nvSpPr>
          <p:cNvPr id="37894" name="TextBox 6"/>
          <p:cNvSpPr txBox="1">
            <a:spLocks noChangeArrowheads="1"/>
          </p:cNvSpPr>
          <p:nvPr/>
        </p:nvSpPr>
        <p:spPr bwMode="auto">
          <a:xfrm>
            <a:off x="7594600" y="2522538"/>
            <a:ext cx="1460500" cy="261937"/>
          </a:xfrm>
          <a:prstGeom prst="rect">
            <a:avLst/>
          </a:prstGeom>
          <a:noFill/>
          <a:ln w="9525">
            <a:noFill/>
            <a:miter lim="800000"/>
            <a:headEnd/>
            <a:tailEnd/>
          </a:ln>
        </p:spPr>
        <p:txBody>
          <a:bodyPr>
            <a:spAutoFit/>
          </a:bodyPr>
          <a:lstStyle/>
          <a:p>
            <a:r>
              <a:rPr lang="en-GB" sz="1100" b="1">
                <a:latin typeface="Calibri" pitchFamily="34" charset="0"/>
              </a:rPr>
              <a:t>Connection status.</a:t>
            </a:r>
          </a:p>
        </p:txBody>
      </p:sp>
      <p:sp>
        <p:nvSpPr>
          <p:cNvPr id="37895" name="TextBox 7"/>
          <p:cNvSpPr txBox="1">
            <a:spLocks noChangeArrowheads="1"/>
          </p:cNvSpPr>
          <p:nvPr/>
        </p:nvSpPr>
        <p:spPr bwMode="auto">
          <a:xfrm>
            <a:off x="12700" y="3975100"/>
            <a:ext cx="1104900" cy="431800"/>
          </a:xfrm>
          <a:prstGeom prst="rect">
            <a:avLst/>
          </a:prstGeom>
          <a:noFill/>
          <a:ln w="9525">
            <a:noFill/>
            <a:miter lim="800000"/>
            <a:headEnd/>
            <a:tailEnd/>
          </a:ln>
        </p:spPr>
        <p:txBody>
          <a:bodyPr>
            <a:spAutoFit/>
          </a:bodyPr>
          <a:lstStyle/>
          <a:p>
            <a:r>
              <a:rPr lang="en-GB" sz="1100" b="1">
                <a:latin typeface="Calibri" pitchFamily="34" charset="0"/>
              </a:rPr>
              <a:t>Topic you are interested in.</a:t>
            </a:r>
          </a:p>
        </p:txBody>
      </p:sp>
      <p:sp>
        <p:nvSpPr>
          <p:cNvPr id="37896" name="TextBox 8"/>
          <p:cNvSpPr txBox="1">
            <a:spLocks noChangeArrowheads="1"/>
          </p:cNvSpPr>
          <p:nvPr/>
        </p:nvSpPr>
        <p:spPr bwMode="auto">
          <a:xfrm>
            <a:off x="12700" y="4979988"/>
            <a:ext cx="1460500" cy="430212"/>
          </a:xfrm>
          <a:prstGeom prst="rect">
            <a:avLst/>
          </a:prstGeom>
          <a:noFill/>
          <a:ln w="9525">
            <a:noFill/>
            <a:miter lim="800000"/>
            <a:headEnd/>
            <a:tailEnd/>
          </a:ln>
        </p:spPr>
        <p:txBody>
          <a:bodyPr>
            <a:spAutoFit/>
          </a:bodyPr>
          <a:lstStyle/>
          <a:p>
            <a:r>
              <a:rPr lang="en-GB" sz="1100" b="1">
                <a:latin typeface="Calibri" pitchFamily="34" charset="0"/>
              </a:rPr>
              <a:t>Topics this Viewer has seen to date.</a:t>
            </a:r>
          </a:p>
        </p:txBody>
      </p:sp>
      <p:sp>
        <p:nvSpPr>
          <p:cNvPr id="37897" name="TextBox 9"/>
          <p:cNvSpPr txBox="1">
            <a:spLocks noChangeArrowheads="1"/>
          </p:cNvSpPr>
          <p:nvPr/>
        </p:nvSpPr>
        <p:spPr bwMode="auto">
          <a:xfrm>
            <a:off x="7683500" y="4979988"/>
            <a:ext cx="1460500" cy="430212"/>
          </a:xfrm>
          <a:prstGeom prst="rect">
            <a:avLst/>
          </a:prstGeom>
          <a:noFill/>
          <a:ln w="9525">
            <a:noFill/>
            <a:miter lim="800000"/>
            <a:headEnd/>
            <a:tailEnd/>
          </a:ln>
        </p:spPr>
        <p:txBody>
          <a:bodyPr>
            <a:spAutoFit/>
          </a:bodyPr>
          <a:lstStyle/>
          <a:p>
            <a:r>
              <a:rPr lang="en-GB" sz="1100" b="1">
                <a:latin typeface="Calibri" pitchFamily="34" charset="0"/>
              </a:rPr>
              <a:t>Number of messages received on this topic.</a:t>
            </a:r>
          </a:p>
        </p:txBody>
      </p:sp>
      <p:cxnSp>
        <p:nvCxnSpPr>
          <p:cNvPr id="12" name="Straight Arrow Connector 11"/>
          <p:cNvCxnSpPr>
            <a:stCxn id="37892" idx="3"/>
          </p:cNvCxnSpPr>
          <p:nvPr/>
        </p:nvCxnSpPr>
        <p:spPr>
          <a:xfrm>
            <a:off x="1460500" y="2606675"/>
            <a:ext cx="800100" cy="111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7893" idx="3"/>
          </p:cNvCxnSpPr>
          <p:nvPr/>
        </p:nvCxnSpPr>
        <p:spPr>
          <a:xfrm flipV="1">
            <a:off x="1612900" y="2984500"/>
            <a:ext cx="9271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37896" idx="3"/>
          </p:cNvCxnSpPr>
          <p:nvPr/>
        </p:nvCxnSpPr>
        <p:spPr>
          <a:xfrm flipV="1">
            <a:off x="1473200" y="4979988"/>
            <a:ext cx="1308100" cy="214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37897" idx="1"/>
          </p:cNvCxnSpPr>
          <p:nvPr/>
        </p:nvCxnSpPr>
        <p:spPr>
          <a:xfrm flipH="1" flipV="1">
            <a:off x="7315200" y="4979988"/>
            <a:ext cx="368300" cy="214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7895" idx="3"/>
          </p:cNvCxnSpPr>
          <p:nvPr/>
        </p:nvCxnSpPr>
        <p:spPr>
          <a:xfrm flipV="1">
            <a:off x="1117600" y="3441700"/>
            <a:ext cx="1422400" cy="74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37894" idx="1"/>
          </p:cNvCxnSpPr>
          <p:nvPr/>
        </p:nvCxnSpPr>
        <p:spPr>
          <a:xfrm flipH="1">
            <a:off x="6910388" y="2654300"/>
            <a:ext cx="684212" cy="111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904" name="TextBox 30"/>
          <p:cNvSpPr txBox="1">
            <a:spLocks noChangeArrowheads="1"/>
          </p:cNvSpPr>
          <p:nvPr/>
        </p:nvSpPr>
        <p:spPr bwMode="auto">
          <a:xfrm>
            <a:off x="12700" y="5626100"/>
            <a:ext cx="9131300" cy="922338"/>
          </a:xfrm>
          <a:prstGeom prst="rect">
            <a:avLst/>
          </a:prstGeom>
          <a:noFill/>
          <a:ln w="9525">
            <a:noFill/>
            <a:miter lim="800000"/>
            <a:headEnd/>
            <a:tailEnd/>
          </a:ln>
        </p:spPr>
        <p:txBody>
          <a:bodyPr>
            <a:spAutoFit/>
          </a:bodyPr>
          <a:lstStyle/>
          <a:p>
            <a:r>
              <a:rPr lang="en-GB">
                <a:latin typeface="Calibri" pitchFamily="34" charset="0"/>
              </a:rPr>
              <a:t>The Message Viewer already knows what the Username and Password are for this Broker connection so all you have to do is to select the desired Broker and click on the “Connect” button. </a:t>
            </a:r>
          </a:p>
        </p:txBody>
      </p:sp>
    </p:spTree>
    <p:extLst>
      <p:ext uri="{BB962C8B-B14F-4D97-AF65-F5344CB8AC3E}">
        <p14:creationId xmlns:p14="http://schemas.microsoft.com/office/powerpoint/2010/main" val="35934297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Viewing the Publish Messages – (2 of 3)</a:t>
            </a:r>
            <a:endParaRPr lang="en-GB" sz="2000" b="1" dirty="0"/>
          </a:p>
        </p:txBody>
      </p:sp>
      <p:sp>
        <p:nvSpPr>
          <p:cNvPr id="2" name="TextBox 1"/>
          <p:cNvSpPr txBox="1"/>
          <p:nvPr/>
        </p:nvSpPr>
        <p:spPr>
          <a:xfrm>
            <a:off x="0" y="393820"/>
            <a:ext cx="9144000" cy="1754327"/>
          </a:xfrm>
          <a:prstGeom prst="rect">
            <a:avLst/>
          </a:prstGeom>
          <a:noFill/>
        </p:spPr>
        <p:txBody>
          <a:bodyPr wrap="square" rtlCol="0">
            <a:spAutoFit/>
          </a:bodyPr>
          <a:lstStyle/>
          <a:p>
            <a:r>
              <a:rPr lang="en-GB" dirty="0" smtClean="0"/>
              <a:t>Right click on the “MQTT Topic” that you are interested in viewing now. Currently the default MQTT Viewer will default to a JSON/ASCII view depending on the message structure being published. If the viewer can determine the message is in valid JSON format it will attempt to parse out the column data for display. Otherwise this viewer will default to simply printing payload in ASCII. For the Outdoor Temperature example, the viewer will post the messages in ASCII. </a:t>
            </a:r>
            <a:endParaRPr lang="en-GB" dirty="0"/>
          </a:p>
        </p:txBody>
      </p:sp>
      <p:pic>
        <p:nvPicPr>
          <p:cNvPr id="11" name="Picture 10" descr="Screen Shot 2012-08-26 at 4.31.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576571"/>
            <a:ext cx="7079174" cy="2617729"/>
          </a:xfrm>
          <a:prstGeom prst="rect">
            <a:avLst/>
          </a:prstGeom>
        </p:spPr>
      </p:pic>
    </p:spTree>
    <p:extLst>
      <p:ext uri="{BB962C8B-B14F-4D97-AF65-F5344CB8AC3E}">
        <p14:creationId xmlns:p14="http://schemas.microsoft.com/office/powerpoint/2010/main" val="4933011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Viewing the Publish Messages – (3 of 3)</a:t>
            </a:r>
            <a:endParaRPr lang="en-GB" sz="2000" b="1" dirty="0"/>
          </a:p>
        </p:txBody>
      </p:sp>
      <p:sp>
        <p:nvSpPr>
          <p:cNvPr id="2" name="TextBox 1"/>
          <p:cNvSpPr txBox="1"/>
          <p:nvPr/>
        </p:nvSpPr>
        <p:spPr>
          <a:xfrm>
            <a:off x="0" y="393820"/>
            <a:ext cx="9144000" cy="1477328"/>
          </a:xfrm>
          <a:prstGeom prst="rect">
            <a:avLst/>
          </a:prstGeom>
          <a:noFill/>
        </p:spPr>
        <p:txBody>
          <a:bodyPr wrap="square" rtlCol="0">
            <a:spAutoFit/>
          </a:bodyPr>
          <a:lstStyle/>
          <a:p>
            <a:r>
              <a:rPr lang="en-GB" dirty="0" smtClean="0"/>
              <a:t>As stated earlier on, the real intent of MqGnatt is to create device infrastructures using the MQTT transport protocol. You can still use any available MQTT Client to view the resulting messages with (hey, that is the beauty of MQTT, you can have as many clients viewing as you want to spin up !). Here is the well known IA92 “</a:t>
            </a:r>
            <a:r>
              <a:rPr lang="en-GB" dirty="0" err="1" smtClean="0"/>
              <a:t>wmqttSample.jar</a:t>
            </a:r>
            <a:r>
              <a:rPr lang="en-GB" dirty="0" smtClean="0"/>
              <a:t>” viewer connected to the Eclipse </a:t>
            </a:r>
            <a:r>
              <a:rPr lang="en-GB" dirty="0" err="1" smtClean="0"/>
              <a:t>Paho</a:t>
            </a:r>
            <a:r>
              <a:rPr lang="en-GB" dirty="0" smtClean="0"/>
              <a:t> Broker viewing the same message topic:</a:t>
            </a:r>
            <a:endParaRPr lang="en-GB" dirty="0"/>
          </a:p>
        </p:txBody>
      </p:sp>
      <p:pic>
        <p:nvPicPr>
          <p:cNvPr id="3" name="Picture 2" descr="Screen Shot 2012-08-26 at 4.45.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2033521"/>
            <a:ext cx="8420100" cy="3552353"/>
          </a:xfrm>
          <a:prstGeom prst="rect">
            <a:avLst/>
          </a:prstGeom>
        </p:spPr>
      </p:pic>
    </p:spTree>
    <p:extLst>
      <p:ext uri="{BB962C8B-B14F-4D97-AF65-F5344CB8AC3E}">
        <p14:creationId xmlns:p14="http://schemas.microsoft.com/office/powerpoint/2010/main" val="30088833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Summary to this point …….</a:t>
            </a:r>
            <a:endParaRPr lang="en-GB" sz="2000" b="1" dirty="0"/>
          </a:p>
        </p:txBody>
      </p:sp>
      <p:sp>
        <p:nvSpPr>
          <p:cNvPr id="2" name="TextBox 1"/>
          <p:cNvSpPr txBox="1"/>
          <p:nvPr/>
        </p:nvSpPr>
        <p:spPr>
          <a:xfrm>
            <a:off x="190500" y="647700"/>
            <a:ext cx="8699500" cy="2339102"/>
          </a:xfrm>
          <a:prstGeom prst="rect">
            <a:avLst/>
          </a:prstGeom>
          <a:noFill/>
        </p:spPr>
        <p:txBody>
          <a:bodyPr wrap="square" rtlCol="0">
            <a:spAutoFit/>
          </a:bodyPr>
          <a:lstStyle/>
          <a:p>
            <a:r>
              <a:rPr lang="en-GB" dirty="0" smtClean="0"/>
              <a:t>To summarize to this point, we have used the MqGnatt utility to do the following:</a:t>
            </a:r>
            <a:endParaRPr lang="en-GB" dirty="0"/>
          </a:p>
          <a:p>
            <a:pPr marL="285750" indent="-285750">
              <a:buFont typeface="Arial"/>
              <a:buChar char="•"/>
            </a:pPr>
            <a:r>
              <a:rPr lang="en-GB" sz="1600" dirty="0" smtClean="0"/>
              <a:t>Define a number of available MQTT Brokers with associated access credentials.</a:t>
            </a:r>
          </a:p>
          <a:p>
            <a:pPr marL="285750" indent="-285750">
              <a:buFont typeface="Arial"/>
              <a:buChar char="•"/>
            </a:pPr>
            <a:r>
              <a:rPr lang="en-GB" sz="1600" dirty="0" smtClean="0"/>
              <a:t>Defined a MQTT Client and confirm that it could establish an MQTT Session with the Brokers</a:t>
            </a:r>
          </a:p>
          <a:p>
            <a:pPr marL="285750" indent="-285750">
              <a:buFont typeface="Arial"/>
              <a:buChar char="•"/>
            </a:pPr>
            <a:r>
              <a:rPr lang="en-GB" sz="1600" dirty="0" smtClean="0"/>
              <a:t>Created an Outdoor Temperature Instrument that would publish data on a defined MQTT Topic at a configured period.</a:t>
            </a:r>
          </a:p>
          <a:p>
            <a:pPr marL="285750" indent="-285750">
              <a:buFont typeface="Arial"/>
              <a:buChar char="•"/>
            </a:pPr>
            <a:r>
              <a:rPr lang="en-GB" sz="1600" dirty="0" smtClean="0"/>
              <a:t>Attached the Outdoor Temperature Instrument to a Temperature Device.</a:t>
            </a:r>
          </a:p>
          <a:p>
            <a:pPr marL="285750" indent="-285750">
              <a:buFont typeface="Arial"/>
              <a:buChar char="•"/>
            </a:pPr>
            <a:r>
              <a:rPr lang="en-GB" sz="1600" dirty="0" smtClean="0"/>
              <a:t>Attached the Temperature Device to the defined MQTT Client.</a:t>
            </a:r>
          </a:p>
          <a:p>
            <a:pPr marL="285750" indent="-285750">
              <a:buFont typeface="Arial"/>
              <a:buChar char="•"/>
            </a:pPr>
            <a:r>
              <a:rPr lang="en-GB" sz="1600" dirty="0" smtClean="0"/>
              <a:t>Started up the MQTT Client and observed it publishing outdoor temperature readings every 500ms.</a:t>
            </a:r>
          </a:p>
          <a:p>
            <a:pPr marL="285750" indent="-285750">
              <a:buFont typeface="Arial"/>
              <a:buChar char="•"/>
            </a:pPr>
            <a:r>
              <a:rPr lang="en-GB" sz="1600" dirty="0" smtClean="0"/>
              <a:t>Started up a couple of MQTT Client to subscribe to the Topic and view the resulting data. </a:t>
            </a:r>
            <a:endParaRPr lang="en-GB" sz="1600" dirty="0"/>
          </a:p>
        </p:txBody>
      </p:sp>
    </p:spTree>
    <p:extLst>
      <p:ext uri="{BB962C8B-B14F-4D97-AF65-F5344CB8AC3E}">
        <p14:creationId xmlns:p14="http://schemas.microsoft.com/office/powerpoint/2010/main" val="13168161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It’s just now getting interesting !!  - Advanced Configurations </a:t>
            </a:r>
            <a:endParaRPr lang="en-GB" sz="2000" b="1" dirty="0"/>
          </a:p>
        </p:txBody>
      </p:sp>
      <p:sp>
        <p:nvSpPr>
          <p:cNvPr id="2" name="TextBox 1"/>
          <p:cNvSpPr txBox="1"/>
          <p:nvPr/>
        </p:nvSpPr>
        <p:spPr>
          <a:xfrm>
            <a:off x="0" y="647700"/>
            <a:ext cx="8712200" cy="2308324"/>
          </a:xfrm>
          <a:prstGeom prst="rect">
            <a:avLst/>
          </a:prstGeom>
          <a:noFill/>
        </p:spPr>
        <p:txBody>
          <a:bodyPr wrap="square" rtlCol="0">
            <a:spAutoFit/>
          </a:bodyPr>
          <a:lstStyle/>
          <a:p>
            <a:r>
              <a:rPr lang="en-GB" dirty="0" smtClean="0"/>
              <a:t>Now that we have some baseline configurations entered and working we can proceed to some of the more advanced configurations and start to create a larger population of MQTT Client to really make things interesting. </a:t>
            </a:r>
          </a:p>
          <a:p>
            <a:endParaRPr lang="en-GB" dirty="0"/>
          </a:p>
          <a:p>
            <a:r>
              <a:rPr lang="en-GB" dirty="0" smtClean="0"/>
              <a:t>What we will do in the next couple of slides is to add more temperature instruments to our Temperature Device and then once we have everything just the way we want it working, we’ll see how to replicate our MQTT Client to create 10’s and then 100’s of devices all operating as individual “simulated” MQTT enabled embedded devices. </a:t>
            </a:r>
            <a:endParaRPr lang="en-GB" dirty="0"/>
          </a:p>
        </p:txBody>
      </p:sp>
      <p:sp>
        <p:nvSpPr>
          <p:cNvPr id="3" name="TextBox 2"/>
          <p:cNvSpPr txBox="1"/>
          <p:nvPr/>
        </p:nvSpPr>
        <p:spPr>
          <a:xfrm>
            <a:off x="0" y="3238500"/>
            <a:ext cx="9017000" cy="923330"/>
          </a:xfrm>
          <a:prstGeom prst="rect">
            <a:avLst/>
          </a:prstGeom>
          <a:noFill/>
        </p:spPr>
        <p:txBody>
          <a:bodyPr wrap="square" rtlCol="0">
            <a:spAutoFit/>
          </a:bodyPr>
          <a:lstStyle/>
          <a:p>
            <a:r>
              <a:rPr lang="en-GB" dirty="0" smtClean="0"/>
              <a:t>First, using the same process as we used above, create two additional instruments to add to our Temperature Device. We’ll call one “Indoor Temperature” and the other a “Temperature Alarm” instrument. </a:t>
            </a:r>
            <a:endParaRPr lang="en-GB" dirty="0"/>
          </a:p>
        </p:txBody>
      </p:sp>
    </p:spTree>
    <p:extLst>
      <p:ext uri="{BB962C8B-B14F-4D97-AF65-F5344CB8AC3E}">
        <p14:creationId xmlns:p14="http://schemas.microsoft.com/office/powerpoint/2010/main" val="32737044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369332"/>
          </a:xfrm>
          <a:prstGeom prst="rect">
            <a:avLst/>
          </a:prstGeom>
          <a:noFill/>
        </p:spPr>
        <p:txBody>
          <a:bodyPr wrap="square" rtlCol="0">
            <a:spAutoFit/>
          </a:bodyPr>
          <a:lstStyle/>
          <a:p>
            <a:r>
              <a:rPr lang="en-GB" b="1" dirty="0" smtClean="0"/>
              <a:t>Adding more Instruments to the Temperature Device</a:t>
            </a:r>
            <a:endParaRPr lang="en-GB" b="1" dirty="0"/>
          </a:p>
        </p:txBody>
      </p:sp>
      <p:pic>
        <p:nvPicPr>
          <p:cNvPr id="5" name="Picture 4" descr="Screen Shot 2012-08-26 at 5.04.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87" y="655048"/>
            <a:ext cx="3632200" cy="2240552"/>
          </a:xfrm>
          <a:prstGeom prst="rect">
            <a:avLst/>
          </a:prstGeom>
        </p:spPr>
      </p:pic>
      <p:pic>
        <p:nvPicPr>
          <p:cNvPr id="6" name="Picture 5" descr="Screen Shot 2012-08-26 at 5.05.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387" y="12700"/>
            <a:ext cx="3523613" cy="6350000"/>
          </a:xfrm>
          <a:prstGeom prst="rect">
            <a:avLst/>
          </a:prstGeom>
        </p:spPr>
      </p:pic>
      <p:sp>
        <p:nvSpPr>
          <p:cNvPr id="7" name="TextBox 6"/>
          <p:cNvSpPr txBox="1"/>
          <p:nvPr/>
        </p:nvSpPr>
        <p:spPr>
          <a:xfrm>
            <a:off x="152400" y="2895600"/>
            <a:ext cx="4876800" cy="3139321"/>
          </a:xfrm>
          <a:prstGeom prst="rect">
            <a:avLst/>
          </a:prstGeom>
          <a:noFill/>
        </p:spPr>
        <p:txBody>
          <a:bodyPr wrap="square" rtlCol="0">
            <a:spAutoFit/>
          </a:bodyPr>
          <a:lstStyle/>
          <a:p>
            <a:r>
              <a:rPr lang="en-GB" dirty="0" smtClean="0"/>
              <a:t>Add an “Indoor Temperature” instrument publishing a Triangle waveform value every 2 seconds on a topic of “temp/indoor”. </a:t>
            </a:r>
          </a:p>
          <a:p>
            <a:endParaRPr lang="en-GB" dirty="0"/>
          </a:p>
          <a:p>
            <a:r>
              <a:rPr lang="en-GB" dirty="0" smtClean="0"/>
              <a:t>Add a “Temperature Alarm” instrument that will be a Square Wave value between 0 and 1 that will publish a message on “temp/alarm” every 10 seconds. </a:t>
            </a:r>
          </a:p>
          <a:p>
            <a:endParaRPr lang="en-GB" dirty="0"/>
          </a:p>
          <a:p>
            <a:r>
              <a:rPr lang="en-GB" dirty="0" smtClean="0"/>
              <a:t>Save all of these configurations and then press “Apply” on the Device Editor and close it. </a:t>
            </a:r>
            <a:endParaRPr lang="en-GB" dirty="0"/>
          </a:p>
        </p:txBody>
      </p:sp>
      <p:cxnSp>
        <p:nvCxnSpPr>
          <p:cNvPr id="9" name="Straight Arrow Connector 8"/>
          <p:cNvCxnSpPr/>
          <p:nvPr/>
        </p:nvCxnSpPr>
        <p:spPr>
          <a:xfrm flipV="1">
            <a:off x="4406900" y="1587500"/>
            <a:ext cx="1422400" cy="1511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559300" y="4711700"/>
            <a:ext cx="1625600" cy="1079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4855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Acknowlegments</a:t>
            </a:r>
            <a:endParaRPr lang="en-GB" dirty="0"/>
          </a:p>
        </p:txBody>
      </p:sp>
      <p:sp>
        <p:nvSpPr>
          <p:cNvPr id="3" name="Content Placeholder 2"/>
          <p:cNvSpPr>
            <a:spLocks noGrp="1"/>
          </p:cNvSpPr>
          <p:nvPr>
            <p:ph idx="1"/>
          </p:nvPr>
        </p:nvSpPr>
        <p:spPr/>
        <p:txBody>
          <a:bodyPr>
            <a:normAutofit/>
          </a:bodyPr>
          <a:lstStyle/>
          <a:p>
            <a:r>
              <a:rPr lang="en-GB" dirty="0" smtClean="0"/>
              <a:t>MqGnatt was built using the Eclipse “Juno” Java IDE and the </a:t>
            </a:r>
            <a:r>
              <a:rPr lang="en-GB" dirty="0" err="1" smtClean="0"/>
              <a:t>WindowBuilder</a:t>
            </a:r>
            <a:r>
              <a:rPr lang="en-GB" dirty="0" smtClean="0"/>
              <a:t> SWT tooling.</a:t>
            </a:r>
          </a:p>
          <a:p>
            <a:r>
              <a:rPr lang="en-GB" dirty="0" smtClean="0"/>
              <a:t>MqGnatt uses the Eclipse Java MQTTV3 reference protocol implementation from the Eclipse M2M Industry Working Group </a:t>
            </a:r>
            <a:r>
              <a:rPr lang="en-GB" dirty="0" err="1" smtClean="0"/>
              <a:t>Paho</a:t>
            </a:r>
            <a:r>
              <a:rPr lang="en-GB" dirty="0" smtClean="0"/>
              <a:t> project.</a:t>
            </a:r>
          </a:p>
          <a:p>
            <a:r>
              <a:rPr lang="en-GB" dirty="0" smtClean="0"/>
              <a:t>Working examples reference the MQTT Broker infrastructure hosted at </a:t>
            </a:r>
            <a:r>
              <a:rPr lang="en-GB" u="sng" dirty="0" smtClean="0"/>
              <a:t>m2m.eclipse.org</a:t>
            </a:r>
            <a:r>
              <a:rPr lang="en-GB" dirty="0" smtClean="0"/>
              <a:t>.</a:t>
            </a:r>
          </a:p>
          <a:p>
            <a:r>
              <a:rPr lang="en-GB" dirty="0" smtClean="0"/>
              <a:t>MqGnatt was written by Cirrus Link Solutions LLC. </a:t>
            </a:r>
          </a:p>
          <a:p>
            <a:r>
              <a:rPr lang="en-GB" dirty="0" smtClean="0"/>
              <a:t>The “intent” is for this to become an open source project within the </a:t>
            </a:r>
            <a:r>
              <a:rPr lang="en-GB" dirty="0" err="1" smtClean="0"/>
              <a:t>Paho</a:t>
            </a:r>
            <a:r>
              <a:rPr lang="en-GB" dirty="0" smtClean="0"/>
              <a:t> project. </a:t>
            </a:r>
            <a:endParaRPr lang="en-GB" dirty="0"/>
          </a:p>
        </p:txBody>
      </p:sp>
    </p:spTree>
    <p:extLst>
      <p:ext uri="{BB962C8B-B14F-4D97-AF65-F5344CB8AC3E}">
        <p14:creationId xmlns:p14="http://schemas.microsoft.com/office/powerpoint/2010/main" val="4734002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78450" cy="584200"/>
          </a:xfrm>
        </p:spPr>
        <p:txBody>
          <a:bodyPr>
            <a:normAutofit fontScale="90000"/>
          </a:bodyPr>
          <a:lstStyle/>
          <a:p>
            <a:r>
              <a:rPr lang="en-GB" sz="3600" b="1" dirty="0" smtClean="0"/>
              <a:t>Our Simulated Topology Now</a:t>
            </a:r>
            <a:endParaRPr lang="en-GB" sz="3600" b="1" dirty="0"/>
          </a:p>
        </p:txBody>
      </p:sp>
      <p:sp>
        <p:nvSpPr>
          <p:cNvPr id="4" name="TextBox 3"/>
          <p:cNvSpPr txBox="1"/>
          <p:nvPr/>
        </p:nvSpPr>
        <p:spPr>
          <a:xfrm>
            <a:off x="19050" y="595531"/>
            <a:ext cx="9124950" cy="646331"/>
          </a:xfrm>
          <a:prstGeom prst="rect">
            <a:avLst/>
          </a:prstGeom>
          <a:noFill/>
        </p:spPr>
        <p:txBody>
          <a:bodyPr wrap="square" rtlCol="0">
            <a:spAutoFit/>
          </a:bodyPr>
          <a:lstStyle/>
          <a:p>
            <a:r>
              <a:rPr lang="en-GB" dirty="0" smtClean="0"/>
              <a:t>If we go back and review what some of the simulated topologies start to look like, we now have this topology in our MqGnatt configuration:</a:t>
            </a:r>
            <a:endParaRPr lang="en-GB" dirty="0"/>
          </a:p>
        </p:txBody>
      </p:sp>
      <p:sp>
        <p:nvSpPr>
          <p:cNvPr id="5" name="Oval 4"/>
          <p:cNvSpPr/>
          <p:nvPr/>
        </p:nvSpPr>
        <p:spPr>
          <a:xfrm>
            <a:off x="1752902" y="2561325"/>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6" name="Oval 5"/>
          <p:cNvSpPr/>
          <p:nvPr/>
        </p:nvSpPr>
        <p:spPr>
          <a:xfrm>
            <a:off x="2662868" y="2903267"/>
            <a:ext cx="406400" cy="412750"/>
          </a:xfrm>
          <a:prstGeom prst="ellipse">
            <a:avLst/>
          </a:prstGeom>
          <a:solidFill>
            <a:schemeClr val="accent4">
              <a:lumMod val="75000"/>
            </a:schemeClr>
          </a:soli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D</a:t>
            </a:r>
            <a:endParaRPr lang="en-GB" dirty="0">
              <a:latin typeface="American Typewriter"/>
              <a:cs typeface="American Typewriter"/>
            </a:endParaRPr>
          </a:p>
        </p:txBody>
      </p:sp>
      <p:sp>
        <p:nvSpPr>
          <p:cNvPr id="7" name="Oval 6"/>
          <p:cNvSpPr/>
          <p:nvPr/>
        </p:nvSpPr>
        <p:spPr>
          <a:xfrm>
            <a:off x="3606499" y="2808017"/>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8" name="Oval 7"/>
          <p:cNvSpPr/>
          <p:nvPr/>
        </p:nvSpPr>
        <p:spPr>
          <a:xfrm>
            <a:off x="5378450" y="1959783"/>
            <a:ext cx="850900" cy="774759"/>
          </a:xfrm>
          <a:prstGeom prst="ellipse">
            <a:avLst/>
          </a:prstGeom>
          <a:solidFill>
            <a:srgbClr val="3366FF"/>
          </a:soli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B</a:t>
            </a:r>
            <a:endParaRPr lang="en-GB" sz="2400" dirty="0">
              <a:latin typeface="American Typewriter"/>
              <a:cs typeface="American Typewriter"/>
            </a:endParaRPr>
          </a:p>
        </p:txBody>
      </p:sp>
      <p:sp>
        <p:nvSpPr>
          <p:cNvPr id="9" name="TextBox 8"/>
          <p:cNvSpPr txBox="1"/>
          <p:nvPr/>
        </p:nvSpPr>
        <p:spPr>
          <a:xfrm>
            <a:off x="76200" y="5846673"/>
            <a:ext cx="927100" cy="523220"/>
          </a:xfrm>
          <a:prstGeom prst="rect">
            <a:avLst/>
          </a:prstGeom>
          <a:noFill/>
        </p:spPr>
        <p:txBody>
          <a:bodyPr wrap="square" rtlCol="0">
            <a:spAutoFit/>
          </a:bodyPr>
          <a:lstStyle/>
          <a:p>
            <a:pPr algn="ctr"/>
            <a:r>
              <a:rPr lang="en-GB" sz="1400" dirty="0" smtClean="0"/>
              <a:t>Sensors</a:t>
            </a:r>
          </a:p>
          <a:p>
            <a:pPr algn="ctr"/>
            <a:r>
              <a:rPr lang="en-GB" sz="1400" dirty="0" smtClean="0"/>
              <a:t>Actuators </a:t>
            </a:r>
            <a:endParaRPr lang="en-GB" sz="1400" dirty="0"/>
          </a:p>
        </p:txBody>
      </p:sp>
      <p:sp>
        <p:nvSpPr>
          <p:cNvPr id="10" name="TextBox 9"/>
          <p:cNvSpPr txBox="1"/>
          <p:nvPr/>
        </p:nvSpPr>
        <p:spPr>
          <a:xfrm>
            <a:off x="57452" y="2482406"/>
            <a:ext cx="1003300" cy="430887"/>
          </a:xfrm>
          <a:prstGeom prst="rect">
            <a:avLst/>
          </a:prstGeom>
          <a:noFill/>
        </p:spPr>
        <p:txBody>
          <a:bodyPr wrap="square" rtlCol="0">
            <a:spAutoFit/>
          </a:bodyPr>
          <a:lstStyle/>
          <a:p>
            <a:pPr algn="ctr"/>
            <a:r>
              <a:rPr lang="en-GB" sz="1100" b="1" dirty="0" smtClean="0"/>
              <a:t>Outdoor</a:t>
            </a:r>
          </a:p>
          <a:p>
            <a:pPr algn="ctr"/>
            <a:r>
              <a:rPr lang="en-GB" sz="1100" b="1" dirty="0" smtClean="0"/>
              <a:t>Temperature</a:t>
            </a:r>
            <a:endParaRPr lang="en-GB" sz="1100" b="1" dirty="0"/>
          </a:p>
        </p:txBody>
      </p:sp>
      <p:sp>
        <p:nvSpPr>
          <p:cNvPr id="20" name="Oval 19"/>
          <p:cNvSpPr/>
          <p:nvPr/>
        </p:nvSpPr>
        <p:spPr>
          <a:xfrm>
            <a:off x="1752902" y="2973043"/>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21" name="Oval 20"/>
          <p:cNvSpPr/>
          <p:nvPr/>
        </p:nvSpPr>
        <p:spPr>
          <a:xfrm>
            <a:off x="1752902" y="3388463"/>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26" name="Oval 25"/>
          <p:cNvSpPr/>
          <p:nvPr/>
        </p:nvSpPr>
        <p:spPr>
          <a:xfrm>
            <a:off x="7706683" y="1230531"/>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cxnSp>
        <p:nvCxnSpPr>
          <p:cNvPr id="28" name="Straight Connector 27"/>
          <p:cNvCxnSpPr>
            <a:stCxn id="10" idx="3"/>
            <a:endCxn id="5" idx="2"/>
          </p:cNvCxnSpPr>
          <p:nvPr/>
        </p:nvCxnSpPr>
        <p:spPr>
          <a:xfrm>
            <a:off x="1060752" y="2697850"/>
            <a:ext cx="692150" cy="0"/>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20" idx="2"/>
          </p:cNvCxnSpPr>
          <p:nvPr/>
        </p:nvCxnSpPr>
        <p:spPr>
          <a:xfrm flipV="1">
            <a:off x="1041702" y="3109568"/>
            <a:ext cx="711200" cy="74"/>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21" idx="2"/>
          </p:cNvCxnSpPr>
          <p:nvPr/>
        </p:nvCxnSpPr>
        <p:spPr>
          <a:xfrm>
            <a:off x="1061709" y="3524988"/>
            <a:ext cx="691193" cy="0"/>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263650" y="5846673"/>
            <a:ext cx="1064582" cy="307777"/>
          </a:xfrm>
          <a:prstGeom prst="rect">
            <a:avLst/>
          </a:prstGeom>
          <a:noFill/>
        </p:spPr>
        <p:txBody>
          <a:bodyPr wrap="square" rtlCol="0">
            <a:spAutoFit/>
          </a:bodyPr>
          <a:lstStyle/>
          <a:p>
            <a:pPr algn="ctr"/>
            <a:r>
              <a:rPr lang="en-GB" sz="1400" dirty="0" smtClean="0"/>
              <a:t>Instruments</a:t>
            </a:r>
            <a:endParaRPr lang="en-GB" sz="1400" dirty="0"/>
          </a:p>
        </p:txBody>
      </p:sp>
      <p:sp>
        <p:nvSpPr>
          <p:cNvPr id="55" name="TextBox 54"/>
          <p:cNvSpPr txBox="1"/>
          <p:nvPr/>
        </p:nvSpPr>
        <p:spPr>
          <a:xfrm>
            <a:off x="2425398" y="5846673"/>
            <a:ext cx="841376" cy="307777"/>
          </a:xfrm>
          <a:prstGeom prst="rect">
            <a:avLst/>
          </a:prstGeom>
          <a:noFill/>
        </p:spPr>
        <p:txBody>
          <a:bodyPr wrap="square" rtlCol="0">
            <a:spAutoFit/>
          </a:bodyPr>
          <a:lstStyle/>
          <a:p>
            <a:pPr algn="ctr"/>
            <a:r>
              <a:rPr lang="en-GB" sz="1400" dirty="0" smtClean="0"/>
              <a:t>Devices</a:t>
            </a:r>
            <a:endParaRPr lang="en-GB" sz="1400" dirty="0"/>
          </a:p>
        </p:txBody>
      </p:sp>
      <p:sp>
        <p:nvSpPr>
          <p:cNvPr id="56" name="TextBox 55"/>
          <p:cNvSpPr txBox="1"/>
          <p:nvPr/>
        </p:nvSpPr>
        <p:spPr>
          <a:xfrm>
            <a:off x="3398207" y="5846673"/>
            <a:ext cx="1187450" cy="523220"/>
          </a:xfrm>
          <a:prstGeom prst="rect">
            <a:avLst/>
          </a:prstGeom>
          <a:noFill/>
        </p:spPr>
        <p:txBody>
          <a:bodyPr wrap="square" rtlCol="0">
            <a:spAutoFit/>
          </a:bodyPr>
          <a:lstStyle/>
          <a:p>
            <a:pPr algn="ctr"/>
            <a:r>
              <a:rPr lang="en-GB" sz="1400" dirty="0" smtClean="0"/>
              <a:t>Device</a:t>
            </a:r>
          </a:p>
          <a:p>
            <a:pPr algn="ctr"/>
            <a:r>
              <a:rPr lang="en-GB" sz="1400" dirty="0" smtClean="0"/>
              <a:t>MQTT Clients</a:t>
            </a:r>
            <a:endParaRPr lang="en-GB" sz="1400" dirty="0"/>
          </a:p>
        </p:txBody>
      </p:sp>
      <p:sp>
        <p:nvSpPr>
          <p:cNvPr id="57" name="TextBox 56"/>
          <p:cNvSpPr txBox="1"/>
          <p:nvPr/>
        </p:nvSpPr>
        <p:spPr>
          <a:xfrm>
            <a:off x="5204783" y="5846673"/>
            <a:ext cx="1187450" cy="307777"/>
          </a:xfrm>
          <a:prstGeom prst="rect">
            <a:avLst/>
          </a:prstGeom>
          <a:noFill/>
        </p:spPr>
        <p:txBody>
          <a:bodyPr wrap="square" rtlCol="0">
            <a:spAutoFit/>
          </a:bodyPr>
          <a:lstStyle/>
          <a:p>
            <a:pPr algn="ctr"/>
            <a:r>
              <a:rPr lang="en-GB" sz="1400" dirty="0" smtClean="0"/>
              <a:t>Brokers</a:t>
            </a:r>
            <a:endParaRPr lang="en-GB" sz="1400" dirty="0"/>
          </a:p>
        </p:txBody>
      </p:sp>
      <p:sp>
        <p:nvSpPr>
          <p:cNvPr id="58" name="TextBox 57"/>
          <p:cNvSpPr txBox="1"/>
          <p:nvPr/>
        </p:nvSpPr>
        <p:spPr>
          <a:xfrm>
            <a:off x="7433633" y="5610970"/>
            <a:ext cx="1187450" cy="523220"/>
          </a:xfrm>
          <a:prstGeom prst="rect">
            <a:avLst/>
          </a:prstGeom>
          <a:noFill/>
        </p:spPr>
        <p:txBody>
          <a:bodyPr wrap="square" rtlCol="0">
            <a:spAutoFit/>
          </a:bodyPr>
          <a:lstStyle/>
          <a:p>
            <a:pPr algn="ctr"/>
            <a:r>
              <a:rPr lang="en-GB" sz="1400" dirty="0" smtClean="0"/>
              <a:t>“Application”</a:t>
            </a:r>
          </a:p>
          <a:p>
            <a:pPr algn="ctr"/>
            <a:r>
              <a:rPr lang="en-GB" sz="1400" dirty="0" smtClean="0"/>
              <a:t>MQTT Clients</a:t>
            </a:r>
            <a:endParaRPr lang="en-GB" sz="1400" dirty="0"/>
          </a:p>
        </p:txBody>
      </p:sp>
      <p:cxnSp>
        <p:nvCxnSpPr>
          <p:cNvPr id="65" name="Straight Connector 64"/>
          <p:cNvCxnSpPr>
            <a:stCxn id="5" idx="6"/>
            <a:endCxn id="6" idx="2"/>
          </p:cNvCxnSpPr>
          <p:nvPr/>
        </p:nvCxnSpPr>
        <p:spPr>
          <a:xfrm>
            <a:off x="2019602" y="2697850"/>
            <a:ext cx="643266" cy="411792"/>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20" idx="6"/>
            <a:endCxn id="6" idx="2"/>
          </p:cNvCxnSpPr>
          <p:nvPr/>
        </p:nvCxnSpPr>
        <p:spPr>
          <a:xfrm>
            <a:off x="2019602" y="3109568"/>
            <a:ext cx="643266" cy="74"/>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21" idx="6"/>
            <a:endCxn id="6" idx="2"/>
          </p:cNvCxnSpPr>
          <p:nvPr/>
        </p:nvCxnSpPr>
        <p:spPr>
          <a:xfrm flipV="1">
            <a:off x="2019602" y="3109642"/>
            <a:ext cx="643266" cy="4153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6" idx="6"/>
            <a:endCxn id="7" idx="2"/>
          </p:cNvCxnSpPr>
          <p:nvPr/>
        </p:nvCxnSpPr>
        <p:spPr>
          <a:xfrm>
            <a:off x="3069268" y="3109642"/>
            <a:ext cx="537231" cy="0"/>
          </a:xfrm>
          <a:prstGeom prst="line">
            <a:avLst/>
          </a:prstGeom>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a:off x="7706683" y="3171817"/>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32" name="TextBox 131"/>
          <p:cNvSpPr txBox="1"/>
          <p:nvPr/>
        </p:nvSpPr>
        <p:spPr>
          <a:xfrm>
            <a:off x="5365750" y="1464107"/>
            <a:ext cx="843592" cy="523220"/>
          </a:xfrm>
          <a:prstGeom prst="rect">
            <a:avLst/>
          </a:prstGeom>
          <a:noFill/>
        </p:spPr>
        <p:txBody>
          <a:bodyPr wrap="square" rtlCol="0">
            <a:spAutoFit/>
          </a:bodyPr>
          <a:lstStyle/>
          <a:p>
            <a:pPr algn="ctr"/>
            <a:r>
              <a:rPr lang="en-GB" sz="1400" dirty="0" smtClean="0"/>
              <a:t>Primary</a:t>
            </a:r>
          </a:p>
          <a:p>
            <a:pPr algn="ctr"/>
            <a:r>
              <a:rPr lang="en-GB" sz="1400" dirty="0" smtClean="0"/>
              <a:t>Broker</a:t>
            </a:r>
            <a:endParaRPr lang="en-GB" sz="1400" dirty="0"/>
          </a:p>
        </p:txBody>
      </p:sp>
      <p:cxnSp>
        <p:nvCxnSpPr>
          <p:cNvPr id="134" name="Straight Connector 133"/>
          <p:cNvCxnSpPr>
            <a:stCxn id="7" idx="6"/>
            <a:endCxn id="8" idx="2"/>
          </p:cNvCxnSpPr>
          <p:nvPr/>
        </p:nvCxnSpPr>
        <p:spPr>
          <a:xfrm flipV="1">
            <a:off x="4241499" y="2347163"/>
            <a:ext cx="1136951" cy="7624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7" idx="6"/>
            <a:endCxn id="99" idx="2"/>
          </p:cNvCxnSpPr>
          <p:nvPr/>
        </p:nvCxnSpPr>
        <p:spPr>
          <a:xfrm>
            <a:off x="4241499" y="3109642"/>
            <a:ext cx="1124251" cy="145130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a:endCxn id="26" idx="2"/>
          </p:cNvCxnSpPr>
          <p:nvPr/>
        </p:nvCxnSpPr>
        <p:spPr>
          <a:xfrm flipV="1">
            <a:off x="6197772" y="1532156"/>
            <a:ext cx="1508911" cy="7923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8" idx="6"/>
            <a:endCxn id="129" idx="2"/>
          </p:cNvCxnSpPr>
          <p:nvPr/>
        </p:nvCxnSpPr>
        <p:spPr>
          <a:xfrm>
            <a:off x="6229350" y="2347163"/>
            <a:ext cx="1477333" cy="1126279"/>
          </a:xfrm>
          <a:prstGeom prst="line">
            <a:avLst/>
          </a:prstGeom>
        </p:spPr>
        <p:style>
          <a:lnRef idx="2">
            <a:schemeClr val="accent1"/>
          </a:lnRef>
          <a:fillRef idx="0">
            <a:schemeClr val="accent1"/>
          </a:fillRef>
          <a:effectRef idx="1">
            <a:schemeClr val="accent1"/>
          </a:effectRef>
          <a:fontRef idx="minor">
            <a:schemeClr val="tx1"/>
          </a:fontRef>
        </p:style>
      </p:cxnSp>
      <p:sp>
        <p:nvSpPr>
          <p:cNvPr id="175" name="Up Arrow 174"/>
          <p:cNvSpPr/>
          <p:nvPr/>
        </p:nvSpPr>
        <p:spPr>
          <a:xfrm>
            <a:off x="393700" y="5496916"/>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Up Arrow 175"/>
          <p:cNvSpPr/>
          <p:nvPr/>
        </p:nvSpPr>
        <p:spPr>
          <a:xfrm>
            <a:off x="1701800" y="5496916"/>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7" name="Up Arrow 176"/>
          <p:cNvSpPr/>
          <p:nvPr/>
        </p:nvSpPr>
        <p:spPr>
          <a:xfrm>
            <a:off x="2721933" y="5496916"/>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8" name="Up Arrow 177"/>
          <p:cNvSpPr/>
          <p:nvPr/>
        </p:nvSpPr>
        <p:spPr>
          <a:xfrm>
            <a:off x="3810000" y="5496916"/>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9" name="Up Arrow 178"/>
          <p:cNvSpPr/>
          <p:nvPr/>
        </p:nvSpPr>
        <p:spPr>
          <a:xfrm>
            <a:off x="5638800" y="5496916"/>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TextBox 86"/>
          <p:cNvSpPr txBox="1"/>
          <p:nvPr/>
        </p:nvSpPr>
        <p:spPr>
          <a:xfrm>
            <a:off x="6652" y="2913293"/>
            <a:ext cx="1003300" cy="430887"/>
          </a:xfrm>
          <a:prstGeom prst="rect">
            <a:avLst/>
          </a:prstGeom>
          <a:noFill/>
        </p:spPr>
        <p:txBody>
          <a:bodyPr wrap="square" rtlCol="0">
            <a:spAutoFit/>
          </a:bodyPr>
          <a:lstStyle/>
          <a:p>
            <a:pPr algn="ctr"/>
            <a:r>
              <a:rPr lang="en-GB" sz="1100" b="1" dirty="0" smtClean="0"/>
              <a:t>Indoor</a:t>
            </a:r>
          </a:p>
          <a:p>
            <a:pPr algn="ctr"/>
            <a:r>
              <a:rPr lang="en-GB" sz="1100" b="1" dirty="0" smtClean="0"/>
              <a:t>Temperature</a:t>
            </a:r>
            <a:endParaRPr lang="en-GB" sz="1100" b="1" dirty="0"/>
          </a:p>
        </p:txBody>
      </p:sp>
      <p:sp>
        <p:nvSpPr>
          <p:cNvPr id="90" name="TextBox 89"/>
          <p:cNvSpPr txBox="1"/>
          <p:nvPr/>
        </p:nvSpPr>
        <p:spPr>
          <a:xfrm>
            <a:off x="-6350" y="3337845"/>
            <a:ext cx="1003300" cy="430887"/>
          </a:xfrm>
          <a:prstGeom prst="rect">
            <a:avLst/>
          </a:prstGeom>
          <a:noFill/>
        </p:spPr>
        <p:txBody>
          <a:bodyPr wrap="square" rtlCol="0">
            <a:spAutoFit/>
          </a:bodyPr>
          <a:lstStyle/>
          <a:p>
            <a:pPr algn="ctr"/>
            <a:r>
              <a:rPr lang="en-GB" sz="1100" b="1" dirty="0" smtClean="0"/>
              <a:t>Temperature</a:t>
            </a:r>
          </a:p>
          <a:p>
            <a:pPr algn="ctr"/>
            <a:r>
              <a:rPr lang="en-GB" sz="1100" b="1" dirty="0" smtClean="0"/>
              <a:t>Alarm</a:t>
            </a:r>
            <a:endParaRPr lang="en-GB" sz="1100" b="1" dirty="0"/>
          </a:p>
        </p:txBody>
      </p:sp>
      <p:sp>
        <p:nvSpPr>
          <p:cNvPr id="91" name="TextBox 90"/>
          <p:cNvSpPr txBox="1"/>
          <p:nvPr/>
        </p:nvSpPr>
        <p:spPr>
          <a:xfrm>
            <a:off x="2341234" y="3344180"/>
            <a:ext cx="1003300" cy="430887"/>
          </a:xfrm>
          <a:prstGeom prst="rect">
            <a:avLst/>
          </a:prstGeom>
          <a:noFill/>
        </p:spPr>
        <p:txBody>
          <a:bodyPr wrap="square" rtlCol="0">
            <a:spAutoFit/>
          </a:bodyPr>
          <a:lstStyle/>
          <a:p>
            <a:pPr algn="ctr"/>
            <a:r>
              <a:rPr lang="en-GB" sz="1100" b="1" dirty="0" smtClean="0"/>
              <a:t>Temperature</a:t>
            </a:r>
          </a:p>
          <a:p>
            <a:pPr algn="ctr"/>
            <a:r>
              <a:rPr lang="en-GB" sz="1100" b="1" dirty="0" smtClean="0"/>
              <a:t>Device</a:t>
            </a:r>
            <a:endParaRPr lang="en-GB" sz="1100" b="1" dirty="0"/>
          </a:p>
        </p:txBody>
      </p:sp>
      <p:sp>
        <p:nvSpPr>
          <p:cNvPr id="95" name="TextBox 94"/>
          <p:cNvSpPr txBox="1"/>
          <p:nvPr/>
        </p:nvSpPr>
        <p:spPr>
          <a:xfrm>
            <a:off x="3326441" y="2300020"/>
            <a:ext cx="1240166" cy="430887"/>
          </a:xfrm>
          <a:prstGeom prst="rect">
            <a:avLst/>
          </a:prstGeom>
          <a:noFill/>
        </p:spPr>
        <p:txBody>
          <a:bodyPr wrap="square" rtlCol="0">
            <a:spAutoFit/>
          </a:bodyPr>
          <a:lstStyle/>
          <a:p>
            <a:pPr algn="ctr"/>
            <a:r>
              <a:rPr lang="en-GB" sz="1100" b="1" dirty="0" smtClean="0"/>
              <a:t>“My First </a:t>
            </a:r>
            <a:r>
              <a:rPr lang="en-GB" sz="1100" b="1" dirty="0" err="1" smtClean="0"/>
              <a:t>Config</a:t>
            </a:r>
            <a:r>
              <a:rPr lang="en-GB" sz="1100" b="1" dirty="0" smtClean="0"/>
              <a:t>” </a:t>
            </a:r>
          </a:p>
          <a:p>
            <a:pPr algn="ctr"/>
            <a:r>
              <a:rPr lang="en-GB" sz="1100" b="1" dirty="0" smtClean="0"/>
              <a:t>MQTT Client</a:t>
            </a:r>
            <a:endParaRPr lang="en-GB" sz="1100" b="1" dirty="0"/>
          </a:p>
        </p:txBody>
      </p:sp>
      <p:sp>
        <p:nvSpPr>
          <p:cNvPr id="99" name="Oval 98"/>
          <p:cNvSpPr/>
          <p:nvPr/>
        </p:nvSpPr>
        <p:spPr>
          <a:xfrm>
            <a:off x="5365750" y="4173571"/>
            <a:ext cx="850900" cy="774759"/>
          </a:xfrm>
          <a:prstGeom prst="ellipse">
            <a:avLst/>
          </a:prstGeom>
          <a:solidFill>
            <a:srgbClr val="3366FF"/>
          </a:soli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B</a:t>
            </a:r>
            <a:endParaRPr lang="en-GB" sz="2400" dirty="0">
              <a:latin typeface="American Typewriter"/>
              <a:cs typeface="American Typewriter"/>
            </a:endParaRPr>
          </a:p>
        </p:txBody>
      </p:sp>
      <p:sp>
        <p:nvSpPr>
          <p:cNvPr id="100" name="TextBox 99"/>
          <p:cNvSpPr txBox="1"/>
          <p:nvPr/>
        </p:nvSpPr>
        <p:spPr>
          <a:xfrm>
            <a:off x="5204783" y="3702714"/>
            <a:ext cx="961067" cy="523220"/>
          </a:xfrm>
          <a:prstGeom prst="rect">
            <a:avLst/>
          </a:prstGeom>
          <a:noFill/>
        </p:spPr>
        <p:txBody>
          <a:bodyPr wrap="square" rtlCol="0">
            <a:spAutoFit/>
          </a:bodyPr>
          <a:lstStyle/>
          <a:p>
            <a:pPr algn="ctr"/>
            <a:r>
              <a:rPr lang="en-GB" sz="1400" dirty="0" smtClean="0"/>
              <a:t>Secondary</a:t>
            </a:r>
          </a:p>
          <a:p>
            <a:pPr algn="ctr"/>
            <a:r>
              <a:rPr lang="en-GB" sz="1400" dirty="0" smtClean="0"/>
              <a:t>Broker</a:t>
            </a:r>
            <a:endParaRPr lang="en-GB" sz="1400" dirty="0"/>
          </a:p>
        </p:txBody>
      </p:sp>
      <p:sp>
        <p:nvSpPr>
          <p:cNvPr id="106" name="TextBox 105"/>
          <p:cNvSpPr txBox="1"/>
          <p:nvPr/>
        </p:nvSpPr>
        <p:spPr>
          <a:xfrm>
            <a:off x="4978400" y="2730907"/>
            <a:ext cx="1506210" cy="430887"/>
          </a:xfrm>
          <a:prstGeom prst="rect">
            <a:avLst/>
          </a:prstGeom>
          <a:noFill/>
        </p:spPr>
        <p:txBody>
          <a:bodyPr wrap="square" rtlCol="0">
            <a:spAutoFit/>
          </a:bodyPr>
          <a:lstStyle/>
          <a:p>
            <a:pPr algn="ctr"/>
            <a:r>
              <a:rPr lang="en-GB" sz="1100" b="1" dirty="0" smtClean="0"/>
              <a:t>Eclipse </a:t>
            </a:r>
            <a:r>
              <a:rPr lang="en-GB" sz="1100" b="1" dirty="0" err="1" smtClean="0"/>
              <a:t>Paho</a:t>
            </a:r>
            <a:r>
              <a:rPr lang="en-GB" sz="1100" b="1" dirty="0" smtClean="0"/>
              <a:t> Broker @</a:t>
            </a:r>
          </a:p>
          <a:p>
            <a:pPr algn="ctr"/>
            <a:r>
              <a:rPr lang="en-GB" sz="1100" b="1" dirty="0" smtClean="0"/>
              <a:t>m2m.eclipse.org</a:t>
            </a:r>
            <a:endParaRPr lang="en-GB" sz="1100" b="1" dirty="0"/>
          </a:p>
        </p:txBody>
      </p:sp>
      <p:sp>
        <p:nvSpPr>
          <p:cNvPr id="107" name="TextBox 106"/>
          <p:cNvSpPr txBox="1"/>
          <p:nvPr/>
        </p:nvSpPr>
        <p:spPr>
          <a:xfrm>
            <a:off x="5130800" y="4948330"/>
            <a:ext cx="1506210" cy="430887"/>
          </a:xfrm>
          <a:prstGeom prst="rect">
            <a:avLst/>
          </a:prstGeom>
          <a:noFill/>
        </p:spPr>
        <p:txBody>
          <a:bodyPr wrap="square" rtlCol="0">
            <a:spAutoFit/>
          </a:bodyPr>
          <a:lstStyle/>
          <a:p>
            <a:pPr algn="ctr"/>
            <a:r>
              <a:rPr lang="en-GB" sz="1100" b="1" dirty="0" err="1" smtClean="0"/>
              <a:t>Mosquitto</a:t>
            </a:r>
            <a:r>
              <a:rPr lang="en-GB" sz="1100" b="1" dirty="0" smtClean="0"/>
              <a:t> Broker @</a:t>
            </a:r>
          </a:p>
          <a:p>
            <a:pPr algn="ctr"/>
            <a:r>
              <a:rPr lang="en-GB" sz="1100" b="1" dirty="0" err="1" smtClean="0"/>
              <a:t>test.mosquitto.org</a:t>
            </a:r>
            <a:endParaRPr lang="en-GB" sz="1100" b="1" dirty="0"/>
          </a:p>
        </p:txBody>
      </p:sp>
      <p:sp>
        <p:nvSpPr>
          <p:cNvPr id="108" name="TextBox 107"/>
          <p:cNvSpPr txBox="1"/>
          <p:nvPr/>
        </p:nvSpPr>
        <p:spPr>
          <a:xfrm>
            <a:off x="7302500" y="1868627"/>
            <a:ext cx="1506210" cy="430887"/>
          </a:xfrm>
          <a:prstGeom prst="rect">
            <a:avLst/>
          </a:prstGeom>
          <a:noFill/>
        </p:spPr>
        <p:txBody>
          <a:bodyPr wrap="square" rtlCol="0">
            <a:spAutoFit/>
          </a:bodyPr>
          <a:lstStyle/>
          <a:p>
            <a:pPr algn="ctr"/>
            <a:r>
              <a:rPr lang="en-GB" sz="1100" b="1" dirty="0" smtClean="0"/>
              <a:t>MqGnatt MQTT Message Viewer</a:t>
            </a:r>
            <a:endParaRPr lang="en-GB" sz="1100" b="1" dirty="0"/>
          </a:p>
        </p:txBody>
      </p:sp>
      <p:sp>
        <p:nvSpPr>
          <p:cNvPr id="109" name="TextBox 108"/>
          <p:cNvSpPr txBox="1"/>
          <p:nvPr/>
        </p:nvSpPr>
        <p:spPr>
          <a:xfrm>
            <a:off x="7302500" y="3775067"/>
            <a:ext cx="1506210" cy="430887"/>
          </a:xfrm>
          <a:prstGeom prst="rect">
            <a:avLst/>
          </a:prstGeom>
          <a:noFill/>
        </p:spPr>
        <p:txBody>
          <a:bodyPr wrap="square" rtlCol="0">
            <a:spAutoFit/>
          </a:bodyPr>
          <a:lstStyle/>
          <a:p>
            <a:pPr algn="ctr"/>
            <a:r>
              <a:rPr lang="en-GB" sz="1100" b="1" dirty="0" smtClean="0"/>
              <a:t>IA92 </a:t>
            </a:r>
            <a:r>
              <a:rPr lang="en-GB" sz="1100" b="1" dirty="0" err="1" smtClean="0"/>
              <a:t>wmqttsample</a:t>
            </a:r>
            <a:endParaRPr lang="en-GB" sz="1100" b="1" dirty="0" smtClean="0"/>
          </a:p>
          <a:p>
            <a:pPr algn="ctr"/>
            <a:r>
              <a:rPr lang="en-GB" sz="1100" b="1" dirty="0" smtClean="0"/>
              <a:t>MQTT Client</a:t>
            </a:r>
            <a:endParaRPr lang="en-GB" sz="1100" b="1" dirty="0"/>
          </a:p>
        </p:txBody>
      </p:sp>
      <p:sp>
        <p:nvSpPr>
          <p:cNvPr id="111" name="Up Arrow 110"/>
          <p:cNvSpPr/>
          <p:nvPr/>
        </p:nvSpPr>
        <p:spPr>
          <a:xfrm>
            <a:off x="7924800" y="4560952"/>
            <a:ext cx="279400" cy="107594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06316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6946900" cy="400110"/>
          </a:xfrm>
          <a:prstGeom prst="rect">
            <a:avLst/>
          </a:prstGeom>
          <a:noFill/>
        </p:spPr>
        <p:txBody>
          <a:bodyPr wrap="square" rtlCol="0">
            <a:spAutoFit/>
          </a:bodyPr>
          <a:lstStyle/>
          <a:p>
            <a:r>
              <a:rPr lang="en-GB" sz="2000" b="1" dirty="0" smtClean="0"/>
              <a:t>Adding more Instruments to the Temperature Device (2 of 3)</a:t>
            </a:r>
            <a:endParaRPr lang="en-GB" sz="2000" b="1" dirty="0"/>
          </a:p>
        </p:txBody>
      </p:sp>
      <p:sp>
        <p:nvSpPr>
          <p:cNvPr id="5" name="TextBox 4"/>
          <p:cNvSpPr txBox="1"/>
          <p:nvPr/>
        </p:nvSpPr>
        <p:spPr>
          <a:xfrm>
            <a:off x="0" y="438210"/>
            <a:ext cx="9144000" cy="1477328"/>
          </a:xfrm>
          <a:prstGeom prst="rect">
            <a:avLst/>
          </a:prstGeom>
          <a:noFill/>
        </p:spPr>
        <p:txBody>
          <a:bodyPr wrap="square" rtlCol="0">
            <a:spAutoFit/>
          </a:bodyPr>
          <a:lstStyle/>
          <a:p>
            <a:r>
              <a:rPr lang="en-GB" dirty="0" smtClean="0"/>
              <a:t>Go back to the “Device Client Summary” tab on the main window. If the “My First </a:t>
            </a:r>
            <a:r>
              <a:rPr lang="en-GB" dirty="0" err="1" smtClean="0"/>
              <a:t>Config</a:t>
            </a:r>
            <a:r>
              <a:rPr lang="en-GB" dirty="0" smtClean="0"/>
              <a:t>” client is still running, press the STOP button and then press the START button else just press the START button again (the new Temperature Device configuration is only read in and deployed when a client is first started, therefore the need to STOP/START any running clients for the changes to come into effect).</a:t>
            </a:r>
            <a:endParaRPr lang="en-GB" dirty="0"/>
          </a:p>
        </p:txBody>
      </p:sp>
      <p:pic>
        <p:nvPicPr>
          <p:cNvPr id="6" name="Picture 5" descr="Screen Shot 2012-08-26 at 5.39.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2127250"/>
            <a:ext cx="7848600" cy="1892300"/>
          </a:xfrm>
          <a:prstGeom prst="rect">
            <a:avLst/>
          </a:prstGeom>
        </p:spPr>
      </p:pic>
      <p:sp>
        <p:nvSpPr>
          <p:cNvPr id="7" name="TextBox 6"/>
          <p:cNvSpPr txBox="1"/>
          <p:nvPr/>
        </p:nvSpPr>
        <p:spPr>
          <a:xfrm>
            <a:off x="177800" y="4419600"/>
            <a:ext cx="8420100" cy="923330"/>
          </a:xfrm>
          <a:prstGeom prst="rect">
            <a:avLst/>
          </a:prstGeom>
          <a:noFill/>
        </p:spPr>
        <p:txBody>
          <a:bodyPr wrap="square" rtlCol="0">
            <a:spAutoFit/>
          </a:bodyPr>
          <a:lstStyle/>
          <a:p>
            <a:r>
              <a:rPr lang="en-GB" dirty="0" smtClean="0"/>
              <a:t>Now if you look at the diagnostic window (press the “Stop” button to freeze the output) you will see that MQTT messages are now being published on 3 different Topics at 3 different rates. We can go to our MQTT message viewers now to see the results.</a:t>
            </a:r>
            <a:endParaRPr lang="en-GB" dirty="0"/>
          </a:p>
        </p:txBody>
      </p:sp>
    </p:spTree>
    <p:extLst>
      <p:ext uri="{BB962C8B-B14F-4D97-AF65-F5344CB8AC3E}">
        <p14:creationId xmlns:p14="http://schemas.microsoft.com/office/powerpoint/2010/main" val="1905345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6946900" cy="400110"/>
          </a:xfrm>
          <a:prstGeom prst="rect">
            <a:avLst/>
          </a:prstGeom>
          <a:noFill/>
        </p:spPr>
        <p:txBody>
          <a:bodyPr wrap="square" rtlCol="0">
            <a:spAutoFit/>
          </a:bodyPr>
          <a:lstStyle/>
          <a:p>
            <a:r>
              <a:rPr lang="en-GB" sz="2000" b="1" dirty="0" smtClean="0"/>
              <a:t>Adding more Instruments to the Temperature Device (3 of 4)</a:t>
            </a:r>
            <a:endParaRPr lang="en-GB" sz="2000" b="1" dirty="0"/>
          </a:p>
        </p:txBody>
      </p:sp>
      <p:pic>
        <p:nvPicPr>
          <p:cNvPr id="2" name="Picture 1" descr="Screen Shot 2012-08-26 at 5.4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7261"/>
            <a:ext cx="4619232" cy="2484040"/>
          </a:xfrm>
          <a:prstGeom prst="rect">
            <a:avLst/>
          </a:prstGeom>
        </p:spPr>
      </p:pic>
      <p:pic>
        <p:nvPicPr>
          <p:cNvPr id="8" name="Picture 7" descr="Screen Shot 2012-08-26 at 5.49.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009" y="446486"/>
            <a:ext cx="5014991" cy="2241549"/>
          </a:xfrm>
          <a:prstGeom prst="rect">
            <a:avLst/>
          </a:prstGeom>
        </p:spPr>
      </p:pic>
      <p:pic>
        <p:nvPicPr>
          <p:cNvPr id="3" name="Picture 2" descr="Screen Shot 2012-08-26 at 5.49.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9008" y="2209800"/>
            <a:ext cx="5009960" cy="2266950"/>
          </a:xfrm>
          <a:prstGeom prst="rect">
            <a:avLst/>
          </a:prstGeom>
        </p:spPr>
      </p:pic>
      <p:pic>
        <p:nvPicPr>
          <p:cNvPr id="9" name="Picture 8" descr="Screen Shot 2012-08-26 at 5.50.0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9008" y="4147972"/>
            <a:ext cx="5014992" cy="2239779"/>
          </a:xfrm>
          <a:prstGeom prst="rect">
            <a:avLst/>
          </a:prstGeom>
        </p:spPr>
      </p:pic>
      <p:cxnSp>
        <p:nvCxnSpPr>
          <p:cNvPr id="11" name="Straight Arrow Connector 10"/>
          <p:cNvCxnSpPr>
            <a:endCxn id="8" idx="1"/>
          </p:cNvCxnSpPr>
          <p:nvPr/>
        </p:nvCxnSpPr>
        <p:spPr>
          <a:xfrm flipV="1">
            <a:off x="2527300" y="1567261"/>
            <a:ext cx="1601709" cy="20141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3" idx="1"/>
          </p:cNvCxnSpPr>
          <p:nvPr/>
        </p:nvCxnSpPr>
        <p:spPr>
          <a:xfrm flipV="1">
            <a:off x="2527300" y="3343275"/>
            <a:ext cx="1601708" cy="390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9" idx="1"/>
          </p:cNvCxnSpPr>
          <p:nvPr/>
        </p:nvCxnSpPr>
        <p:spPr>
          <a:xfrm>
            <a:off x="2527300" y="3822700"/>
            <a:ext cx="1601708" cy="1445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685800"/>
            <a:ext cx="4038600" cy="369332"/>
          </a:xfrm>
          <a:prstGeom prst="rect">
            <a:avLst/>
          </a:prstGeom>
          <a:noFill/>
        </p:spPr>
        <p:txBody>
          <a:bodyPr wrap="square" rtlCol="0">
            <a:spAutoFit/>
          </a:bodyPr>
          <a:lstStyle/>
          <a:p>
            <a:r>
              <a:rPr lang="en-GB" dirty="0" smtClean="0"/>
              <a:t>MqGnatt Viewer …..</a:t>
            </a:r>
            <a:endParaRPr lang="en-GB" dirty="0"/>
          </a:p>
        </p:txBody>
      </p:sp>
    </p:spTree>
    <p:extLst>
      <p:ext uri="{BB962C8B-B14F-4D97-AF65-F5344CB8AC3E}">
        <p14:creationId xmlns:p14="http://schemas.microsoft.com/office/powerpoint/2010/main" val="394749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8-26 at 6.2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6102"/>
            <a:ext cx="8648700" cy="3441127"/>
          </a:xfrm>
          <a:prstGeom prst="rect">
            <a:avLst/>
          </a:prstGeom>
        </p:spPr>
      </p:pic>
      <p:sp>
        <p:nvSpPr>
          <p:cNvPr id="5" name="TextBox 4"/>
          <p:cNvSpPr txBox="1"/>
          <p:nvPr/>
        </p:nvSpPr>
        <p:spPr>
          <a:xfrm>
            <a:off x="0" y="12700"/>
            <a:ext cx="6946900" cy="400110"/>
          </a:xfrm>
          <a:prstGeom prst="rect">
            <a:avLst/>
          </a:prstGeom>
          <a:noFill/>
        </p:spPr>
        <p:txBody>
          <a:bodyPr wrap="square" rtlCol="0">
            <a:spAutoFit/>
          </a:bodyPr>
          <a:lstStyle/>
          <a:p>
            <a:r>
              <a:rPr lang="en-GB" sz="2000" b="1" dirty="0" smtClean="0"/>
              <a:t>Adding more Instruments to the Temperature Device (4 of 4)</a:t>
            </a:r>
            <a:endParaRPr lang="en-GB" sz="2000" b="1" dirty="0"/>
          </a:p>
        </p:txBody>
      </p:sp>
      <p:sp>
        <p:nvSpPr>
          <p:cNvPr id="6" name="TextBox 5"/>
          <p:cNvSpPr txBox="1"/>
          <p:nvPr/>
        </p:nvSpPr>
        <p:spPr>
          <a:xfrm>
            <a:off x="2324100" y="685800"/>
            <a:ext cx="4038600" cy="369332"/>
          </a:xfrm>
          <a:prstGeom prst="rect">
            <a:avLst/>
          </a:prstGeom>
          <a:noFill/>
        </p:spPr>
        <p:txBody>
          <a:bodyPr wrap="square" rtlCol="0">
            <a:spAutoFit/>
          </a:bodyPr>
          <a:lstStyle/>
          <a:p>
            <a:r>
              <a:rPr lang="en-GB" dirty="0" smtClean="0"/>
              <a:t>IA92 </a:t>
            </a:r>
            <a:r>
              <a:rPr lang="en-GB" dirty="0" err="1" smtClean="0"/>
              <a:t>wmqttsample</a:t>
            </a:r>
            <a:r>
              <a:rPr lang="en-GB" dirty="0" smtClean="0"/>
              <a:t> viewer…..</a:t>
            </a:r>
            <a:endParaRPr lang="en-GB" dirty="0"/>
          </a:p>
        </p:txBody>
      </p:sp>
    </p:spTree>
    <p:extLst>
      <p:ext uri="{BB962C8B-B14F-4D97-AF65-F5344CB8AC3E}">
        <p14:creationId xmlns:p14="http://schemas.microsoft.com/office/powerpoint/2010/main" val="42208847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066999" y="1715817"/>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3" name="Oval 32"/>
          <p:cNvSpPr/>
          <p:nvPr/>
        </p:nvSpPr>
        <p:spPr>
          <a:xfrm>
            <a:off x="3898298" y="204517"/>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8" name="Oval 27"/>
          <p:cNvSpPr/>
          <p:nvPr/>
        </p:nvSpPr>
        <p:spPr>
          <a:xfrm>
            <a:off x="8483299" y="5622384"/>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5" name="Oval 24"/>
          <p:cNvSpPr/>
          <p:nvPr/>
        </p:nvSpPr>
        <p:spPr>
          <a:xfrm>
            <a:off x="3606499" y="2808017"/>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2" name="Oval 21"/>
          <p:cNvSpPr/>
          <p:nvPr/>
        </p:nvSpPr>
        <p:spPr>
          <a:xfrm>
            <a:off x="4863799" y="3262042"/>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5" name="Oval 14"/>
          <p:cNvSpPr/>
          <p:nvPr/>
        </p:nvSpPr>
        <p:spPr>
          <a:xfrm>
            <a:off x="6844999" y="2017442"/>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4" name="TextBox 3"/>
          <p:cNvSpPr txBox="1"/>
          <p:nvPr/>
        </p:nvSpPr>
        <p:spPr>
          <a:xfrm>
            <a:off x="0" y="12700"/>
            <a:ext cx="6946900" cy="400110"/>
          </a:xfrm>
          <a:prstGeom prst="rect">
            <a:avLst/>
          </a:prstGeom>
          <a:noFill/>
        </p:spPr>
        <p:txBody>
          <a:bodyPr wrap="square" rtlCol="0">
            <a:spAutoFit/>
          </a:bodyPr>
          <a:lstStyle/>
          <a:p>
            <a:r>
              <a:rPr lang="en-GB" sz="2000" b="1" dirty="0" smtClean="0"/>
              <a:t>Replicating MQTT Clients (1 of N)</a:t>
            </a:r>
            <a:endParaRPr lang="en-GB" sz="2000" b="1" dirty="0"/>
          </a:p>
        </p:txBody>
      </p:sp>
      <p:sp>
        <p:nvSpPr>
          <p:cNvPr id="2" name="TextBox 1"/>
          <p:cNvSpPr txBox="1"/>
          <p:nvPr/>
        </p:nvSpPr>
        <p:spPr>
          <a:xfrm>
            <a:off x="0" y="622300"/>
            <a:ext cx="9144000" cy="4524316"/>
          </a:xfrm>
          <a:prstGeom prst="rect">
            <a:avLst/>
          </a:prstGeom>
          <a:noFill/>
        </p:spPr>
        <p:txBody>
          <a:bodyPr wrap="square" rtlCol="0">
            <a:spAutoFit/>
          </a:bodyPr>
          <a:lstStyle/>
          <a:p>
            <a:r>
              <a:rPr lang="en-GB" dirty="0" smtClean="0"/>
              <a:t>Things can get really interesting now that we have a configuration that all works. One of the difficult concepts to explain/demonstrate is how a system designed using MQTT works when there are LOTS of clients connected. How is the performance? How can application clients dial in to see subsets and supersets of the resulting data stream in the namespace? How easy is it for additional data producers and/or consumers to join in?</a:t>
            </a:r>
          </a:p>
          <a:p>
            <a:endParaRPr lang="en-GB" dirty="0"/>
          </a:p>
          <a:p>
            <a:r>
              <a:rPr lang="en-GB" dirty="0" smtClean="0"/>
              <a:t>Of course one way to do this is to have a lot of embedded devices available to connect or have a number of laptops running MQTT clients. But with MqGnatt, we can take a working MQTT Client configuration and simply “Replicate” it N number of times to create a complete MQTT infrastructure. </a:t>
            </a:r>
          </a:p>
          <a:p>
            <a:endParaRPr lang="en-GB" dirty="0"/>
          </a:p>
          <a:p>
            <a:r>
              <a:rPr lang="en-GB" dirty="0" smtClean="0"/>
              <a:t>The code base for the MQTT clients in MqGnatt takes great care in trying to simulate a “real” MQTT client as much as possible. Each MQTT Client instance is a standalone Java Thread that uses the Java MQTTV3 client protocol as released by the Eclipse </a:t>
            </a:r>
            <a:r>
              <a:rPr lang="en-GB" dirty="0" err="1" smtClean="0"/>
              <a:t>Paho</a:t>
            </a:r>
            <a:r>
              <a:rPr lang="en-GB" dirty="0" smtClean="0"/>
              <a:t> project. Depending on the platform, OS, Java Thread configurations, and machine capability, MqGnatt has been able to simulate over 1000 MQTT Clients all running within the utility. </a:t>
            </a:r>
            <a:endParaRPr lang="en-GB" dirty="0"/>
          </a:p>
        </p:txBody>
      </p:sp>
      <p:sp>
        <p:nvSpPr>
          <p:cNvPr id="5" name="Oval 4"/>
          <p:cNvSpPr/>
          <p:nvPr/>
        </p:nvSpPr>
        <p:spPr>
          <a:xfrm>
            <a:off x="3606499" y="5146616"/>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6" name="Oval 5"/>
          <p:cNvSpPr/>
          <p:nvPr/>
        </p:nvSpPr>
        <p:spPr>
          <a:xfrm>
            <a:off x="914099" y="583906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7" name="Oval 6"/>
          <p:cNvSpPr/>
          <p:nvPr/>
        </p:nvSpPr>
        <p:spPr>
          <a:xfrm>
            <a:off x="2057099" y="5528686"/>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8" name="Oval 7"/>
          <p:cNvSpPr/>
          <p:nvPr/>
        </p:nvSpPr>
        <p:spPr>
          <a:xfrm>
            <a:off x="2057099" y="3109642"/>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0" name="Oval 9"/>
          <p:cNvSpPr/>
          <p:nvPr/>
        </p:nvSpPr>
        <p:spPr>
          <a:xfrm>
            <a:off x="2272999" y="5146616"/>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1" name="Oval 10"/>
          <p:cNvSpPr/>
          <p:nvPr/>
        </p:nvSpPr>
        <p:spPr>
          <a:xfrm>
            <a:off x="1422099" y="5262292"/>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2" name="Oval 11"/>
          <p:cNvSpPr/>
          <p:nvPr/>
        </p:nvSpPr>
        <p:spPr>
          <a:xfrm>
            <a:off x="8178198" y="3031584"/>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3" name="Oval 12"/>
          <p:cNvSpPr/>
          <p:nvPr/>
        </p:nvSpPr>
        <p:spPr>
          <a:xfrm>
            <a:off x="8165799" y="1905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4" name="Oval 13"/>
          <p:cNvSpPr/>
          <p:nvPr/>
        </p:nvSpPr>
        <p:spPr>
          <a:xfrm>
            <a:off x="4546299" y="5773408"/>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6" name="Oval 15"/>
          <p:cNvSpPr/>
          <p:nvPr/>
        </p:nvSpPr>
        <p:spPr>
          <a:xfrm>
            <a:off x="3606499" y="5871351"/>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7" name="Oval 16"/>
          <p:cNvSpPr/>
          <p:nvPr/>
        </p:nvSpPr>
        <p:spPr>
          <a:xfrm>
            <a:off x="4076399" y="5262292"/>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8" name="Oval 17"/>
          <p:cNvSpPr/>
          <p:nvPr/>
        </p:nvSpPr>
        <p:spPr>
          <a:xfrm>
            <a:off x="4863799" y="5382636"/>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9" name="Oval 18"/>
          <p:cNvSpPr/>
          <p:nvPr/>
        </p:nvSpPr>
        <p:spPr>
          <a:xfrm>
            <a:off x="7479999" y="5262292"/>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0" name="Oval 19"/>
          <p:cNvSpPr/>
          <p:nvPr/>
        </p:nvSpPr>
        <p:spPr>
          <a:xfrm>
            <a:off x="7162499" y="4846367"/>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1" name="Oval 20"/>
          <p:cNvSpPr/>
          <p:nvPr/>
        </p:nvSpPr>
        <p:spPr>
          <a:xfrm>
            <a:off x="2971499" y="5586377"/>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3" name="Oval 22"/>
          <p:cNvSpPr/>
          <p:nvPr/>
        </p:nvSpPr>
        <p:spPr>
          <a:xfrm>
            <a:off x="6743399" y="5331601"/>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4" name="Oval 23"/>
          <p:cNvSpPr/>
          <p:nvPr/>
        </p:nvSpPr>
        <p:spPr>
          <a:xfrm>
            <a:off x="5701999" y="5171475"/>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6" name="Oval 25"/>
          <p:cNvSpPr/>
          <p:nvPr/>
        </p:nvSpPr>
        <p:spPr>
          <a:xfrm>
            <a:off x="194741" y="5754669"/>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7" name="Oval 26"/>
          <p:cNvSpPr/>
          <p:nvPr/>
        </p:nvSpPr>
        <p:spPr>
          <a:xfrm>
            <a:off x="635000" y="523581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9" name="Oval 28"/>
          <p:cNvSpPr/>
          <p:nvPr/>
        </p:nvSpPr>
        <p:spPr>
          <a:xfrm>
            <a:off x="5625498" y="5789518"/>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0" name="Oval 29"/>
          <p:cNvSpPr/>
          <p:nvPr/>
        </p:nvSpPr>
        <p:spPr>
          <a:xfrm>
            <a:off x="6108098" y="486985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1" name="Oval 30"/>
          <p:cNvSpPr/>
          <p:nvPr/>
        </p:nvSpPr>
        <p:spPr>
          <a:xfrm>
            <a:off x="6527499" y="5785567"/>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2" name="Oval 31"/>
          <p:cNvSpPr/>
          <p:nvPr/>
        </p:nvSpPr>
        <p:spPr>
          <a:xfrm>
            <a:off x="4977497" y="6172976"/>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4" name="Oval 33"/>
          <p:cNvSpPr/>
          <p:nvPr/>
        </p:nvSpPr>
        <p:spPr>
          <a:xfrm>
            <a:off x="8467" y="5144217"/>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5" name="Oval 34"/>
          <p:cNvSpPr/>
          <p:nvPr/>
        </p:nvSpPr>
        <p:spPr>
          <a:xfrm>
            <a:off x="2590499" y="5998351"/>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6" name="Oval 35"/>
          <p:cNvSpPr/>
          <p:nvPr/>
        </p:nvSpPr>
        <p:spPr>
          <a:xfrm>
            <a:off x="6209999" y="5320759"/>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7" name="Oval 36"/>
          <p:cNvSpPr/>
          <p:nvPr/>
        </p:nvSpPr>
        <p:spPr>
          <a:xfrm>
            <a:off x="7606397" y="4934185"/>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8" name="Oval 37"/>
          <p:cNvSpPr/>
          <p:nvPr/>
        </p:nvSpPr>
        <p:spPr>
          <a:xfrm>
            <a:off x="7860698" y="5749866"/>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39" name="Oval 38"/>
          <p:cNvSpPr/>
          <p:nvPr/>
        </p:nvSpPr>
        <p:spPr>
          <a:xfrm>
            <a:off x="8228697" y="5146616"/>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Tree>
    <p:extLst>
      <p:ext uri="{BB962C8B-B14F-4D97-AF65-F5344CB8AC3E}">
        <p14:creationId xmlns:p14="http://schemas.microsoft.com/office/powerpoint/2010/main" val="28882935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6946900" cy="400110"/>
          </a:xfrm>
          <a:prstGeom prst="rect">
            <a:avLst/>
          </a:prstGeom>
          <a:noFill/>
        </p:spPr>
        <p:txBody>
          <a:bodyPr wrap="square" rtlCol="0">
            <a:spAutoFit/>
          </a:bodyPr>
          <a:lstStyle/>
          <a:p>
            <a:r>
              <a:rPr lang="en-GB" sz="2000" b="1" dirty="0" smtClean="0"/>
              <a:t>Replicating MQTT Clients (2 of N)</a:t>
            </a:r>
            <a:endParaRPr lang="en-GB" sz="2000" b="1" dirty="0"/>
          </a:p>
        </p:txBody>
      </p:sp>
      <p:sp>
        <p:nvSpPr>
          <p:cNvPr id="2" name="TextBox 1"/>
          <p:cNvSpPr txBox="1"/>
          <p:nvPr/>
        </p:nvSpPr>
        <p:spPr>
          <a:xfrm>
            <a:off x="12700" y="622300"/>
            <a:ext cx="9144000" cy="646331"/>
          </a:xfrm>
          <a:prstGeom prst="rect">
            <a:avLst/>
          </a:prstGeom>
          <a:noFill/>
        </p:spPr>
        <p:txBody>
          <a:bodyPr wrap="square" rtlCol="0">
            <a:spAutoFit/>
          </a:bodyPr>
          <a:lstStyle/>
          <a:p>
            <a:r>
              <a:rPr lang="en-GB" dirty="0" smtClean="0"/>
              <a:t>Go to the Configuration Explorer and open the MQTT Client Editor again. The first parameter that we will need to add before we replicate this configuration is a Topic Prefix parameter.  </a:t>
            </a:r>
          </a:p>
        </p:txBody>
      </p:sp>
      <p:pic>
        <p:nvPicPr>
          <p:cNvPr id="3" name="Picture 2" descr="Screen Shot 2012-08-26 at 8.03.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1358900"/>
            <a:ext cx="4038600" cy="812800"/>
          </a:xfrm>
          <a:prstGeom prst="rect">
            <a:avLst/>
          </a:prstGeom>
        </p:spPr>
      </p:pic>
      <p:sp>
        <p:nvSpPr>
          <p:cNvPr id="5" name="TextBox 4"/>
          <p:cNvSpPr txBox="1"/>
          <p:nvPr/>
        </p:nvSpPr>
        <p:spPr>
          <a:xfrm>
            <a:off x="4381500" y="1294031"/>
            <a:ext cx="4521200" cy="923330"/>
          </a:xfrm>
          <a:prstGeom prst="rect">
            <a:avLst/>
          </a:prstGeom>
          <a:noFill/>
        </p:spPr>
        <p:txBody>
          <a:bodyPr wrap="square" rtlCol="0">
            <a:spAutoFit/>
          </a:bodyPr>
          <a:lstStyle/>
          <a:p>
            <a:r>
              <a:rPr lang="en-GB" dirty="0" smtClean="0"/>
              <a:t>Select the “Use Topic Prefix” checkbox and provide a Topic prefix in standard topic nomenclature.</a:t>
            </a:r>
            <a:endParaRPr lang="en-GB" dirty="0"/>
          </a:p>
        </p:txBody>
      </p:sp>
      <p:sp>
        <p:nvSpPr>
          <p:cNvPr id="6" name="TextBox 5"/>
          <p:cNvSpPr txBox="1"/>
          <p:nvPr/>
        </p:nvSpPr>
        <p:spPr>
          <a:xfrm>
            <a:off x="215900" y="2667000"/>
            <a:ext cx="8686800" cy="646331"/>
          </a:xfrm>
          <a:prstGeom prst="rect">
            <a:avLst/>
          </a:prstGeom>
          <a:noFill/>
        </p:spPr>
        <p:txBody>
          <a:bodyPr wrap="square" rtlCol="0">
            <a:spAutoFit/>
          </a:bodyPr>
          <a:lstStyle/>
          <a:p>
            <a:r>
              <a:rPr lang="en-GB" dirty="0" smtClean="0"/>
              <a:t>Once you have added the Topic Prefix to the configuration, </a:t>
            </a:r>
            <a:r>
              <a:rPr lang="en-GB" b="1" dirty="0" smtClean="0"/>
              <a:t>make sure you press the “Apply” button</a:t>
            </a:r>
            <a:r>
              <a:rPr lang="en-GB" dirty="0" smtClean="0"/>
              <a:t> so that is is saved before we replicate this configuration!</a:t>
            </a:r>
            <a:endParaRPr lang="en-GB" dirty="0"/>
          </a:p>
        </p:txBody>
      </p:sp>
      <p:sp>
        <p:nvSpPr>
          <p:cNvPr id="7" name="TextBox 6"/>
          <p:cNvSpPr txBox="1"/>
          <p:nvPr/>
        </p:nvSpPr>
        <p:spPr>
          <a:xfrm>
            <a:off x="127000" y="3644900"/>
            <a:ext cx="8902700" cy="1754327"/>
          </a:xfrm>
          <a:prstGeom prst="rect">
            <a:avLst/>
          </a:prstGeom>
          <a:noFill/>
        </p:spPr>
        <p:txBody>
          <a:bodyPr wrap="square" rtlCol="0">
            <a:spAutoFit/>
          </a:bodyPr>
          <a:lstStyle/>
          <a:p>
            <a:r>
              <a:rPr lang="en-GB" dirty="0" smtClean="0"/>
              <a:t>The reason we are adding a Topic Prefix to all MQTT messages from this MQTT client is that we need to create a “unique” namespace for each of the MQTT Clients that we are going to replicate. MqGnatt will automatically add a numeric suffix to the </a:t>
            </a:r>
            <a:r>
              <a:rPr lang="en-GB" dirty="0" err="1" smtClean="0"/>
              <a:t>ClientID</a:t>
            </a:r>
            <a:r>
              <a:rPr lang="en-GB" dirty="0" smtClean="0"/>
              <a:t> and to the Topic Prefix to ensure that the MQTT message namespace is unique for all Clients. You can leave the Topic Prefix blank and everything will still work, but you would not be able differentiate one “temp/outdoor” from another.  </a:t>
            </a:r>
            <a:endParaRPr lang="en-GB" dirty="0"/>
          </a:p>
        </p:txBody>
      </p:sp>
    </p:spTree>
    <p:extLst>
      <p:ext uri="{BB962C8B-B14F-4D97-AF65-F5344CB8AC3E}">
        <p14:creationId xmlns:p14="http://schemas.microsoft.com/office/powerpoint/2010/main" val="8762621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6946900" cy="400110"/>
          </a:xfrm>
          <a:prstGeom prst="rect">
            <a:avLst/>
          </a:prstGeom>
          <a:noFill/>
        </p:spPr>
        <p:txBody>
          <a:bodyPr wrap="square" rtlCol="0">
            <a:spAutoFit/>
          </a:bodyPr>
          <a:lstStyle/>
          <a:p>
            <a:r>
              <a:rPr lang="en-GB" sz="2000" b="1" dirty="0" smtClean="0"/>
              <a:t>Replicating MQTT Clients (3 of N)</a:t>
            </a:r>
            <a:endParaRPr lang="en-GB" sz="2000" b="1" dirty="0"/>
          </a:p>
        </p:txBody>
      </p:sp>
      <p:pic>
        <p:nvPicPr>
          <p:cNvPr id="8" name="Picture 7" descr="Screen Shot 2012-08-26 at 8.27.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050" y="1797050"/>
            <a:ext cx="3619500" cy="1409700"/>
          </a:xfrm>
          <a:prstGeom prst="rect">
            <a:avLst/>
          </a:prstGeom>
        </p:spPr>
      </p:pic>
      <p:sp>
        <p:nvSpPr>
          <p:cNvPr id="9" name="TextBox 8"/>
          <p:cNvSpPr txBox="1"/>
          <p:nvPr/>
        </p:nvSpPr>
        <p:spPr>
          <a:xfrm>
            <a:off x="0" y="596900"/>
            <a:ext cx="9144000" cy="1477328"/>
          </a:xfrm>
          <a:prstGeom prst="rect">
            <a:avLst/>
          </a:prstGeom>
          <a:noFill/>
        </p:spPr>
        <p:txBody>
          <a:bodyPr wrap="square" rtlCol="0">
            <a:spAutoFit/>
          </a:bodyPr>
          <a:lstStyle/>
          <a:p>
            <a:r>
              <a:rPr lang="en-GB" dirty="0" smtClean="0"/>
              <a:t>Once you have a Topic Prefix entered and have saved the configuration, select the “Replicate this Client Configuration” checkbox. Then enter how many MQTT Clients you want to create and the starting suffix number to append to the end of the </a:t>
            </a:r>
            <a:r>
              <a:rPr lang="en-GB" dirty="0" err="1" smtClean="0"/>
              <a:t>ClientID</a:t>
            </a:r>
            <a:r>
              <a:rPr lang="en-GB" dirty="0" smtClean="0"/>
              <a:t> and Topic Prefix to make each MQTT Client unique. In this example we will create 10 additional clients from our “My First </a:t>
            </a:r>
            <a:r>
              <a:rPr lang="en-GB" dirty="0" err="1" smtClean="0"/>
              <a:t>Config</a:t>
            </a:r>
            <a:r>
              <a:rPr lang="en-GB" dirty="0" smtClean="0"/>
              <a:t>” configuration. </a:t>
            </a:r>
            <a:endParaRPr lang="en-GB" dirty="0"/>
          </a:p>
        </p:txBody>
      </p:sp>
      <p:sp>
        <p:nvSpPr>
          <p:cNvPr id="10" name="TextBox 9"/>
          <p:cNvSpPr txBox="1"/>
          <p:nvPr/>
        </p:nvSpPr>
        <p:spPr>
          <a:xfrm>
            <a:off x="0" y="3467100"/>
            <a:ext cx="9029700" cy="369332"/>
          </a:xfrm>
          <a:prstGeom prst="rect">
            <a:avLst/>
          </a:prstGeom>
          <a:noFill/>
        </p:spPr>
        <p:txBody>
          <a:bodyPr wrap="square" rtlCol="0">
            <a:spAutoFit/>
          </a:bodyPr>
          <a:lstStyle/>
          <a:p>
            <a:r>
              <a:rPr lang="en-GB" dirty="0" smtClean="0"/>
              <a:t>Then just press the “Replicate Now” button. </a:t>
            </a:r>
            <a:endParaRPr lang="en-GB" dirty="0"/>
          </a:p>
        </p:txBody>
      </p:sp>
    </p:spTree>
    <p:extLst>
      <p:ext uri="{BB962C8B-B14F-4D97-AF65-F5344CB8AC3E}">
        <p14:creationId xmlns:p14="http://schemas.microsoft.com/office/powerpoint/2010/main" val="42257443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6946900" cy="400110"/>
          </a:xfrm>
          <a:prstGeom prst="rect">
            <a:avLst/>
          </a:prstGeom>
          <a:noFill/>
        </p:spPr>
        <p:txBody>
          <a:bodyPr wrap="square" rtlCol="0">
            <a:spAutoFit/>
          </a:bodyPr>
          <a:lstStyle/>
          <a:p>
            <a:r>
              <a:rPr lang="en-GB" sz="2000" b="1" dirty="0" smtClean="0"/>
              <a:t>Replicating MQTT Clients (4 of N)</a:t>
            </a:r>
            <a:endParaRPr lang="en-GB" sz="2000" b="1" dirty="0"/>
          </a:p>
        </p:txBody>
      </p:sp>
      <p:pic>
        <p:nvPicPr>
          <p:cNvPr id="2" name="Picture 1" descr="Screen Shot 2012-08-26 at 8.44.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6346"/>
            <a:ext cx="9144000" cy="3287509"/>
          </a:xfrm>
          <a:prstGeom prst="rect">
            <a:avLst/>
          </a:prstGeom>
        </p:spPr>
      </p:pic>
      <p:sp>
        <p:nvSpPr>
          <p:cNvPr id="3" name="TextBox 2"/>
          <p:cNvSpPr txBox="1"/>
          <p:nvPr/>
        </p:nvSpPr>
        <p:spPr>
          <a:xfrm>
            <a:off x="0" y="622300"/>
            <a:ext cx="8953500" cy="923330"/>
          </a:xfrm>
          <a:prstGeom prst="rect">
            <a:avLst/>
          </a:prstGeom>
          <a:noFill/>
        </p:spPr>
        <p:txBody>
          <a:bodyPr wrap="square" rtlCol="0">
            <a:spAutoFit/>
          </a:bodyPr>
          <a:lstStyle/>
          <a:p>
            <a:r>
              <a:rPr lang="en-GB" dirty="0" smtClean="0"/>
              <a:t>Once you close the Client Editor, you will see that the Configuration Explorer now shows 11 </a:t>
            </a:r>
            <a:r>
              <a:rPr lang="en-GB" dirty="0" err="1" smtClean="0"/>
              <a:t>Mqtt</a:t>
            </a:r>
            <a:r>
              <a:rPr lang="en-GB" dirty="0" smtClean="0"/>
              <a:t> Device Clients, and the Device Client Summary tab now shows the 10 new clients in addition to the first original client configuration. </a:t>
            </a:r>
            <a:endParaRPr lang="en-GB" dirty="0"/>
          </a:p>
        </p:txBody>
      </p:sp>
      <p:sp>
        <p:nvSpPr>
          <p:cNvPr id="5" name="TextBox 4"/>
          <p:cNvSpPr txBox="1"/>
          <p:nvPr/>
        </p:nvSpPr>
        <p:spPr>
          <a:xfrm>
            <a:off x="0" y="5245100"/>
            <a:ext cx="8953500" cy="923330"/>
          </a:xfrm>
          <a:prstGeom prst="rect">
            <a:avLst/>
          </a:prstGeom>
          <a:noFill/>
        </p:spPr>
        <p:txBody>
          <a:bodyPr wrap="square" rtlCol="0">
            <a:spAutoFit/>
          </a:bodyPr>
          <a:lstStyle/>
          <a:p>
            <a:r>
              <a:rPr lang="en-GB" dirty="0" smtClean="0"/>
              <a:t>To START/STOP the clients you can still use the discrete START/STOP button provided on each row of the Client Summary grid, but you can also use the START ALL and STOP ALL buttons provided at the bottom of the summary grid to start/stop all of the defined clients as a group. </a:t>
            </a:r>
            <a:endParaRPr lang="en-GB" dirty="0"/>
          </a:p>
        </p:txBody>
      </p:sp>
    </p:spTree>
    <p:extLst>
      <p:ext uri="{BB962C8B-B14F-4D97-AF65-F5344CB8AC3E}">
        <p14:creationId xmlns:p14="http://schemas.microsoft.com/office/powerpoint/2010/main" val="11225668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6946900" cy="400110"/>
          </a:xfrm>
          <a:prstGeom prst="rect">
            <a:avLst/>
          </a:prstGeom>
          <a:noFill/>
        </p:spPr>
        <p:txBody>
          <a:bodyPr wrap="square" rtlCol="0">
            <a:spAutoFit/>
          </a:bodyPr>
          <a:lstStyle/>
          <a:p>
            <a:r>
              <a:rPr lang="en-GB" sz="2000" b="1" dirty="0" smtClean="0"/>
              <a:t>Replicating MQTT Clients (5 of N)</a:t>
            </a:r>
            <a:endParaRPr lang="en-GB" sz="2000" b="1" dirty="0"/>
          </a:p>
        </p:txBody>
      </p:sp>
      <p:sp>
        <p:nvSpPr>
          <p:cNvPr id="6" name="TextBox 5"/>
          <p:cNvSpPr txBox="1"/>
          <p:nvPr/>
        </p:nvSpPr>
        <p:spPr>
          <a:xfrm>
            <a:off x="0" y="622300"/>
            <a:ext cx="9144000" cy="1477328"/>
          </a:xfrm>
          <a:prstGeom prst="rect">
            <a:avLst/>
          </a:prstGeom>
          <a:noFill/>
        </p:spPr>
        <p:txBody>
          <a:bodyPr wrap="square" rtlCol="0">
            <a:spAutoFit/>
          </a:bodyPr>
          <a:lstStyle/>
          <a:p>
            <a:r>
              <a:rPr lang="en-GB" dirty="0" smtClean="0"/>
              <a:t>Press the START ALL button and then observe the Diagnostic Window to see what is happening now. Each of the configured MQTT Clients are now publishing information from their associated Temperature Device, but with each on a unique namespace topic as defined by the Topic Prefix value we entered. I the screenshot below you can see topic values being published by the various MQTT Clients on “tPrefix9/../..”, tPrefix0/../..”, tPrefix4/../..” etc… </a:t>
            </a:r>
          </a:p>
        </p:txBody>
      </p:sp>
      <p:pic>
        <p:nvPicPr>
          <p:cNvPr id="8" name="Picture 7" descr="Screen Shot 2012-08-26 at 8.52.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2203450"/>
            <a:ext cx="6781800" cy="2260600"/>
          </a:xfrm>
          <a:prstGeom prst="rect">
            <a:avLst/>
          </a:prstGeom>
        </p:spPr>
      </p:pic>
    </p:spTree>
    <p:extLst>
      <p:ext uri="{BB962C8B-B14F-4D97-AF65-F5344CB8AC3E}">
        <p14:creationId xmlns:p14="http://schemas.microsoft.com/office/powerpoint/2010/main" val="236538017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MqGnatt Tutorial #1</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710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8"/>
            <a:ext cx="7747000" cy="690562"/>
          </a:xfrm>
        </p:spPr>
        <p:txBody>
          <a:bodyPr>
            <a:noAutofit/>
          </a:bodyPr>
          <a:lstStyle/>
          <a:p>
            <a:r>
              <a:rPr lang="en-GB" sz="2800" dirty="0" smtClean="0"/>
              <a:t>Getting Started – Understanding the Components.</a:t>
            </a:r>
            <a:endParaRPr lang="en-GB" sz="2800" dirty="0"/>
          </a:p>
        </p:txBody>
      </p:sp>
      <p:sp>
        <p:nvSpPr>
          <p:cNvPr id="4" name="TextBox 3"/>
          <p:cNvSpPr txBox="1"/>
          <p:nvPr/>
        </p:nvSpPr>
        <p:spPr>
          <a:xfrm>
            <a:off x="139700" y="825500"/>
            <a:ext cx="8902700" cy="5262980"/>
          </a:xfrm>
          <a:prstGeom prst="rect">
            <a:avLst/>
          </a:prstGeom>
          <a:noFill/>
        </p:spPr>
        <p:txBody>
          <a:bodyPr wrap="square" rtlCol="0">
            <a:spAutoFit/>
          </a:bodyPr>
          <a:lstStyle/>
          <a:p>
            <a:r>
              <a:rPr lang="en-GB" sz="1600" dirty="0" smtClean="0"/>
              <a:t>MQTT is all about enabling embedded platforms and sensors to provide “interesting” data, in real-time, to interested consumers. MQTT is also a bi-directional transport that enables the publishing of commands/setpoints or other “interesting” data back to the end devices. </a:t>
            </a:r>
          </a:p>
          <a:p>
            <a:endParaRPr lang="en-GB" sz="1600" dirty="0"/>
          </a:p>
          <a:p>
            <a:r>
              <a:rPr lang="en-GB" sz="1600" dirty="0" smtClean="0"/>
              <a:t>So with this in mind, MqGnatt introduces the following components used to build out an effective network simulation:</a:t>
            </a:r>
          </a:p>
          <a:p>
            <a:pPr marL="285750" indent="-285750">
              <a:buFont typeface="Arial"/>
              <a:buChar char="•"/>
            </a:pPr>
            <a:r>
              <a:rPr lang="en-GB" sz="1600" b="1" u="sng" dirty="0" smtClean="0"/>
              <a:t>Instruments</a:t>
            </a:r>
            <a:r>
              <a:rPr lang="en-GB" sz="1600" dirty="0" smtClean="0"/>
              <a:t> – Instruments represent the measurement points of physical sensor measurements, process variables or calculated information. Just about anything that can be measured, captured, sensed, or calculated, analog or digital or images, could be considered an Instrument point. </a:t>
            </a:r>
          </a:p>
          <a:p>
            <a:pPr marL="285750" indent="-285750">
              <a:buFont typeface="Arial"/>
              <a:buChar char="•"/>
            </a:pPr>
            <a:r>
              <a:rPr lang="en-GB" sz="1600" b="1" u="sng" dirty="0" smtClean="0"/>
              <a:t>Devices</a:t>
            </a:r>
            <a:r>
              <a:rPr lang="en-GB" sz="1600" dirty="0" smtClean="0"/>
              <a:t> – Devices are considered a termination point for one or more Instruments. Devices represent real world embedded hardware platforms that consolidate Instrument measurements such as Edge Controller, Edge Nodes, Communications Gateways, </a:t>
            </a:r>
            <a:r>
              <a:rPr lang="en-GB" sz="1600" dirty="0" smtClean="0">
                <a:solidFill>
                  <a:srgbClr val="000000"/>
                </a:solidFill>
              </a:rPr>
              <a:t>PLC’s or RTU’s</a:t>
            </a:r>
            <a:r>
              <a:rPr lang="en-GB" sz="1600" dirty="0" smtClean="0"/>
              <a:t>. </a:t>
            </a:r>
          </a:p>
          <a:p>
            <a:pPr marL="285750" indent="-285750">
              <a:buFont typeface="Arial"/>
              <a:buChar char="•"/>
            </a:pPr>
            <a:r>
              <a:rPr lang="en-GB" sz="1600" b="1" u="sng" dirty="0" smtClean="0"/>
              <a:t>Clients</a:t>
            </a:r>
            <a:r>
              <a:rPr lang="en-GB" sz="1600" dirty="0" smtClean="0"/>
              <a:t> – Instruments and Devices represent a simulation of physical real world devices. In MqGnatt, Clients represent the MQTT protocol agent that is responsible for connecting to configured Brokers</a:t>
            </a:r>
            <a:r>
              <a:rPr lang="en-GB" sz="1600" dirty="0" smtClean="0">
                <a:solidFill>
                  <a:srgbClr val="000000"/>
                </a:solidFill>
              </a:rPr>
              <a:t>. In some instances this agent will be included in the device, and in others it will be a separate Gateway device, talking natively to the device and sending data via MQTT to the broker.</a:t>
            </a:r>
          </a:p>
          <a:p>
            <a:pPr marL="285750" indent="-285750">
              <a:buFont typeface="Arial"/>
              <a:buChar char="•"/>
            </a:pPr>
            <a:r>
              <a:rPr lang="en-GB" sz="1600" b="1" u="sng" dirty="0" smtClean="0"/>
              <a:t>Brokers</a:t>
            </a:r>
            <a:r>
              <a:rPr lang="en-GB" sz="1600" dirty="0" smtClean="0"/>
              <a:t> – In MqGnatt, the tooling provides for the configuration of available MQTT Brokers to connect to. </a:t>
            </a:r>
          </a:p>
          <a:p>
            <a:pPr marL="285750" indent="-285750">
              <a:buFont typeface="Arial"/>
              <a:buChar char="•"/>
            </a:pPr>
            <a:endParaRPr lang="en-GB" sz="1600" dirty="0" smtClean="0"/>
          </a:p>
          <a:p>
            <a:endParaRPr lang="en-GB" sz="1600" dirty="0" smtClean="0"/>
          </a:p>
          <a:p>
            <a:endParaRPr lang="en-GB" sz="1600" dirty="0"/>
          </a:p>
        </p:txBody>
      </p:sp>
      <p:sp>
        <p:nvSpPr>
          <p:cNvPr id="7" name="Oval 6"/>
          <p:cNvSpPr/>
          <p:nvPr/>
        </p:nvSpPr>
        <p:spPr>
          <a:xfrm>
            <a:off x="1917700" y="5822950"/>
            <a:ext cx="266700" cy="273050"/>
          </a:xfrm>
          <a:prstGeom prst="ellipse">
            <a:avLst/>
          </a:prstGeom>
          <a:solidFill>
            <a:srgbClr val="FF0000"/>
          </a:solidFill>
          <a:ln>
            <a:noFill/>
          </a:ln>
          <a:effectLst>
            <a:outerShdw blurRad="40000" dist="38100" dir="11100000" rotWithShape="0">
              <a:srgbClr val="000000">
                <a:alpha val="58000"/>
              </a:srgbClr>
            </a:outerShdw>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9" name="Oval 8"/>
          <p:cNvSpPr/>
          <p:nvPr/>
        </p:nvSpPr>
        <p:spPr>
          <a:xfrm>
            <a:off x="3213100" y="5683250"/>
            <a:ext cx="406400" cy="412750"/>
          </a:xfrm>
          <a:prstGeom prst="ellipse">
            <a:avLst/>
          </a:prstGeom>
          <a:solidFill>
            <a:schemeClr val="accent4">
              <a:lumMod val="75000"/>
            </a:schemeClr>
          </a:solidFill>
          <a:ln>
            <a:noFill/>
          </a:ln>
          <a:effectLst>
            <a:outerShdw blurRad="40000" dist="23000" dir="10800000" rotWithShape="0">
              <a:srgbClr val="000000">
                <a:alpha val="35000"/>
              </a:srgbClr>
            </a:outerShdw>
            <a:reflection stA="46000" endPos="45000" dist="381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D</a:t>
            </a:r>
            <a:endParaRPr lang="en-GB" dirty="0">
              <a:latin typeface="American Typewriter"/>
              <a:cs typeface="American Typewriter"/>
            </a:endParaRPr>
          </a:p>
        </p:txBody>
      </p:sp>
      <p:sp>
        <p:nvSpPr>
          <p:cNvPr id="10" name="Oval 9"/>
          <p:cNvSpPr/>
          <p:nvPr/>
        </p:nvSpPr>
        <p:spPr>
          <a:xfrm>
            <a:off x="4521200" y="549275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reflection stA="43000" endPos="52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1" name="Oval 10"/>
          <p:cNvSpPr/>
          <p:nvPr/>
        </p:nvSpPr>
        <p:spPr>
          <a:xfrm>
            <a:off x="5943600" y="5349816"/>
            <a:ext cx="850900" cy="774759"/>
          </a:xfrm>
          <a:prstGeom prst="ellipse">
            <a:avLst/>
          </a:prstGeom>
          <a:solidFill>
            <a:srgbClr val="3366FF"/>
          </a:solidFill>
          <a:ln>
            <a:noFill/>
          </a:ln>
          <a:effectLst>
            <a:outerShdw blurRad="40000" dist="23000" dir="18780000" rotWithShape="0">
              <a:srgbClr val="000000">
                <a:alpha val="35000"/>
              </a:srgbClr>
            </a:outerShdw>
            <a:reflection stA="43000" endPos="52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B</a:t>
            </a:r>
            <a:endParaRPr lang="en-GB" sz="2400" dirty="0">
              <a:latin typeface="American Typewriter"/>
              <a:cs typeface="American Typewriter"/>
            </a:endParaRPr>
          </a:p>
        </p:txBody>
      </p:sp>
    </p:spTree>
    <p:extLst>
      <p:ext uri="{BB962C8B-B14F-4D97-AF65-F5344CB8AC3E}">
        <p14:creationId xmlns:p14="http://schemas.microsoft.com/office/powerpoint/2010/main" val="510783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Testing the Last Will and Testament </a:t>
            </a:r>
            <a:endParaRPr lang="en-GB" sz="2000" b="1" dirty="0"/>
          </a:p>
        </p:txBody>
      </p:sp>
      <p:sp>
        <p:nvSpPr>
          <p:cNvPr id="2" name="TextBox 1"/>
          <p:cNvSpPr txBox="1"/>
          <p:nvPr/>
        </p:nvSpPr>
        <p:spPr>
          <a:xfrm>
            <a:off x="838200" y="1435100"/>
            <a:ext cx="2844800" cy="369332"/>
          </a:xfrm>
          <a:prstGeom prst="rect">
            <a:avLst/>
          </a:prstGeom>
          <a:noFill/>
        </p:spPr>
        <p:txBody>
          <a:bodyPr wrap="square" rtlCol="0">
            <a:spAutoFit/>
          </a:bodyPr>
          <a:lstStyle/>
          <a:p>
            <a:r>
              <a:rPr lang="en-GB" dirty="0" smtClean="0"/>
              <a:t>TODO……</a:t>
            </a:r>
            <a:endParaRPr lang="en-GB" dirty="0"/>
          </a:p>
        </p:txBody>
      </p:sp>
    </p:spTree>
    <p:extLst>
      <p:ext uri="{BB962C8B-B14F-4D97-AF65-F5344CB8AC3E}">
        <p14:creationId xmlns:p14="http://schemas.microsoft.com/office/powerpoint/2010/main" val="94709797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Testing Primary/Secondary </a:t>
            </a:r>
            <a:r>
              <a:rPr lang="en-GB" sz="2000" b="1" smtClean="0"/>
              <a:t>Broker Connections</a:t>
            </a:r>
            <a:endParaRPr lang="en-GB" sz="2000" b="1" dirty="0"/>
          </a:p>
        </p:txBody>
      </p:sp>
      <p:sp>
        <p:nvSpPr>
          <p:cNvPr id="3" name="TextBox 2"/>
          <p:cNvSpPr txBox="1"/>
          <p:nvPr/>
        </p:nvSpPr>
        <p:spPr>
          <a:xfrm>
            <a:off x="838200" y="1435100"/>
            <a:ext cx="2844800" cy="369332"/>
          </a:xfrm>
          <a:prstGeom prst="rect">
            <a:avLst/>
          </a:prstGeom>
          <a:noFill/>
        </p:spPr>
        <p:txBody>
          <a:bodyPr wrap="square" rtlCol="0">
            <a:spAutoFit/>
          </a:bodyPr>
          <a:lstStyle/>
          <a:p>
            <a:r>
              <a:rPr lang="en-GB" dirty="0" smtClean="0"/>
              <a:t>TODO……</a:t>
            </a:r>
            <a:endParaRPr lang="en-GB" dirty="0"/>
          </a:p>
        </p:txBody>
      </p:sp>
    </p:spTree>
    <p:extLst>
      <p:ext uri="{BB962C8B-B14F-4D97-AF65-F5344CB8AC3E}">
        <p14:creationId xmlns:p14="http://schemas.microsoft.com/office/powerpoint/2010/main" val="3648057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Serendipitous Data Discovery </a:t>
            </a:r>
            <a:endParaRPr lang="en-GB" sz="2000" b="1" dirty="0"/>
          </a:p>
        </p:txBody>
      </p:sp>
      <p:sp>
        <p:nvSpPr>
          <p:cNvPr id="3" name="TextBox 2"/>
          <p:cNvSpPr txBox="1"/>
          <p:nvPr/>
        </p:nvSpPr>
        <p:spPr>
          <a:xfrm>
            <a:off x="838200" y="1435100"/>
            <a:ext cx="2844800" cy="369332"/>
          </a:xfrm>
          <a:prstGeom prst="rect">
            <a:avLst/>
          </a:prstGeom>
          <a:noFill/>
        </p:spPr>
        <p:txBody>
          <a:bodyPr wrap="square" rtlCol="0">
            <a:spAutoFit/>
          </a:bodyPr>
          <a:lstStyle/>
          <a:p>
            <a:r>
              <a:rPr lang="en-GB" dirty="0" smtClean="0"/>
              <a:t>TODO……</a:t>
            </a:r>
            <a:endParaRPr lang="en-GB" dirty="0"/>
          </a:p>
        </p:txBody>
      </p:sp>
    </p:spTree>
    <p:extLst>
      <p:ext uri="{BB962C8B-B14F-4D97-AF65-F5344CB8AC3E}">
        <p14:creationId xmlns:p14="http://schemas.microsoft.com/office/powerpoint/2010/main" val="2437662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7594600" cy="400110"/>
          </a:xfrm>
          <a:prstGeom prst="rect">
            <a:avLst/>
          </a:prstGeom>
          <a:noFill/>
        </p:spPr>
        <p:txBody>
          <a:bodyPr wrap="square" rtlCol="0">
            <a:spAutoFit/>
          </a:bodyPr>
          <a:lstStyle/>
          <a:p>
            <a:r>
              <a:rPr lang="en-GB" sz="2000" b="1" dirty="0" smtClean="0"/>
              <a:t>Many to Many</a:t>
            </a:r>
            <a:endParaRPr lang="en-GB" sz="2000" b="1" dirty="0"/>
          </a:p>
        </p:txBody>
      </p:sp>
      <p:sp>
        <p:nvSpPr>
          <p:cNvPr id="3" name="TextBox 2"/>
          <p:cNvSpPr txBox="1"/>
          <p:nvPr/>
        </p:nvSpPr>
        <p:spPr>
          <a:xfrm>
            <a:off x="838200" y="1435100"/>
            <a:ext cx="2844800" cy="369332"/>
          </a:xfrm>
          <a:prstGeom prst="rect">
            <a:avLst/>
          </a:prstGeom>
          <a:noFill/>
        </p:spPr>
        <p:txBody>
          <a:bodyPr wrap="square" rtlCol="0">
            <a:spAutoFit/>
          </a:bodyPr>
          <a:lstStyle/>
          <a:p>
            <a:r>
              <a:rPr lang="en-GB" dirty="0" smtClean="0"/>
              <a:t>TODO……</a:t>
            </a:r>
            <a:endParaRPr lang="en-GB" dirty="0"/>
          </a:p>
        </p:txBody>
      </p:sp>
    </p:spTree>
    <p:extLst>
      <p:ext uri="{BB962C8B-B14F-4D97-AF65-F5344CB8AC3E}">
        <p14:creationId xmlns:p14="http://schemas.microsoft.com/office/powerpoint/2010/main" val="2448268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Broker Performance</a:t>
            </a:r>
            <a:endParaRPr lang="en-GB" dirty="0"/>
          </a:p>
        </p:txBody>
      </p:sp>
      <p:sp>
        <p:nvSpPr>
          <p:cNvPr id="3" name="Content Placeholder 2"/>
          <p:cNvSpPr>
            <a:spLocks noGrp="1"/>
          </p:cNvSpPr>
          <p:nvPr>
            <p:ph idx="1"/>
          </p:nvPr>
        </p:nvSpPr>
        <p:spPr/>
        <p:txBody>
          <a:bodyPr/>
          <a:lstStyle/>
          <a:p>
            <a:r>
              <a:rPr lang="en-GB" dirty="0" err="1" smtClean="0"/>
              <a:t>Todo</a:t>
            </a:r>
            <a:r>
              <a:rPr lang="en-GB" smtClean="0"/>
              <a:t>….</a:t>
            </a:r>
            <a:endParaRPr lang="en-GB"/>
          </a:p>
        </p:txBody>
      </p:sp>
    </p:spTree>
    <p:extLst>
      <p:ext uri="{BB962C8B-B14F-4D97-AF65-F5344CB8AC3E}">
        <p14:creationId xmlns:p14="http://schemas.microsoft.com/office/powerpoint/2010/main" val="1285797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31331" y="419100"/>
            <a:ext cx="4091969" cy="5435600"/>
          </a:xfrm>
          <a:prstGeom prst="rect">
            <a:avLst/>
          </a:prstGeom>
        </p:spPr>
      </p:pic>
      <p:sp>
        <p:nvSpPr>
          <p:cNvPr id="6" name="Title 1"/>
          <p:cNvSpPr txBox="1">
            <a:spLocks/>
          </p:cNvSpPr>
          <p:nvPr/>
        </p:nvSpPr>
        <p:spPr bwMode="auto">
          <a:xfrm>
            <a:off x="0" y="2130425"/>
            <a:ext cx="61849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kern="1200">
                <a:solidFill>
                  <a:schemeClr val="tx1"/>
                </a:solidFill>
                <a:latin typeface="Times New Roman"/>
                <a:ea typeface="ＭＳ Ｐゴシック" charset="0"/>
                <a:cs typeface="Times New Roman"/>
              </a:defRPr>
            </a:lvl1pPr>
            <a:lvl2pPr algn="ctr" defTabSz="457200" rtl="0" eaLnBrk="1" fontAlgn="base" hangingPunct="1">
              <a:spcBef>
                <a:spcPct val="0"/>
              </a:spcBef>
              <a:spcAft>
                <a:spcPct val="0"/>
              </a:spcAft>
              <a:defRPr sz="3200">
                <a:solidFill>
                  <a:schemeClr val="tx1"/>
                </a:solidFill>
                <a:latin typeface="Times New Roman" charset="0"/>
                <a:ea typeface="ＭＳ Ｐゴシック" charset="0"/>
              </a:defRPr>
            </a:lvl2pPr>
            <a:lvl3pPr algn="ctr" defTabSz="457200" rtl="0" eaLnBrk="1" fontAlgn="base" hangingPunct="1">
              <a:spcBef>
                <a:spcPct val="0"/>
              </a:spcBef>
              <a:spcAft>
                <a:spcPct val="0"/>
              </a:spcAft>
              <a:defRPr sz="3200">
                <a:solidFill>
                  <a:schemeClr val="tx1"/>
                </a:solidFill>
                <a:latin typeface="Times New Roman" charset="0"/>
                <a:ea typeface="ＭＳ Ｐゴシック" charset="0"/>
              </a:defRPr>
            </a:lvl3pPr>
            <a:lvl4pPr algn="ctr" defTabSz="457200" rtl="0" eaLnBrk="1" fontAlgn="base" hangingPunct="1">
              <a:spcBef>
                <a:spcPct val="0"/>
              </a:spcBef>
              <a:spcAft>
                <a:spcPct val="0"/>
              </a:spcAft>
              <a:defRPr sz="3200">
                <a:solidFill>
                  <a:schemeClr val="tx1"/>
                </a:solidFill>
                <a:latin typeface="Times New Roman" charset="0"/>
                <a:ea typeface="ＭＳ Ｐゴシック" charset="0"/>
              </a:defRPr>
            </a:lvl4pPr>
            <a:lvl5pPr algn="ctr" defTabSz="457200" rtl="0" eaLnBrk="1" fontAlgn="base" hangingPunct="1">
              <a:spcBef>
                <a:spcPct val="0"/>
              </a:spcBef>
              <a:spcAft>
                <a:spcPct val="0"/>
              </a:spcAft>
              <a:defRPr sz="3200">
                <a:solidFill>
                  <a:schemeClr val="tx1"/>
                </a:solidFill>
                <a:latin typeface="Times New Roman" charset="0"/>
                <a:ea typeface="ＭＳ Ｐゴシック" charset="0"/>
              </a:defRPr>
            </a:lvl5pPr>
            <a:lvl6pPr marL="457200" algn="ctr" defTabSz="457200" rtl="0" eaLnBrk="1" fontAlgn="base" hangingPunct="1">
              <a:spcBef>
                <a:spcPct val="0"/>
              </a:spcBef>
              <a:spcAft>
                <a:spcPct val="0"/>
              </a:spcAft>
              <a:defRPr sz="3200">
                <a:solidFill>
                  <a:schemeClr val="tx1"/>
                </a:solidFill>
                <a:latin typeface="Times New Roman" charset="0"/>
                <a:ea typeface="ＭＳ Ｐゴシック" charset="0"/>
              </a:defRPr>
            </a:lvl6pPr>
            <a:lvl7pPr marL="914400" algn="ctr" defTabSz="457200" rtl="0" eaLnBrk="1" fontAlgn="base" hangingPunct="1">
              <a:spcBef>
                <a:spcPct val="0"/>
              </a:spcBef>
              <a:spcAft>
                <a:spcPct val="0"/>
              </a:spcAft>
              <a:defRPr sz="3200">
                <a:solidFill>
                  <a:schemeClr val="tx1"/>
                </a:solidFill>
                <a:latin typeface="Times New Roman" charset="0"/>
                <a:ea typeface="ＭＳ Ｐゴシック" charset="0"/>
              </a:defRPr>
            </a:lvl7pPr>
            <a:lvl8pPr marL="1371600" algn="ctr" defTabSz="457200" rtl="0" eaLnBrk="1" fontAlgn="base" hangingPunct="1">
              <a:spcBef>
                <a:spcPct val="0"/>
              </a:spcBef>
              <a:spcAft>
                <a:spcPct val="0"/>
              </a:spcAft>
              <a:defRPr sz="3200">
                <a:solidFill>
                  <a:schemeClr val="tx1"/>
                </a:solidFill>
                <a:latin typeface="Times New Roman" charset="0"/>
                <a:ea typeface="ＭＳ Ｐゴシック" charset="0"/>
              </a:defRPr>
            </a:lvl8pPr>
            <a:lvl9pPr marL="1828800" algn="ctr" defTabSz="457200" rtl="0" eaLnBrk="1" fontAlgn="base" hangingPunct="1">
              <a:spcBef>
                <a:spcPct val="0"/>
              </a:spcBef>
              <a:spcAft>
                <a:spcPct val="0"/>
              </a:spcAft>
              <a:defRPr sz="3200">
                <a:solidFill>
                  <a:schemeClr val="tx1"/>
                </a:solidFill>
                <a:latin typeface="Times New Roman" charset="0"/>
                <a:ea typeface="ＭＳ Ｐゴシック" charset="0"/>
              </a:defRPr>
            </a:lvl9pPr>
          </a:lstStyle>
          <a:p>
            <a:r>
              <a:rPr lang="en-GB" smtClean="0"/>
              <a:t>MqGnatt</a:t>
            </a:r>
            <a:endParaRPr lang="en-GB" dirty="0"/>
          </a:p>
        </p:txBody>
      </p:sp>
      <p:sp>
        <p:nvSpPr>
          <p:cNvPr id="7" name="Subtitle 2"/>
          <p:cNvSpPr txBox="1">
            <a:spLocks/>
          </p:cNvSpPr>
          <p:nvPr/>
        </p:nvSpPr>
        <p:spPr bwMode="auto">
          <a:xfrm>
            <a:off x="215900" y="3689350"/>
            <a:ext cx="5575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Times New Roman"/>
                <a:ea typeface="ＭＳ Ｐゴシック" charset="0"/>
                <a:cs typeface="Times New Roman"/>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Times New Roman"/>
                <a:ea typeface="ＭＳ Ｐゴシック" charset="0"/>
                <a:cs typeface="Times New Roman"/>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Times New Roman"/>
                <a:ea typeface="ＭＳ Ｐゴシック" charset="0"/>
                <a:cs typeface="Times New Roman"/>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Times New Roman"/>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dirty="0" smtClean="0">
                <a:solidFill>
                  <a:schemeClr val="bg1">
                    <a:lumMod val="65000"/>
                  </a:schemeClr>
                </a:solidFill>
              </a:rPr>
              <a:t>The End</a:t>
            </a:r>
            <a:endParaRPr lang="en-GB" dirty="0">
              <a:solidFill>
                <a:schemeClr val="bg1">
                  <a:lumMod val="65000"/>
                </a:schemeClr>
              </a:solidFill>
            </a:endParaRPr>
          </a:p>
        </p:txBody>
      </p:sp>
      <p:sp>
        <p:nvSpPr>
          <p:cNvPr id="2" name="Rectangle 1"/>
          <p:cNvSpPr/>
          <p:nvPr/>
        </p:nvSpPr>
        <p:spPr>
          <a:xfrm>
            <a:off x="4531331" y="5549900"/>
            <a:ext cx="345469"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63253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04583" cy="465662"/>
          </a:xfrm>
        </p:spPr>
        <p:txBody>
          <a:bodyPr>
            <a:normAutofit fontScale="90000"/>
          </a:bodyPr>
          <a:lstStyle/>
          <a:p>
            <a:r>
              <a:rPr lang="en-GB" sz="2800" b="1" dirty="0" smtClean="0"/>
              <a:t>Simulated Topologies</a:t>
            </a:r>
            <a:endParaRPr lang="en-GB" sz="2800" b="1" dirty="0"/>
          </a:p>
        </p:txBody>
      </p:sp>
      <p:sp>
        <p:nvSpPr>
          <p:cNvPr id="4" name="TextBox 3"/>
          <p:cNvSpPr txBox="1"/>
          <p:nvPr/>
        </p:nvSpPr>
        <p:spPr>
          <a:xfrm>
            <a:off x="19050" y="394811"/>
            <a:ext cx="9124950" cy="1200329"/>
          </a:xfrm>
          <a:prstGeom prst="rect">
            <a:avLst/>
          </a:prstGeom>
          <a:noFill/>
        </p:spPr>
        <p:txBody>
          <a:bodyPr wrap="square" rtlCol="0">
            <a:spAutoFit/>
          </a:bodyPr>
          <a:lstStyle/>
          <a:p>
            <a:r>
              <a:rPr lang="en-GB" dirty="0" smtClean="0"/>
              <a:t>The entire reason for the MqGnatt utility is to provide a tool to create fairly complex representations of real world MQTT infrastructures. This is a topology diagram showing what a some typical configuration might provide</a:t>
            </a:r>
            <a:r>
              <a:rPr lang="en-GB" dirty="0" smtClean="0">
                <a:solidFill>
                  <a:srgbClr val="000000"/>
                </a:solidFill>
              </a:rPr>
              <a:t>. The </a:t>
            </a:r>
            <a:r>
              <a:rPr lang="en-GB" dirty="0" err="1" smtClean="0">
                <a:solidFill>
                  <a:srgbClr val="000000"/>
                </a:solidFill>
              </a:rPr>
              <a:t>MqGnatt</a:t>
            </a:r>
            <a:r>
              <a:rPr lang="en-GB" dirty="0" smtClean="0">
                <a:solidFill>
                  <a:srgbClr val="000000"/>
                </a:solidFill>
              </a:rPr>
              <a:t> tool simulates everything in this diagram except the Brokers.</a:t>
            </a:r>
            <a:endParaRPr lang="en-GB" dirty="0">
              <a:solidFill>
                <a:srgbClr val="000000"/>
              </a:solidFill>
            </a:endParaRPr>
          </a:p>
        </p:txBody>
      </p:sp>
      <p:sp>
        <p:nvSpPr>
          <p:cNvPr id="5" name="Oval 4"/>
          <p:cNvSpPr/>
          <p:nvPr/>
        </p:nvSpPr>
        <p:spPr>
          <a:xfrm>
            <a:off x="1739900" y="1595140"/>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6" name="Oval 5"/>
          <p:cNvSpPr/>
          <p:nvPr/>
        </p:nvSpPr>
        <p:spPr>
          <a:xfrm>
            <a:off x="2645733" y="1800557"/>
            <a:ext cx="406400" cy="412750"/>
          </a:xfrm>
          <a:prstGeom prst="ellipse">
            <a:avLst/>
          </a:prstGeom>
          <a:solidFill>
            <a:schemeClr val="accent4">
              <a:lumMod val="75000"/>
            </a:schemeClr>
          </a:soli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D</a:t>
            </a:r>
            <a:endParaRPr lang="en-GB" dirty="0">
              <a:latin typeface="American Typewriter"/>
              <a:cs typeface="American Typewriter"/>
            </a:endParaRPr>
          </a:p>
        </p:txBody>
      </p:sp>
      <p:sp>
        <p:nvSpPr>
          <p:cNvPr id="7" name="Oval 6"/>
          <p:cNvSpPr/>
          <p:nvPr/>
        </p:nvSpPr>
        <p:spPr>
          <a:xfrm>
            <a:off x="3604583" y="2101324"/>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8" name="Oval 7"/>
          <p:cNvSpPr/>
          <p:nvPr/>
        </p:nvSpPr>
        <p:spPr>
          <a:xfrm>
            <a:off x="5314950" y="2777971"/>
            <a:ext cx="850900" cy="774759"/>
          </a:xfrm>
          <a:prstGeom prst="ellipse">
            <a:avLst/>
          </a:prstGeom>
          <a:solidFill>
            <a:srgbClr val="3366FF"/>
          </a:soli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B</a:t>
            </a:r>
            <a:endParaRPr lang="en-GB" sz="2400" dirty="0">
              <a:latin typeface="American Typewriter"/>
              <a:cs typeface="American Typewriter"/>
            </a:endParaRPr>
          </a:p>
        </p:txBody>
      </p:sp>
      <p:sp>
        <p:nvSpPr>
          <p:cNvPr id="9" name="TextBox 8"/>
          <p:cNvSpPr txBox="1"/>
          <p:nvPr/>
        </p:nvSpPr>
        <p:spPr>
          <a:xfrm>
            <a:off x="76200" y="5889008"/>
            <a:ext cx="927100" cy="523220"/>
          </a:xfrm>
          <a:prstGeom prst="rect">
            <a:avLst/>
          </a:prstGeom>
          <a:noFill/>
        </p:spPr>
        <p:txBody>
          <a:bodyPr wrap="square" rtlCol="0">
            <a:spAutoFit/>
          </a:bodyPr>
          <a:lstStyle/>
          <a:p>
            <a:pPr algn="ctr"/>
            <a:r>
              <a:rPr lang="en-GB" sz="1400" dirty="0" smtClean="0"/>
              <a:t>Sensors</a:t>
            </a:r>
          </a:p>
          <a:p>
            <a:pPr algn="ctr"/>
            <a:r>
              <a:rPr lang="en-GB" sz="1400" dirty="0" smtClean="0"/>
              <a:t>Actuators </a:t>
            </a:r>
            <a:endParaRPr lang="en-GB" sz="1400" dirty="0"/>
          </a:p>
        </p:txBody>
      </p:sp>
      <p:sp>
        <p:nvSpPr>
          <p:cNvPr id="10" name="TextBox 9"/>
          <p:cNvSpPr txBox="1"/>
          <p:nvPr/>
        </p:nvSpPr>
        <p:spPr>
          <a:xfrm>
            <a:off x="44450" y="1600860"/>
            <a:ext cx="1003300" cy="261610"/>
          </a:xfrm>
          <a:prstGeom prst="rect">
            <a:avLst/>
          </a:prstGeom>
          <a:noFill/>
        </p:spPr>
        <p:txBody>
          <a:bodyPr wrap="square" rtlCol="0">
            <a:spAutoFit/>
          </a:bodyPr>
          <a:lstStyle/>
          <a:p>
            <a:pPr algn="ctr"/>
            <a:r>
              <a:rPr lang="en-GB" sz="1100" dirty="0" smtClean="0"/>
              <a:t>Temperature</a:t>
            </a:r>
            <a:endParaRPr lang="en-GB" sz="1100" dirty="0"/>
          </a:p>
        </p:txBody>
      </p:sp>
      <p:sp>
        <p:nvSpPr>
          <p:cNvPr id="11" name="TextBox 10"/>
          <p:cNvSpPr txBox="1"/>
          <p:nvPr/>
        </p:nvSpPr>
        <p:spPr>
          <a:xfrm>
            <a:off x="25400" y="1876127"/>
            <a:ext cx="1003300" cy="261610"/>
          </a:xfrm>
          <a:prstGeom prst="rect">
            <a:avLst/>
          </a:prstGeom>
          <a:noFill/>
        </p:spPr>
        <p:txBody>
          <a:bodyPr wrap="square" rtlCol="0">
            <a:spAutoFit/>
          </a:bodyPr>
          <a:lstStyle/>
          <a:p>
            <a:pPr algn="ctr"/>
            <a:r>
              <a:rPr lang="en-GB" sz="1100" dirty="0" smtClean="0"/>
              <a:t>Pressure</a:t>
            </a:r>
            <a:endParaRPr lang="en-GB" sz="1100" dirty="0"/>
          </a:p>
        </p:txBody>
      </p:sp>
      <p:sp>
        <p:nvSpPr>
          <p:cNvPr id="12" name="TextBox 11"/>
          <p:cNvSpPr txBox="1"/>
          <p:nvPr/>
        </p:nvSpPr>
        <p:spPr>
          <a:xfrm>
            <a:off x="0" y="3565098"/>
            <a:ext cx="946150" cy="261610"/>
          </a:xfrm>
          <a:prstGeom prst="rect">
            <a:avLst/>
          </a:prstGeom>
          <a:noFill/>
        </p:spPr>
        <p:txBody>
          <a:bodyPr wrap="square" rtlCol="0">
            <a:spAutoFit/>
          </a:bodyPr>
          <a:lstStyle/>
          <a:p>
            <a:pPr algn="ctr"/>
            <a:r>
              <a:rPr lang="en-GB" sz="1100" dirty="0" smtClean="0"/>
              <a:t>GPS Position</a:t>
            </a:r>
            <a:endParaRPr lang="en-GB" sz="1100" dirty="0"/>
          </a:p>
        </p:txBody>
      </p:sp>
      <p:sp>
        <p:nvSpPr>
          <p:cNvPr id="13" name="TextBox 12"/>
          <p:cNvSpPr txBox="1"/>
          <p:nvPr/>
        </p:nvSpPr>
        <p:spPr>
          <a:xfrm>
            <a:off x="-25400" y="3965406"/>
            <a:ext cx="1003300" cy="261610"/>
          </a:xfrm>
          <a:prstGeom prst="rect">
            <a:avLst/>
          </a:prstGeom>
          <a:noFill/>
        </p:spPr>
        <p:txBody>
          <a:bodyPr wrap="square" rtlCol="0">
            <a:spAutoFit/>
          </a:bodyPr>
          <a:lstStyle/>
          <a:p>
            <a:pPr algn="ctr"/>
            <a:r>
              <a:rPr lang="en-GB" sz="1100" dirty="0" smtClean="0"/>
              <a:t>Speed</a:t>
            </a:r>
            <a:endParaRPr lang="en-GB" sz="1100" dirty="0"/>
          </a:p>
        </p:txBody>
      </p:sp>
      <p:sp>
        <p:nvSpPr>
          <p:cNvPr id="14" name="TextBox 13"/>
          <p:cNvSpPr txBox="1"/>
          <p:nvPr/>
        </p:nvSpPr>
        <p:spPr>
          <a:xfrm>
            <a:off x="127000" y="2143383"/>
            <a:ext cx="723900" cy="261610"/>
          </a:xfrm>
          <a:prstGeom prst="rect">
            <a:avLst/>
          </a:prstGeom>
          <a:noFill/>
        </p:spPr>
        <p:txBody>
          <a:bodyPr wrap="square" rtlCol="0">
            <a:spAutoFit/>
          </a:bodyPr>
          <a:lstStyle/>
          <a:p>
            <a:pPr algn="ctr"/>
            <a:r>
              <a:rPr lang="en-GB" sz="1100" dirty="0" err="1" smtClean="0"/>
              <a:t>Flowrate</a:t>
            </a:r>
            <a:endParaRPr lang="en-GB" sz="1100" dirty="0" smtClean="0"/>
          </a:p>
        </p:txBody>
      </p:sp>
      <p:sp>
        <p:nvSpPr>
          <p:cNvPr id="15" name="TextBox 14"/>
          <p:cNvSpPr txBox="1"/>
          <p:nvPr/>
        </p:nvSpPr>
        <p:spPr>
          <a:xfrm>
            <a:off x="0" y="2455967"/>
            <a:ext cx="1003300" cy="261610"/>
          </a:xfrm>
          <a:prstGeom prst="rect">
            <a:avLst/>
          </a:prstGeom>
          <a:noFill/>
        </p:spPr>
        <p:txBody>
          <a:bodyPr wrap="square" rtlCol="0">
            <a:spAutoFit/>
          </a:bodyPr>
          <a:lstStyle/>
          <a:p>
            <a:pPr algn="ctr"/>
            <a:r>
              <a:rPr lang="en-GB" sz="1100" dirty="0" smtClean="0"/>
              <a:t>On/Off Status</a:t>
            </a:r>
            <a:endParaRPr lang="en-GB" sz="1100" dirty="0"/>
          </a:p>
        </p:txBody>
      </p:sp>
      <p:sp>
        <p:nvSpPr>
          <p:cNvPr id="16" name="TextBox 15"/>
          <p:cNvSpPr txBox="1"/>
          <p:nvPr/>
        </p:nvSpPr>
        <p:spPr>
          <a:xfrm>
            <a:off x="0" y="2738621"/>
            <a:ext cx="1263650" cy="261610"/>
          </a:xfrm>
          <a:prstGeom prst="rect">
            <a:avLst/>
          </a:prstGeom>
          <a:noFill/>
        </p:spPr>
        <p:txBody>
          <a:bodyPr wrap="square" rtlCol="0">
            <a:spAutoFit/>
          </a:bodyPr>
          <a:lstStyle/>
          <a:p>
            <a:pPr algn="ctr"/>
            <a:r>
              <a:rPr lang="en-GB" sz="1100" dirty="0" smtClean="0"/>
              <a:t>On/Off Command</a:t>
            </a:r>
            <a:endParaRPr lang="en-GB" sz="1100" dirty="0"/>
          </a:p>
        </p:txBody>
      </p:sp>
      <p:sp>
        <p:nvSpPr>
          <p:cNvPr id="17" name="TextBox 16"/>
          <p:cNvSpPr txBox="1"/>
          <p:nvPr/>
        </p:nvSpPr>
        <p:spPr>
          <a:xfrm>
            <a:off x="127000" y="3062218"/>
            <a:ext cx="825500" cy="261610"/>
          </a:xfrm>
          <a:prstGeom prst="rect">
            <a:avLst/>
          </a:prstGeom>
          <a:noFill/>
        </p:spPr>
        <p:txBody>
          <a:bodyPr wrap="square" rtlCol="0">
            <a:spAutoFit/>
          </a:bodyPr>
          <a:lstStyle/>
          <a:p>
            <a:pPr algn="ctr"/>
            <a:r>
              <a:rPr lang="en-GB" sz="1100" dirty="0" smtClean="0"/>
              <a:t>Setpoint</a:t>
            </a:r>
            <a:endParaRPr lang="en-GB" sz="1100" dirty="0"/>
          </a:p>
        </p:txBody>
      </p:sp>
      <p:sp>
        <p:nvSpPr>
          <p:cNvPr id="18" name="TextBox 17"/>
          <p:cNvSpPr txBox="1"/>
          <p:nvPr/>
        </p:nvSpPr>
        <p:spPr>
          <a:xfrm>
            <a:off x="0" y="3735744"/>
            <a:ext cx="946150" cy="261610"/>
          </a:xfrm>
          <a:prstGeom prst="rect">
            <a:avLst/>
          </a:prstGeom>
          <a:noFill/>
        </p:spPr>
        <p:txBody>
          <a:bodyPr wrap="square" rtlCol="0">
            <a:spAutoFit/>
          </a:bodyPr>
          <a:lstStyle/>
          <a:p>
            <a:pPr algn="ctr"/>
            <a:r>
              <a:rPr lang="en-GB" sz="1100" dirty="0" smtClean="0"/>
              <a:t>RPM</a:t>
            </a:r>
            <a:endParaRPr lang="en-GB" sz="1100" dirty="0"/>
          </a:p>
        </p:txBody>
      </p:sp>
      <p:sp>
        <p:nvSpPr>
          <p:cNvPr id="19" name="TextBox 18"/>
          <p:cNvSpPr txBox="1"/>
          <p:nvPr/>
        </p:nvSpPr>
        <p:spPr>
          <a:xfrm>
            <a:off x="0" y="4157950"/>
            <a:ext cx="927100" cy="261610"/>
          </a:xfrm>
          <a:prstGeom prst="rect">
            <a:avLst/>
          </a:prstGeom>
          <a:noFill/>
        </p:spPr>
        <p:txBody>
          <a:bodyPr wrap="square" rtlCol="0">
            <a:spAutoFit/>
          </a:bodyPr>
          <a:lstStyle/>
          <a:p>
            <a:pPr algn="ctr"/>
            <a:r>
              <a:rPr lang="en-GB" sz="1100" dirty="0" smtClean="0"/>
              <a:t>Voltage</a:t>
            </a:r>
            <a:endParaRPr lang="en-GB" sz="1100" dirty="0"/>
          </a:p>
        </p:txBody>
      </p:sp>
      <p:sp>
        <p:nvSpPr>
          <p:cNvPr id="20" name="Oval 19"/>
          <p:cNvSpPr/>
          <p:nvPr/>
        </p:nvSpPr>
        <p:spPr>
          <a:xfrm>
            <a:off x="1739900" y="1870333"/>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21" name="Oval 20"/>
          <p:cNvSpPr/>
          <p:nvPr/>
        </p:nvSpPr>
        <p:spPr>
          <a:xfrm>
            <a:off x="1739900" y="2162582"/>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22" name="Oval 21"/>
          <p:cNvSpPr/>
          <p:nvPr/>
        </p:nvSpPr>
        <p:spPr>
          <a:xfrm>
            <a:off x="1739900" y="2719318"/>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23" name="Oval 22"/>
          <p:cNvSpPr/>
          <p:nvPr/>
        </p:nvSpPr>
        <p:spPr>
          <a:xfrm>
            <a:off x="2645733" y="2649468"/>
            <a:ext cx="406400" cy="412750"/>
          </a:xfrm>
          <a:prstGeom prst="ellipse">
            <a:avLst/>
          </a:prstGeom>
          <a:solidFill>
            <a:schemeClr val="accent4">
              <a:lumMod val="75000"/>
            </a:schemeClr>
          </a:soli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D</a:t>
            </a:r>
            <a:endParaRPr lang="en-GB" dirty="0">
              <a:latin typeface="American Typewriter"/>
              <a:cs typeface="American Typewriter"/>
            </a:endParaRPr>
          </a:p>
        </p:txBody>
      </p:sp>
      <p:sp>
        <p:nvSpPr>
          <p:cNvPr id="24" name="Oval 23"/>
          <p:cNvSpPr/>
          <p:nvPr/>
        </p:nvSpPr>
        <p:spPr>
          <a:xfrm>
            <a:off x="3579183" y="370077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25" name="Oval 24"/>
          <p:cNvSpPr/>
          <p:nvPr/>
        </p:nvSpPr>
        <p:spPr>
          <a:xfrm>
            <a:off x="5314950" y="4173571"/>
            <a:ext cx="850900" cy="774759"/>
          </a:xfrm>
          <a:prstGeom prst="ellipse">
            <a:avLst/>
          </a:prstGeom>
          <a:solidFill>
            <a:srgbClr val="3366FF"/>
          </a:soli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B</a:t>
            </a:r>
            <a:endParaRPr lang="en-GB" sz="2400" dirty="0">
              <a:latin typeface="American Typewriter"/>
              <a:cs typeface="American Typewriter"/>
            </a:endParaRPr>
          </a:p>
        </p:txBody>
      </p:sp>
      <p:sp>
        <p:nvSpPr>
          <p:cNvPr id="26" name="Oval 25"/>
          <p:cNvSpPr/>
          <p:nvPr/>
        </p:nvSpPr>
        <p:spPr>
          <a:xfrm>
            <a:off x="7526781" y="2006858"/>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cxnSp>
        <p:nvCxnSpPr>
          <p:cNvPr id="28" name="Straight Connector 27"/>
          <p:cNvCxnSpPr>
            <a:stCxn id="10" idx="3"/>
            <a:endCxn id="5" idx="2"/>
          </p:cNvCxnSpPr>
          <p:nvPr/>
        </p:nvCxnSpPr>
        <p:spPr>
          <a:xfrm>
            <a:off x="1047750" y="1731665"/>
            <a:ext cx="692150" cy="0"/>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1" idx="3"/>
            <a:endCxn id="20" idx="2"/>
          </p:cNvCxnSpPr>
          <p:nvPr/>
        </p:nvCxnSpPr>
        <p:spPr>
          <a:xfrm flipV="1">
            <a:off x="1028700" y="2006858"/>
            <a:ext cx="711200" cy="74"/>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21" idx="2"/>
          </p:cNvCxnSpPr>
          <p:nvPr/>
        </p:nvCxnSpPr>
        <p:spPr>
          <a:xfrm>
            <a:off x="1048707" y="2299107"/>
            <a:ext cx="691193" cy="0"/>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22" idx="1"/>
          </p:cNvCxnSpPr>
          <p:nvPr/>
        </p:nvCxnSpPr>
        <p:spPr>
          <a:xfrm>
            <a:off x="1123950" y="2588915"/>
            <a:ext cx="655007" cy="170390"/>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2" idx="2"/>
          </p:cNvCxnSpPr>
          <p:nvPr/>
        </p:nvCxnSpPr>
        <p:spPr>
          <a:xfrm flipH="1">
            <a:off x="1346200" y="2855843"/>
            <a:ext cx="393700" cy="0"/>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22" idx="3"/>
            <a:endCxn id="17" idx="3"/>
          </p:cNvCxnSpPr>
          <p:nvPr/>
        </p:nvCxnSpPr>
        <p:spPr>
          <a:xfrm flipH="1">
            <a:off x="952500" y="2952381"/>
            <a:ext cx="826457" cy="240642"/>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1714500" y="3865870"/>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51" name="Oval 50"/>
          <p:cNvSpPr/>
          <p:nvPr/>
        </p:nvSpPr>
        <p:spPr>
          <a:xfrm>
            <a:off x="2620333" y="3796020"/>
            <a:ext cx="406400" cy="412750"/>
          </a:xfrm>
          <a:prstGeom prst="ellipse">
            <a:avLst/>
          </a:prstGeom>
          <a:solidFill>
            <a:schemeClr val="accent4">
              <a:lumMod val="75000"/>
            </a:schemeClr>
          </a:soli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D</a:t>
            </a:r>
            <a:endParaRPr lang="en-GB" dirty="0">
              <a:latin typeface="American Typewriter"/>
              <a:cs typeface="American Typewriter"/>
            </a:endParaRPr>
          </a:p>
        </p:txBody>
      </p:sp>
      <p:sp>
        <p:nvSpPr>
          <p:cNvPr id="54" name="TextBox 53"/>
          <p:cNvSpPr txBox="1"/>
          <p:nvPr/>
        </p:nvSpPr>
        <p:spPr>
          <a:xfrm>
            <a:off x="1263650" y="5889008"/>
            <a:ext cx="1064582" cy="307777"/>
          </a:xfrm>
          <a:prstGeom prst="rect">
            <a:avLst/>
          </a:prstGeom>
          <a:noFill/>
        </p:spPr>
        <p:txBody>
          <a:bodyPr wrap="square" rtlCol="0">
            <a:spAutoFit/>
          </a:bodyPr>
          <a:lstStyle/>
          <a:p>
            <a:pPr algn="ctr"/>
            <a:r>
              <a:rPr lang="en-GB" sz="1400" dirty="0" smtClean="0"/>
              <a:t>Instruments</a:t>
            </a:r>
            <a:endParaRPr lang="en-GB" sz="1400" dirty="0"/>
          </a:p>
        </p:txBody>
      </p:sp>
      <p:sp>
        <p:nvSpPr>
          <p:cNvPr id="55" name="TextBox 54"/>
          <p:cNvSpPr txBox="1"/>
          <p:nvPr/>
        </p:nvSpPr>
        <p:spPr>
          <a:xfrm>
            <a:off x="2425398" y="5889008"/>
            <a:ext cx="841376" cy="307777"/>
          </a:xfrm>
          <a:prstGeom prst="rect">
            <a:avLst/>
          </a:prstGeom>
          <a:noFill/>
        </p:spPr>
        <p:txBody>
          <a:bodyPr wrap="square" rtlCol="0">
            <a:spAutoFit/>
          </a:bodyPr>
          <a:lstStyle/>
          <a:p>
            <a:pPr algn="ctr"/>
            <a:r>
              <a:rPr lang="en-GB" sz="1400" dirty="0" smtClean="0"/>
              <a:t>Devices</a:t>
            </a:r>
            <a:endParaRPr lang="en-GB" sz="1400" dirty="0"/>
          </a:p>
        </p:txBody>
      </p:sp>
      <p:sp>
        <p:nvSpPr>
          <p:cNvPr id="56" name="TextBox 55"/>
          <p:cNvSpPr txBox="1"/>
          <p:nvPr/>
        </p:nvSpPr>
        <p:spPr>
          <a:xfrm>
            <a:off x="3398207" y="5889008"/>
            <a:ext cx="1187450" cy="523220"/>
          </a:xfrm>
          <a:prstGeom prst="rect">
            <a:avLst/>
          </a:prstGeom>
          <a:noFill/>
        </p:spPr>
        <p:txBody>
          <a:bodyPr wrap="square" rtlCol="0">
            <a:spAutoFit/>
          </a:bodyPr>
          <a:lstStyle/>
          <a:p>
            <a:pPr algn="ctr"/>
            <a:r>
              <a:rPr lang="en-GB" sz="1400" dirty="0" smtClean="0"/>
              <a:t>Device</a:t>
            </a:r>
          </a:p>
          <a:p>
            <a:pPr algn="ctr"/>
            <a:r>
              <a:rPr lang="en-GB" sz="1400" dirty="0" smtClean="0"/>
              <a:t>MQTT Clients</a:t>
            </a:r>
            <a:endParaRPr lang="en-GB" sz="1400" dirty="0"/>
          </a:p>
        </p:txBody>
      </p:sp>
      <p:sp>
        <p:nvSpPr>
          <p:cNvPr id="57" name="TextBox 56"/>
          <p:cNvSpPr txBox="1"/>
          <p:nvPr/>
        </p:nvSpPr>
        <p:spPr>
          <a:xfrm>
            <a:off x="5125408" y="1441251"/>
            <a:ext cx="1187450" cy="307777"/>
          </a:xfrm>
          <a:prstGeom prst="rect">
            <a:avLst/>
          </a:prstGeom>
          <a:noFill/>
        </p:spPr>
        <p:txBody>
          <a:bodyPr wrap="square" rtlCol="0">
            <a:spAutoFit/>
          </a:bodyPr>
          <a:lstStyle/>
          <a:p>
            <a:pPr algn="ctr"/>
            <a:r>
              <a:rPr lang="en-GB" sz="1400" dirty="0" smtClean="0"/>
              <a:t>Brokers</a:t>
            </a:r>
            <a:endParaRPr lang="en-GB" sz="1400" dirty="0"/>
          </a:p>
        </p:txBody>
      </p:sp>
      <p:sp>
        <p:nvSpPr>
          <p:cNvPr id="58" name="TextBox 57"/>
          <p:cNvSpPr txBox="1"/>
          <p:nvPr/>
        </p:nvSpPr>
        <p:spPr>
          <a:xfrm>
            <a:off x="7526781" y="5764385"/>
            <a:ext cx="1187450" cy="523220"/>
          </a:xfrm>
          <a:prstGeom prst="rect">
            <a:avLst/>
          </a:prstGeom>
          <a:noFill/>
        </p:spPr>
        <p:txBody>
          <a:bodyPr wrap="square" rtlCol="0">
            <a:spAutoFit/>
          </a:bodyPr>
          <a:lstStyle/>
          <a:p>
            <a:pPr algn="ctr"/>
            <a:r>
              <a:rPr lang="en-GB" sz="1400" dirty="0" smtClean="0"/>
              <a:t>“Application”</a:t>
            </a:r>
          </a:p>
          <a:p>
            <a:pPr algn="ctr"/>
            <a:r>
              <a:rPr lang="en-GB" sz="1400" dirty="0" smtClean="0"/>
              <a:t>MQTT Clients</a:t>
            </a:r>
            <a:endParaRPr lang="en-GB" sz="1400" dirty="0"/>
          </a:p>
        </p:txBody>
      </p:sp>
      <p:cxnSp>
        <p:nvCxnSpPr>
          <p:cNvPr id="65" name="Straight Connector 64"/>
          <p:cNvCxnSpPr>
            <a:stCxn id="5" idx="6"/>
            <a:endCxn id="6" idx="2"/>
          </p:cNvCxnSpPr>
          <p:nvPr/>
        </p:nvCxnSpPr>
        <p:spPr>
          <a:xfrm>
            <a:off x="2006600" y="1731665"/>
            <a:ext cx="639133" cy="275267"/>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20" idx="6"/>
            <a:endCxn id="6" idx="2"/>
          </p:cNvCxnSpPr>
          <p:nvPr/>
        </p:nvCxnSpPr>
        <p:spPr>
          <a:xfrm>
            <a:off x="2006600" y="2006858"/>
            <a:ext cx="639133" cy="74"/>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21" idx="6"/>
            <a:endCxn id="6" idx="2"/>
          </p:cNvCxnSpPr>
          <p:nvPr/>
        </p:nvCxnSpPr>
        <p:spPr>
          <a:xfrm flipV="1">
            <a:off x="2006600" y="2006932"/>
            <a:ext cx="639133" cy="292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a:endCxn id="23" idx="2"/>
          </p:cNvCxnSpPr>
          <p:nvPr/>
        </p:nvCxnSpPr>
        <p:spPr>
          <a:xfrm flipV="1">
            <a:off x="2006600" y="2855843"/>
            <a:ext cx="639133" cy="6757"/>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6" idx="6"/>
            <a:endCxn id="7" idx="2"/>
          </p:cNvCxnSpPr>
          <p:nvPr/>
        </p:nvCxnSpPr>
        <p:spPr>
          <a:xfrm>
            <a:off x="3052133" y="2006932"/>
            <a:ext cx="552450" cy="396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23" idx="6"/>
            <a:endCxn id="7" idx="2"/>
          </p:cNvCxnSpPr>
          <p:nvPr/>
        </p:nvCxnSpPr>
        <p:spPr>
          <a:xfrm flipV="1">
            <a:off x="3052133" y="2402949"/>
            <a:ext cx="552450" cy="452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50" idx="6"/>
            <a:endCxn id="51" idx="2"/>
          </p:cNvCxnSpPr>
          <p:nvPr/>
        </p:nvCxnSpPr>
        <p:spPr>
          <a:xfrm>
            <a:off x="1981200" y="4002395"/>
            <a:ext cx="6391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endCxn id="50" idx="2"/>
          </p:cNvCxnSpPr>
          <p:nvPr/>
        </p:nvCxnSpPr>
        <p:spPr>
          <a:xfrm>
            <a:off x="908050" y="3693972"/>
            <a:ext cx="806450" cy="308423"/>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endCxn id="50" idx="2"/>
          </p:cNvCxnSpPr>
          <p:nvPr/>
        </p:nvCxnSpPr>
        <p:spPr>
          <a:xfrm>
            <a:off x="908050" y="3917200"/>
            <a:ext cx="806450" cy="85195"/>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a:endCxn id="50" idx="2"/>
          </p:cNvCxnSpPr>
          <p:nvPr/>
        </p:nvCxnSpPr>
        <p:spPr>
          <a:xfrm flipV="1">
            <a:off x="908050" y="4002395"/>
            <a:ext cx="806450" cy="136526"/>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9" idx="3"/>
            <a:endCxn id="50" idx="2"/>
          </p:cNvCxnSpPr>
          <p:nvPr/>
        </p:nvCxnSpPr>
        <p:spPr>
          <a:xfrm flipV="1">
            <a:off x="927100" y="4002395"/>
            <a:ext cx="787400" cy="286360"/>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51" idx="6"/>
            <a:endCxn id="24" idx="2"/>
          </p:cNvCxnSpPr>
          <p:nvPr/>
        </p:nvCxnSpPr>
        <p:spPr>
          <a:xfrm>
            <a:off x="3026733" y="4002395"/>
            <a:ext cx="552450" cy="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1739900" y="4942610"/>
            <a:ext cx="266700" cy="273050"/>
          </a:xfrm>
          <a:prstGeom prst="ellipse">
            <a:avLst/>
          </a:prstGeom>
          <a:solidFill>
            <a:srgbClr val="FF0000"/>
          </a:solidFill>
          <a:ln>
            <a:noFill/>
          </a:ln>
          <a:effectLst>
            <a:outerShdw blurRad="40000" dist="38100" dir="111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I</a:t>
            </a:r>
            <a:endParaRPr lang="en-GB" dirty="0">
              <a:latin typeface="American Typewriter"/>
              <a:cs typeface="American Typewriter"/>
            </a:endParaRPr>
          </a:p>
        </p:txBody>
      </p:sp>
      <p:sp>
        <p:nvSpPr>
          <p:cNvPr id="104" name="TextBox 103"/>
          <p:cNvSpPr txBox="1"/>
          <p:nvPr/>
        </p:nvSpPr>
        <p:spPr>
          <a:xfrm>
            <a:off x="88900" y="4948330"/>
            <a:ext cx="927100" cy="261610"/>
          </a:xfrm>
          <a:prstGeom prst="rect">
            <a:avLst/>
          </a:prstGeom>
          <a:noFill/>
        </p:spPr>
        <p:txBody>
          <a:bodyPr wrap="square" rtlCol="0">
            <a:spAutoFit/>
          </a:bodyPr>
          <a:lstStyle/>
          <a:p>
            <a:pPr algn="ctr"/>
            <a:r>
              <a:rPr lang="en-GB" sz="1100" dirty="0" smtClean="0"/>
              <a:t>JPEG Image</a:t>
            </a:r>
            <a:endParaRPr lang="en-GB" sz="1100" dirty="0"/>
          </a:p>
        </p:txBody>
      </p:sp>
      <p:cxnSp>
        <p:nvCxnSpPr>
          <p:cNvPr id="105" name="Straight Connector 104"/>
          <p:cNvCxnSpPr>
            <a:stCxn id="104" idx="3"/>
            <a:endCxn id="103" idx="2"/>
          </p:cNvCxnSpPr>
          <p:nvPr/>
        </p:nvCxnSpPr>
        <p:spPr>
          <a:xfrm>
            <a:off x="1016000" y="5079135"/>
            <a:ext cx="723900" cy="0"/>
          </a:xfrm>
          <a:prstGeom prst="line">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10" name="Oval 109"/>
          <p:cNvSpPr/>
          <p:nvPr/>
        </p:nvSpPr>
        <p:spPr>
          <a:xfrm>
            <a:off x="3604583" y="477751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12" name="Oval 111"/>
          <p:cNvSpPr/>
          <p:nvPr/>
        </p:nvSpPr>
        <p:spPr>
          <a:xfrm>
            <a:off x="2645733" y="4872760"/>
            <a:ext cx="406400" cy="412750"/>
          </a:xfrm>
          <a:prstGeom prst="ellipse">
            <a:avLst/>
          </a:prstGeom>
          <a:solidFill>
            <a:schemeClr val="accent4">
              <a:lumMod val="75000"/>
            </a:schemeClr>
          </a:soli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merican Typewriter"/>
                <a:cs typeface="American Typewriter"/>
              </a:rPr>
              <a:t>D</a:t>
            </a:r>
            <a:endParaRPr lang="en-GB" dirty="0">
              <a:latin typeface="American Typewriter"/>
              <a:cs typeface="American Typewriter"/>
            </a:endParaRPr>
          </a:p>
        </p:txBody>
      </p:sp>
      <p:cxnSp>
        <p:nvCxnSpPr>
          <p:cNvPr id="113" name="Straight Connector 112"/>
          <p:cNvCxnSpPr>
            <a:stCxn id="103" idx="6"/>
            <a:endCxn id="112" idx="2"/>
          </p:cNvCxnSpPr>
          <p:nvPr/>
        </p:nvCxnSpPr>
        <p:spPr>
          <a:xfrm>
            <a:off x="2006600" y="5079135"/>
            <a:ext cx="6391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12" idx="6"/>
            <a:endCxn id="110" idx="2"/>
          </p:cNvCxnSpPr>
          <p:nvPr/>
        </p:nvCxnSpPr>
        <p:spPr>
          <a:xfrm>
            <a:off x="3052133" y="5079135"/>
            <a:ext cx="552450" cy="0"/>
          </a:xfrm>
          <a:prstGeom prst="line">
            <a:avLst/>
          </a:prstGeom>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a:off x="7912100" y="2952381"/>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30" name="Oval 129"/>
          <p:cNvSpPr/>
          <p:nvPr/>
        </p:nvSpPr>
        <p:spPr>
          <a:xfrm>
            <a:off x="7935283" y="398713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31" name="Oval 130"/>
          <p:cNvSpPr/>
          <p:nvPr/>
        </p:nvSpPr>
        <p:spPr>
          <a:xfrm>
            <a:off x="7209281" y="4777510"/>
            <a:ext cx="635000" cy="603250"/>
          </a:xfrm>
          <a:prstGeom prst="ellipse">
            <a:avLst/>
          </a:prstGeom>
          <a:gradFill flip="none" rotWithShape="1">
            <a:gsLst>
              <a:gs pos="20000">
                <a:srgbClr val="008000"/>
              </a:gs>
              <a:gs pos="100000">
                <a:srgbClr val="FFFFFF"/>
              </a:gs>
            </a:gsLst>
            <a:path path="circle">
              <a:fillToRect l="100000" t="100000"/>
            </a:path>
            <a:tileRect r="-100000" b="-100000"/>
          </a:gradFill>
          <a:ln>
            <a:noFill/>
          </a:ln>
          <a:effectLst>
            <a:outerShdw blurRad="40000" dist="23000" dir="18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merican Typewriter"/>
                <a:cs typeface="American Typewriter"/>
              </a:rPr>
              <a:t>C</a:t>
            </a:r>
            <a:endParaRPr lang="en-GB" sz="2400" dirty="0">
              <a:latin typeface="American Typewriter"/>
              <a:cs typeface="American Typewriter"/>
            </a:endParaRPr>
          </a:p>
        </p:txBody>
      </p:sp>
      <p:sp>
        <p:nvSpPr>
          <p:cNvPr id="132" name="TextBox 131"/>
          <p:cNvSpPr txBox="1"/>
          <p:nvPr/>
        </p:nvSpPr>
        <p:spPr>
          <a:xfrm>
            <a:off x="5331785" y="2301904"/>
            <a:ext cx="843592" cy="523220"/>
          </a:xfrm>
          <a:prstGeom prst="rect">
            <a:avLst/>
          </a:prstGeom>
          <a:noFill/>
        </p:spPr>
        <p:txBody>
          <a:bodyPr wrap="square" rtlCol="0">
            <a:spAutoFit/>
          </a:bodyPr>
          <a:lstStyle/>
          <a:p>
            <a:pPr algn="ctr"/>
            <a:r>
              <a:rPr lang="en-GB" sz="1400" dirty="0" smtClean="0"/>
              <a:t>Primary</a:t>
            </a:r>
          </a:p>
          <a:p>
            <a:pPr algn="ctr"/>
            <a:r>
              <a:rPr lang="en-GB" sz="1400" dirty="0" smtClean="0"/>
              <a:t>Broker</a:t>
            </a:r>
            <a:endParaRPr lang="en-GB" sz="1400" dirty="0"/>
          </a:p>
        </p:txBody>
      </p:sp>
      <p:sp>
        <p:nvSpPr>
          <p:cNvPr id="133" name="TextBox 132"/>
          <p:cNvSpPr txBox="1"/>
          <p:nvPr/>
        </p:nvSpPr>
        <p:spPr>
          <a:xfrm>
            <a:off x="5272519" y="3702714"/>
            <a:ext cx="961067" cy="523220"/>
          </a:xfrm>
          <a:prstGeom prst="rect">
            <a:avLst/>
          </a:prstGeom>
          <a:noFill/>
        </p:spPr>
        <p:txBody>
          <a:bodyPr wrap="square" rtlCol="0">
            <a:spAutoFit/>
          </a:bodyPr>
          <a:lstStyle/>
          <a:p>
            <a:pPr algn="ctr"/>
            <a:r>
              <a:rPr lang="en-GB" sz="1400" dirty="0" smtClean="0"/>
              <a:t>Secondary</a:t>
            </a:r>
          </a:p>
          <a:p>
            <a:pPr algn="ctr"/>
            <a:r>
              <a:rPr lang="en-GB" sz="1400" dirty="0" smtClean="0"/>
              <a:t>Broker</a:t>
            </a:r>
            <a:endParaRPr lang="en-GB" sz="1400" dirty="0"/>
          </a:p>
        </p:txBody>
      </p:sp>
      <p:cxnSp>
        <p:nvCxnSpPr>
          <p:cNvPr id="134" name="Straight Connector 133"/>
          <p:cNvCxnSpPr>
            <a:stCxn id="7" idx="6"/>
            <a:endCxn id="8" idx="2"/>
          </p:cNvCxnSpPr>
          <p:nvPr/>
        </p:nvCxnSpPr>
        <p:spPr>
          <a:xfrm>
            <a:off x="4239583" y="2402949"/>
            <a:ext cx="1075367" cy="762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7" idx="6"/>
            <a:endCxn id="25" idx="2"/>
          </p:cNvCxnSpPr>
          <p:nvPr/>
        </p:nvCxnSpPr>
        <p:spPr>
          <a:xfrm>
            <a:off x="4239583" y="2402949"/>
            <a:ext cx="1075367" cy="215800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24" idx="6"/>
            <a:endCxn id="8" idx="2"/>
          </p:cNvCxnSpPr>
          <p:nvPr/>
        </p:nvCxnSpPr>
        <p:spPr>
          <a:xfrm flipV="1">
            <a:off x="4214183" y="3165351"/>
            <a:ext cx="1100767" cy="8370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8" idx="2"/>
            <a:endCxn id="110" idx="6"/>
          </p:cNvCxnSpPr>
          <p:nvPr/>
        </p:nvCxnSpPr>
        <p:spPr>
          <a:xfrm flipH="1">
            <a:off x="4239583" y="3165351"/>
            <a:ext cx="1075367" cy="19137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24" idx="6"/>
            <a:endCxn id="25" idx="2"/>
          </p:cNvCxnSpPr>
          <p:nvPr/>
        </p:nvCxnSpPr>
        <p:spPr>
          <a:xfrm>
            <a:off x="4214183" y="4002395"/>
            <a:ext cx="1100767" cy="55855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25" idx="2"/>
            <a:endCxn id="110" idx="6"/>
          </p:cNvCxnSpPr>
          <p:nvPr/>
        </p:nvCxnSpPr>
        <p:spPr>
          <a:xfrm flipH="1">
            <a:off x="4239583" y="4560951"/>
            <a:ext cx="1075367" cy="51818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a:endCxn id="26" idx="2"/>
          </p:cNvCxnSpPr>
          <p:nvPr/>
        </p:nvCxnSpPr>
        <p:spPr>
          <a:xfrm flipV="1">
            <a:off x="6165850" y="2308483"/>
            <a:ext cx="1360931" cy="8568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8" idx="6"/>
            <a:endCxn id="129" idx="2"/>
          </p:cNvCxnSpPr>
          <p:nvPr/>
        </p:nvCxnSpPr>
        <p:spPr>
          <a:xfrm>
            <a:off x="6165850" y="3165351"/>
            <a:ext cx="1746250" cy="886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25" idx="6"/>
            <a:endCxn id="129" idx="2"/>
          </p:cNvCxnSpPr>
          <p:nvPr/>
        </p:nvCxnSpPr>
        <p:spPr>
          <a:xfrm flipV="1">
            <a:off x="6165850" y="3254006"/>
            <a:ext cx="1746250" cy="130694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8" idx="6"/>
            <a:endCxn id="130" idx="2"/>
          </p:cNvCxnSpPr>
          <p:nvPr/>
        </p:nvCxnSpPr>
        <p:spPr>
          <a:xfrm>
            <a:off x="6165850" y="3165351"/>
            <a:ext cx="1769433" cy="11234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168"/>
          <p:cNvCxnSpPr>
            <a:stCxn id="25" idx="6"/>
            <a:endCxn id="131" idx="1"/>
          </p:cNvCxnSpPr>
          <p:nvPr/>
        </p:nvCxnSpPr>
        <p:spPr>
          <a:xfrm>
            <a:off x="6165850" y="4560951"/>
            <a:ext cx="1136425" cy="304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p:cNvCxnSpPr>
            <a:stCxn id="25" idx="6"/>
            <a:endCxn id="130" idx="2"/>
          </p:cNvCxnSpPr>
          <p:nvPr/>
        </p:nvCxnSpPr>
        <p:spPr>
          <a:xfrm flipV="1">
            <a:off x="6165850" y="4288755"/>
            <a:ext cx="1769433" cy="27219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75" name="Up Arrow 174"/>
          <p:cNvSpPr/>
          <p:nvPr/>
        </p:nvSpPr>
        <p:spPr>
          <a:xfrm>
            <a:off x="393700" y="5496916"/>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Up Arrow 175"/>
          <p:cNvSpPr/>
          <p:nvPr/>
        </p:nvSpPr>
        <p:spPr>
          <a:xfrm>
            <a:off x="1701800" y="5496916"/>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7" name="Up Arrow 176"/>
          <p:cNvSpPr/>
          <p:nvPr/>
        </p:nvSpPr>
        <p:spPr>
          <a:xfrm>
            <a:off x="2688065" y="5496916"/>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8" name="Up Arrow 177"/>
          <p:cNvSpPr/>
          <p:nvPr/>
        </p:nvSpPr>
        <p:spPr>
          <a:xfrm>
            <a:off x="3810000" y="5496916"/>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9" name="Up Arrow 178"/>
          <p:cNvSpPr/>
          <p:nvPr/>
        </p:nvSpPr>
        <p:spPr>
          <a:xfrm rot="10800000">
            <a:off x="5595308" y="1731665"/>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Up Arrow 79"/>
          <p:cNvSpPr/>
          <p:nvPr/>
        </p:nvSpPr>
        <p:spPr>
          <a:xfrm>
            <a:off x="7950200" y="5474437"/>
            <a:ext cx="279400" cy="3497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ounded Rectangle 2"/>
          <p:cNvSpPr/>
          <p:nvPr/>
        </p:nvSpPr>
        <p:spPr>
          <a:xfrm>
            <a:off x="127000" y="5406161"/>
            <a:ext cx="8587231" cy="1031468"/>
          </a:xfrm>
          <a:prstGeom prst="roundRect">
            <a:avLst/>
          </a:prstGeom>
          <a:solidFill>
            <a:schemeClr val="accent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Left Arrow 26"/>
          <p:cNvSpPr/>
          <p:nvPr/>
        </p:nvSpPr>
        <p:spPr>
          <a:xfrm>
            <a:off x="4817533" y="5894346"/>
            <a:ext cx="387250" cy="2154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Left Arrow 84"/>
          <p:cNvSpPr/>
          <p:nvPr/>
        </p:nvSpPr>
        <p:spPr>
          <a:xfrm flipH="1" flipV="1">
            <a:off x="6764867" y="5894346"/>
            <a:ext cx="387250" cy="2154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247115" y="5807260"/>
            <a:ext cx="1483884" cy="369332"/>
          </a:xfrm>
          <a:prstGeom prst="rect">
            <a:avLst/>
          </a:prstGeom>
          <a:noFill/>
        </p:spPr>
        <p:txBody>
          <a:bodyPr wrap="square" rtlCol="0">
            <a:spAutoFit/>
          </a:bodyPr>
          <a:lstStyle/>
          <a:p>
            <a:r>
              <a:rPr lang="en-US" dirty="0" smtClean="0"/>
              <a:t>MqGnatt Tool</a:t>
            </a:r>
            <a:endParaRPr lang="en-US" dirty="0"/>
          </a:p>
        </p:txBody>
      </p:sp>
      <p:sp>
        <p:nvSpPr>
          <p:cNvPr id="87" name="Rectangle 94"/>
          <p:cNvSpPr>
            <a:spLocks noChangeArrowheads="1"/>
          </p:cNvSpPr>
          <p:nvPr/>
        </p:nvSpPr>
        <p:spPr bwMode="auto">
          <a:xfrm>
            <a:off x="5181600" y="2143125"/>
            <a:ext cx="1187450" cy="3066815"/>
          </a:xfrm>
          <a:prstGeom prst="rect">
            <a:avLst/>
          </a:prstGeom>
          <a:solidFill>
            <a:srgbClr val="4F81BD">
              <a:alpha val="20000"/>
            </a:srgbClr>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5227664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2908300" cy="400110"/>
          </a:xfrm>
          <a:prstGeom prst="rect">
            <a:avLst/>
          </a:prstGeom>
          <a:noFill/>
        </p:spPr>
        <p:txBody>
          <a:bodyPr wrap="square" rtlCol="0">
            <a:spAutoFit/>
          </a:bodyPr>
          <a:lstStyle/>
          <a:p>
            <a:r>
              <a:rPr lang="en-GB" sz="2000" b="1" dirty="0" err="1" smtClean="0"/>
              <a:t>Startup</a:t>
            </a:r>
            <a:r>
              <a:rPr lang="en-GB" sz="2000" b="1" dirty="0"/>
              <a:t> </a:t>
            </a:r>
            <a:r>
              <a:rPr lang="en-GB" sz="2000" b="1" dirty="0" smtClean="0"/>
              <a:t>Window:</a:t>
            </a:r>
            <a:endParaRPr lang="en-GB" sz="2000" b="1" dirty="0"/>
          </a:p>
        </p:txBody>
      </p:sp>
      <p:sp>
        <p:nvSpPr>
          <p:cNvPr id="5" name="TextBox 4"/>
          <p:cNvSpPr txBox="1"/>
          <p:nvPr/>
        </p:nvSpPr>
        <p:spPr>
          <a:xfrm>
            <a:off x="0" y="323910"/>
            <a:ext cx="8902700" cy="584776"/>
          </a:xfrm>
          <a:prstGeom prst="rect">
            <a:avLst/>
          </a:prstGeom>
          <a:noFill/>
        </p:spPr>
        <p:txBody>
          <a:bodyPr wrap="square" rtlCol="0">
            <a:spAutoFit/>
          </a:bodyPr>
          <a:lstStyle/>
          <a:p>
            <a:r>
              <a:rPr lang="en-GB" sz="1600" dirty="0" smtClean="0"/>
              <a:t>When MqGnatt is started for the first time, the user interface will look like this. Note that on different OS’s, the dropdown menu components may appear in different places (OSX </a:t>
            </a:r>
            <a:r>
              <a:rPr lang="en-GB" sz="1600" dirty="0" err="1" smtClean="0"/>
              <a:t>vs</a:t>
            </a:r>
            <a:r>
              <a:rPr lang="en-GB" sz="1600" dirty="0" smtClean="0"/>
              <a:t> Linux </a:t>
            </a:r>
            <a:r>
              <a:rPr lang="en-GB" sz="1600" dirty="0" err="1" smtClean="0"/>
              <a:t>vs</a:t>
            </a:r>
            <a:r>
              <a:rPr lang="en-GB" sz="1600" dirty="0" smtClean="0"/>
              <a:t> Windows).</a:t>
            </a:r>
            <a:endParaRPr lang="en-GB" sz="1600" dirty="0"/>
          </a:p>
        </p:txBody>
      </p:sp>
      <p:pic>
        <p:nvPicPr>
          <p:cNvPr id="7" name="Picture 6" descr="Screen Shot 2012-08-23 at 11.27.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970602"/>
            <a:ext cx="8267700" cy="5817394"/>
          </a:xfrm>
          <a:prstGeom prst="rect">
            <a:avLst/>
          </a:prstGeom>
        </p:spPr>
      </p:pic>
      <p:sp>
        <p:nvSpPr>
          <p:cNvPr id="9" name="Explosion 1 8"/>
          <p:cNvSpPr/>
          <p:nvPr/>
        </p:nvSpPr>
        <p:spPr>
          <a:xfrm rot="19970316">
            <a:off x="561096" y="2695407"/>
            <a:ext cx="1653592" cy="1267034"/>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rot="19458939">
            <a:off x="714177" y="2870199"/>
            <a:ext cx="1498600" cy="646331"/>
          </a:xfrm>
          <a:prstGeom prst="rect">
            <a:avLst/>
          </a:prstGeom>
          <a:noFill/>
        </p:spPr>
        <p:txBody>
          <a:bodyPr wrap="square" rtlCol="0">
            <a:spAutoFit/>
          </a:bodyPr>
          <a:lstStyle/>
          <a:p>
            <a:pPr algn="ctr"/>
            <a:r>
              <a:rPr lang="en-GB" b="1" dirty="0" smtClean="0"/>
              <a:t>Configuration</a:t>
            </a:r>
          </a:p>
          <a:p>
            <a:pPr algn="ctr"/>
            <a:r>
              <a:rPr lang="en-GB" b="1" dirty="0" smtClean="0"/>
              <a:t>Explorer</a:t>
            </a:r>
            <a:endParaRPr lang="en-GB" b="1" dirty="0"/>
          </a:p>
        </p:txBody>
      </p:sp>
      <p:sp>
        <p:nvSpPr>
          <p:cNvPr id="10" name="Explosion 1 9"/>
          <p:cNvSpPr/>
          <p:nvPr/>
        </p:nvSpPr>
        <p:spPr>
          <a:xfrm rot="19970316">
            <a:off x="3464515" y="2651230"/>
            <a:ext cx="1406472" cy="9144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rot="19458939">
            <a:off x="3381177" y="2813503"/>
            <a:ext cx="1498600" cy="646331"/>
          </a:xfrm>
          <a:prstGeom prst="rect">
            <a:avLst/>
          </a:prstGeom>
          <a:noFill/>
        </p:spPr>
        <p:txBody>
          <a:bodyPr wrap="square" rtlCol="0">
            <a:spAutoFit/>
          </a:bodyPr>
          <a:lstStyle/>
          <a:p>
            <a:pPr algn="ctr"/>
            <a:r>
              <a:rPr lang="en-GB" b="1" dirty="0" smtClean="0"/>
              <a:t>Device Client</a:t>
            </a:r>
          </a:p>
          <a:p>
            <a:pPr algn="ctr"/>
            <a:r>
              <a:rPr lang="en-GB" b="1" dirty="0" smtClean="0"/>
              <a:t>Summary</a:t>
            </a:r>
          </a:p>
        </p:txBody>
      </p:sp>
      <p:sp>
        <p:nvSpPr>
          <p:cNvPr id="12" name="Explosion 1 11"/>
          <p:cNvSpPr/>
          <p:nvPr/>
        </p:nvSpPr>
        <p:spPr>
          <a:xfrm rot="19970316">
            <a:off x="3586361" y="5602989"/>
            <a:ext cx="1406472" cy="9144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rot="19458939">
            <a:off x="3622478" y="5630373"/>
            <a:ext cx="1498600" cy="646331"/>
          </a:xfrm>
          <a:prstGeom prst="rect">
            <a:avLst/>
          </a:prstGeom>
          <a:noFill/>
        </p:spPr>
        <p:txBody>
          <a:bodyPr wrap="square" rtlCol="0">
            <a:spAutoFit/>
          </a:bodyPr>
          <a:lstStyle/>
          <a:p>
            <a:pPr algn="ctr"/>
            <a:r>
              <a:rPr lang="en-GB" b="1" dirty="0" err="1" smtClean="0"/>
              <a:t>Diag</a:t>
            </a:r>
            <a:r>
              <a:rPr lang="en-GB" b="1" dirty="0" smtClean="0"/>
              <a:t> Message</a:t>
            </a:r>
          </a:p>
          <a:p>
            <a:pPr algn="ctr"/>
            <a:r>
              <a:rPr lang="en-GB" b="1" dirty="0" smtClean="0"/>
              <a:t>Window</a:t>
            </a:r>
          </a:p>
        </p:txBody>
      </p:sp>
    </p:spTree>
    <p:extLst>
      <p:ext uri="{BB962C8B-B14F-4D97-AF65-F5344CB8AC3E}">
        <p14:creationId xmlns:p14="http://schemas.microsoft.com/office/powerpoint/2010/main" val="24632098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4775200" cy="400110"/>
          </a:xfrm>
          <a:prstGeom prst="rect">
            <a:avLst/>
          </a:prstGeom>
          <a:noFill/>
        </p:spPr>
        <p:txBody>
          <a:bodyPr wrap="square" rtlCol="0">
            <a:spAutoFit/>
          </a:bodyPr>
          <a:lstStyle/>
          <a:p>
            <a:r>
              <a:rPr lang="en-GB" sz="2000" b="1" dirty="0" smtClean="0"/>
              <a:t>Initial Configuration: Brokers (1 of 3)</a:t>
            </a:r>
            <a:endParaRPr lang="en-GB" sz="2000" b="1" dirty="0"/>
          </a:p>
        </p:txBody>
      </p:sp>
      <p:sp>
        <p:nvSpPr>
          <p:cNvPr id="6" name="TextBox 5"/>
          <p:cNvSpPr txBox="1"/>
          <p:nvPr/>
        </p:nvSpPr>
        <p:spPr>
          <a:xfrm>
            <a:off x="127000" y="558800"/>
            <a:ext cx="8674100" cy="923330"/>
          </a:xfrm>
          <a:prstGeom prst="rect">
            <a:avLst/>
          </a:prstGeom>
          <a:noFill/>
        </p:spPr>
        <p:txBody>
          <a:bodyPr wrap="square" rtlCol="0">
            <a:spAutoFit/>
          </a:bodyPr>
          <a:lstStyle/>
          <a:p>
            <a:r>
              <a:rPr lang="en-GB" dirty="0" smtClean="0"/>
              <a:t>When started up for the first time, MqGnatt only has a single default MQTT broker defined for “</a:t>
            </a:r>
            <a:r>
              <a:rPr lang="en-GB" dirty="0" err="1" smtClean="0"/>
              <a:t>localhost</a:t>
            </a:r>
            <a:r>
              <a:rPr lang="en-GB" dirty="0" smtClean="0"/>
              <a:t>”.  Right click on MQTT Brokers in the Configuration Explorer to open up the Broker Editor:</a:t>
            </a:r>
            <a:endParaRPr lang="en-GB" dirty="0"/>
          </a:p>
        </p:txBody>
      </p:sp>
      <p:pic>
        <p:nvPicPr>
          <p:cNvPr id="7" name="Picture 6" descr="Screen Shot 2012-08-23 at 2.00.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5449999" cy="2128482"/>
          </a:xfrm>
          <a:prstGeom prst="rect">
            <a:avLst/>
          </a:prstGeom>
        </p:spPr>
      </p:pic>
      <p:sp>
        <p:nvSpPr>
          <p:cNvPr id="8" name="TextBox 7"/>
          <p:cNvSpPr txBox="1"/>
          <p:nvPr/>
        </p:nvSpPr>
        <p:spPr>
          <a:xfrm>
            <a:off x="228600" y="3784600"/>
            <a:ext cx="8572500" cy="923330"/>
          </a:xfrm>
          <a:prstGeom prst="rect">
            <a:avLst/>
          </a:prstGeom>
          <a:noFill/>
        </p:spPr>
        <p:txBody>
          <a:bodyPr wrap="square" rtlCol="0">
            <a:spAutoFit/>
          </a:bodyPr>
          <a:lstStyle/>
          <a:p>
            <a:r>
              <a:rPr lang="en-GB" dirty="0" smtClean="0"/>
              <a:t>Click on the “New” button to create another Broker configuration. For this example we will configure the parameters for the MQTT Broker that the Eclipse </a:t>
            </a:r>
            <a:r>
              <a:rPr lang="en-GB" dirty="0" err="1" smtClean="0"/>
              <a:t>Paho</a:t>
            </a:r>
            <a:r>
              <a:rPr lang="en-GB" dirty="0" smtClean="0"/>
              <a:t> project has available for general use:</a:t>
            </a:r>
            <a:endParaRPr lang="en-GB" dirty="0"/>
          </a:p>
        </p:txBody>
      </p:sp>
      <p:pic>
        <p:nvPicPr>
          <p:cNvPr id="10" name="Picture 9" descr="Screen Shot 2012-08-23 at 2.19.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385726"/>
            <a:ext cx="4533900" cy="2472274"/>
          </a:xfrm>
          <a:prstGeom prst="rect">
            <a:avLst/>
          </a:prstGeom>
        </p:spPr>
      </p:pic>
    </p:spTree>
    <p:extLst>
      <p:ext uri="{BB962C8B-B14F-4D97-AF65-F5344CB8AC3E}">
        <p14:creationId xmlns:p14="http://schemas.microsoft.com/office/powerpoint/2010/main" val="206402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4902200" cy="400110"/>
          </a:xfrm>
          <a:prstGeom prst="rect">
            <a:avLst/>
          </a:prstGeom>
          <a:noFill/>
        </p:spPr>
        <p:txBody>
          <a:bodyPr wrap="square" rtlCol="0">
            <a:spAutoFit/>
          </a:bodyPr>
          <a:lstStyle/>
          <a:p>
            <a:r>
              <a:rPr lang="en-GB" sz="2000" b="1" dirty="0" smtClean="0"/>
              <a:t>Initial Configuration: Brokers (2 of 3)</a:t>
            </a:r>
            <a:endParaRPr lang="en-GB" sz="2000" b="1" dirty="0"/>
          </a:p>
        </p:txBody>
      </p:sp>
      <p:sp>
        <p:nvSpPr>
          <p:cNvPr id="8" name="TextBox 7"/>
          <p:cNvSpPr txBox="1"/>
          <p:nvPr/>
        </p:nvSpPr>
        <p:spPr>
          <a:xfrm>
            <a:off x="228600" y="438210"/>
            <a:ext cx="8572500" cy="646331"/>
          </a:xfrm>
          <a:prstGeom prst="rect">
            <a:avLst/>
          </a:prstGeom>
          <a:noFill/>
        </p:spPr>
        <p:txBody>
          <a:bodyPr wrap="square" rtlCol="0">
            <a:spAutoFit/>
          </a:bodyPr>
          <a:lstStyle/>
          <a:p>
            <a:r>
              <a:rPr lang="en-GB" dirty="0" smtClean="0"/>
              <a:t>When you have the parameters entered press the “Apply” button. You will see the “# of Entries in the Database” parameter increment from 1 to 2:</a:t>
            </a:r>
            <a:endParaRPr lang="en-GB" dirty="0"/>
          </a:p>
        </p:txBody>
      </p:sp>
      <p:sp>
        <p:nvSpPr>
          <p:cNvPr id="2" name="TextBox 1"/>
          <p:cNvSpPr txBox="1"/>
          <p:nvPr/>
        </p:nvSpPr>
        <p:spPr>
          <a:xfrm>
            <a:off x="317500" y="3606800"/>
            <a:ext cx="8483600" cy="2031325"/>
          </a:xfrm>
          <a:prstGeom prst="rect">
            <a:avLst/>
          </a:prstGeom>
          <a:noFill/>
        </p:spPr>
        <p:txBody>
          <a:bodyPr wrap="square" rtlCol="0">
            <a:spAutoFit/>
          </a:bodyPr>
          <a:lstStyle/>
          <a:p>
            <a:r>
              <a:rPr lang="en-GB" dirty="0" smtClean="0"/>
              <a:t>It is worth noting here that the “</a:t>
            </a:r>
            <a:r>
              <a:rPr lang="en-GB" b="1" dirty="0" smtClean="0"/>
              <a:t>Monitoring Client Parameters</a:t>
            </a:r>
            <a:r>
              <a:rPr lang="en-GB" dirty="0" smtClean="0"/>
              <a:t>” entered here will be used by subsequent MQTT Viewers as the credentials to connect to this Broker. This eliminates the need to enter credentials every time you connect to a Broker. In order to avoid any potential duplicate </a:t>
            </a:r>
            <a:r>
              <a:rPr lang="en-GB" dirty="0" err="1" smtClean="0"/>
              <a:t>ClientID</a:t>
            </a:r>
            <a:r>
              <a:rPr lang="en-GB" dirty="0" smtClean="0"/>
              <a:t> conflicts when connecting multiple viewers to the same Broker instance, the </a:t>
            </a:r>
            <a:r>
              <a:rPr lang="en-GB" dirty="0" err="1" smtClean="0"/>
              <a:t>ClientID</a:t>
            </a:r>
            <a:r>
              <a:rPr lang="en-GB" dirty="0" smtClean="0"/>
              <a:t> is suffixed with a random 4 digit value for every Viewer connection. You will see more information on where these credentials are used in the Broker Viewer section of this document. </a:t>
            </a:r>
            <a:endParaRPr lang="en-GB" dirty="0"/>
          </a:p>
        </p:txBody>
      </p:sp>
      <p:pic>
        <p:nvPicPr>
          <p:cNvPr id="5" name="Picture 4" descr="Screen Shot 2012-08-23 at 2.1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1058349"/>
            <a:ext cx="4673600" cy="2548451"/>
          </a:xfrm>
          <a:prstGeom prst="rect">
            <a:avLst/>
          </a:prstGeom>
        </p:spPr>
      </p:pic>
    </p:spTree>
    <p:extLst>
      <p:ext uri="{BB962C8B-B14F-4D97-AF65-F5344CB8AC3E}">
        <p14:creationId xmlns:p14="http://schemas.microsoft.com/office/powerpoint/2010/main" val="237500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00"/>
            <a:ext cx="4902200" cy="400110"/>
          </a:xfrm>
          <a:prstGeom prst="rect">
            <a:avLst/>
          </a:prstGeom>
          <a:noFill/>
        </p:spPr>
        <p:txBody>
          <a:bodyPr wrap="square" rtlCol="0">
            <a:spAutoFit/>
          </a:bodyPr>
          <a:lstStyle/>
          <a:p>
            <a:r>
              <a:rPr lang="en-GB" sz="2000" b="1" dirty="0" smtClean="0"/>
              <a:t>Initial Configuration: Brokers (3 of 3)</a:t>
            </a:r>
            <a:endParaRPr lang="en-GB" sz="2000" b="1" dirty="0"/>
          </a:p>
        </p:txBody>
      </p:sp>
      <p:sp>
        <p:nvSpPr>
          <p:cNvPr id="8" name="TextBox 7"/>
          <p:cNvSpPr txBox="1"/>
          <p:nvPr/>
        </p:nvSpPr>
        <p:spPr>
          <a:xfrm>
            <a:off x="228600" y="438210"/>
            <a:ext cx="8572500" cy="1200329"/>
          </a:xfrm>
          <a:prstGeom prst="rect">
            <a:avLst/>
          </a:prstGeom>
          <a:noFill/>
        </p:spPr>
        <p:txBody>
          <a:bodyPr wrap="square" rtlCol="0">
            <a:spAutoFit/>
          </a:bodyPr>
          <a:lstStyle/>
          <a:p>
            <a:r>
              <a:rPr lang="en-GB" dirty="0" smtClean="0"/>
              <a:t>In order to show how redundant Brokers can be used by the MQTT Device Clients, we can go ahead and add another generally available MQTT Broker provided by the developers of the </a:t>
            </a:r>
            <a:r>
              <a:rPr lang="en-GB" dirty="0" err="1" smtClean="0"/>
              <a:t>Mosquitto</a:t>
            </a:r>
            <a:r>
              <a:rPr lang="en-GB" dirty="0" smtClean="0"/>
              <a:t> MQTT Broker. Go ahead and create another MQTT Broker configuration with the following parameters and save it:</a:t>
            </a:r>
            <a:endParaRPr lang="en-GB" dirty="0"/>
          </a:p>
        </p:txBody>
      </p:sp>
      <p:pic>
        <p:nvPicPr>
          <p:cNvPr id="3" name="Picture 2" descr="Screen Shot 2012-08-23 at 2.27.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38539"/>
            <a:ext cx="5048250" cy="2724749"/>
          </a:xfrm>
          <a:prstGeom prst="rect">
            <a:avLst/>
          </a:prstGeom>
        </p:spPr>
      </p:pic>
      <p:sp>
        <p:nvSpPr>
          <p:cNvPr id="5" name="TextBox 4"/>
          <p:cNvSpPr txBox="1"/>
          <p:nvPr/>
        </p:nvSpPr>
        <p:spPr>
          <a:xfrm>
            <a:off x="228600" y="4635500"/>
            <a:ext cx="8763000" cy="923330"/>
          </a:xfrm>
          <a:prstGeom prst="rect">
            <a:avLst/>
          </a:prstGeom>
          <a:noFill/>
        </p:spPr>
        <p:txBody>
          <a:bodyPr wrap="square" rtlCol="0">
            <a:spAutoFit/>
          </a:bodyPr>
          <a:lstStyle/>
          <a:p>
            <a:r>
              <a:rPr lang="en-GB" dirty="0" smtClean="0"/>
              <a:t>We now have 3 MQTT Broker configurations to choose from for the subsequent configurations of our MQTT Device Clients. You can definitely add more or use the parameters required for any other MQTT Broker you want to connect to.</a:t>
            </a:r>
            <a:endParaRPr lang="en-GB" dirty="0"/>
          </a:p>
        </p:txBody>
      </p:sp>
    </p:spTree>
    <p:extLst>
      <p:ext uri="{BB962C8B-B14F-4D97-AF65-F5344CB8AC3E}">
        <p14:creationId xmlns:p14="http://schemas.microsoft.com/office/powerpoint/2010/main" val="3618209890"/>
      </p:ext>
    </p:extLst>
  </p:cSld>
  <p:clrMapOvr>
    <a:masterClrMapping/>
  </p:clrMapOvr>
</p:sld>
</file>

<file path=ppt/theme/theme1.xml><?xml version="1.0" encoding="utf-8"?>
<a:theme xmlns:a="http://schemas.openxmlformats.org/drawingml/2006/main" name="Cirrus Link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7216</TotalTime>
  <Words>4499</Words>
  <Application>Microsoft Macintosh PowerPoint</Application>
  <PresentationFormat>On-screen Show (4:3)</PresentationFormat>
  <Paragraphs>326</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Cirrus Link - Blue</vt:lpstr>
      <vt:lpstr>MqGnatt</vt:lpstr>
      <vt:lpstr>Audience </vt:lpstr>
      <vt:lpstr>Acknowlegments</vt:lpstr>
      <vt:lpstr>Getting Started – Understanding the Components.</vt:lpstr>
      <vt:lpstr>Simulated Topologies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Simulated Topology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MqGnatt Tutorial #1</vt:lpstr>
      <vt:lpstr>PowerPoint Presentation</vt:lpstr>
      <vt:lpstr>PowerPoint Presentation</vt:lpstr>
      <vt:lpstr>PowerPoint Presentation</vt:lpstr>
      <vt:lpstr>PowerPoint Presentation</vt:lpstr>
      <vt:lpstr>Testing Broker Performance</vt:lpstr>
      <vt:lpstr>PowerPoint Presentation</vt:lpstr>
    </vt:vector>
  </TitlesOfParts>
  <Company>home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Device Infrastructure Solutions</dc:title>
  <dc:creator>Arlen Nipper</dc:creator>
  <cp:lastModifiedBy>Arlen Nipper</cp:lastModifiedBy>
  <cp:revision>161</cp:revision>
  <dcterms:created xsi:type="dcterms:W3CDTF">2012-03-20T14:50:03Z</dcterms:created>
  <dcterms:modified xsi:type="dcterms:W3CDTF">2012-09-03T13:57:33Z</dcterms:modified>
</cp:coreProperties>
</file>