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5781" r:id="rId5"/>
  </p:sldMasterIdLst>
  <p:notesMasterIdLst>
    <p:notesMasterId r:id="rId15"/>
  </p:notesMasterIdLst>
  <p:handoutMasterIdLst>
    <p:handoutMasterId r:id="rId16"/>
  </p:handoutMasterIdLst>
  <p:sldIdLst>
    <p:sldId id="1887" r:id="rId6"/>
    <p:sldId id="1900" r:id="rId7"/>
    <p:sldId id="1899" r:id="rId8"/>
    <p:sldId id="1889" r:id="rId9"/>
    <p:sldId id="1890" r:id="rId10"/>
    <p:sldId id="1891" r:id="rId11"/>
    <p:sldId id="1896" r:id="rId12"/>
    <p:sldId id="1897" r:id="rId13"/>
    <p:sldId id="1901" r:id="rId14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24"/>
    <a:srgbClr val="E68F81"/>
    <a:srgbClr val="F6AFB5"/>
    <a:srgbClr val="E17380"/>
    <a:srgbClr val="88A3BA"/>
    <a:srgbClr val="4BBCEA"/>
    <a:srgbClr val="CCCCCC"/>
    <a:srgbClr val="EEE1E3"/>
    <a:srgbClr val="BFE3C3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 autoAdjust="0"/>
    <p:restoredTop sz="95477" autoAdjust="0"/>
  </p:normalViewPr>
  <p:slideViewPr>
    <p:cSldViewPr snapToGrid="0" snapToObjects="1">
      <p:cViewPr>
        <p:scale>
          <a:sx n="100" d="100"/>
          <a:sy n="100" d="100"/>
        </p:scale>
        <p:origin x="1760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816"/>
    </p:cViewPr>
  </p:sorterViewPr>
  <p:notesViewPr>
    <p:cSldViewPr snapToGrid="0">
      <p:cViewPr varScale="1">
        <p:scale>
          <a:sx n="81" d="100"/>
          <a:sy n="81" d="100"/>
        </p:scale>
        <p:origin x="-21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9AEE85-C2AF-4C1D-815D-96B2917D95F6}" type="datetime1">
              <a:rPr lang="it-IT"/>
              <a:pPr>
                <a:defRPr/>
              </a:pPr>
              <a:t>21/07/17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165145-B807-4376-9464-CF9D5F3638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B9A508-F707-49CB-B6E9-734C142B30E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7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9A508-F707-49CB-B6E9-734C142B30E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06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9A508-F707-49CB-B6E9-734C142B30E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3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B3-3A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987550"/>
            <a:ext cx="8460000" cy="720725"/>
          </a:xfrm>
        </p:spPr>
        <p:txBody>
          <a:bodyPr/>
          <a:lstStyle>
            <a:lvl1pPr>
              <a:defRPr sz="3000">
                <a:solidFill>
                  <a:srgbClr val="4B90C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895600"/>
            <a:ext cx="8460000" cy="355758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E7178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322858" y="6310585"/>
            <a:ext cx="4825206" cy="3587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3008313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4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6063" y="549275"/>
            <a:ext cx="2090737" cy="5400675"/>
          </a:xfrm>
        </p:spPr>
        <p:txBody>
          <a:bodyPr vert="eaVert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549275"/>
            <a:ext cx="6119813" cy="5400675"/>
          </a:xfrm>
        </p:spPr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ETH_back-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3"/>
          <p:cNvSpPr txBox="1">
            <a:spLocks/>
          </p:cNvSpPr>
          <p:nvPr userDrawn="1"/>
        </p:nvSpPr>
        <p:spPr bwMode="auto">
          <a:xfrm>
            <a:off x="3414885" y="3136900"/>
            <a:ext cx="2374900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it-IT" sz="1400" b="1" dirty="0" err="1" smtClean="0">
                <a:solidFill>
                  <a:srgbClr val="6E7178"/>
                </a:solidFill>
              </a:rPr>
              <a:t>www.eurotech.com</a:t>
            </a:r>
            <a:endParaRPr lang="it-IT" sz="1400" b="1" dirty="0" smtClean="0">
              <a:solidFill>
                <a:srgbClr val="6E7178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771775" y="1673225"/>
            <a:ext cx="36004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4800" b="1" smtClean="0">
                <a:solidFill>
                  <a:srgbClr val="6E7178"/>
                </a:solidFill>
              </a:rPr>
              <a:t>Thank You!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327385"/>
            <a:ext cx="8229586" cy="5418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2029468"/>
            <a:ext cx="82296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64288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99225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40648"/>
            <a:ext cx="8229600" cy="5650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225547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2068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648"/>
            <a:ext cx="8229600" cy="5650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882707"/>
            <a:ext cx="82296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225547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327385"/>
            <a:ext cx="8229586" cy="10250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2029468"/>
            <a:ext cx="82296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372308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327385"/>
            <a:ext cx="8229586" cy="5418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2029468"/>
            <a:ext cx="82296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64288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0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713288"/>
          </a:xfr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2000">
                <a:solidFill>
                  <a:srgbClr val="6E7178"/>
                </a:solidFill>
              </a:defRPr>
            </a:lvl2pPr>
            <a:lvl3pPr>
              <a:defRPr sz="1800">
                <a:solidFill>
                  <a:srgbClr val="6E7178"/>
                </a:solidFill>
              </a:defRPr>
            </a:lvl3pPr>
            <a:lvl4pPr>
              <a:defRPr sz="1600">
                <a:solidFill>
                  <a:srgbClr val="6E7178"/>
                </a:solidFill>
              </a:defRPr>
            </a:lvl4pPr>
            <a:lvl5pPr>
              <a:defRPr sz="140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602452"/>
            <a:ext cx="8229600" cy="475319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327384"/>
            <a:ext cx="8229600" cy="1027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602452"/>
            <a:ext cx="8229600" cy="475319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327384"/>
            <a:ext cx="8229600" cy="5418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64288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40648"/>
            <a:ext cx="8229600" cy="5650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225547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289" y="6510867"/>
            <a:ext cx="198437" cy="237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991B72D-364D-4A78-B267-9224687D371B}" type="slidenum">
              <a:rPr lang="en-US">
                <a:solidFill>
                  <a:srgbClr val="6E71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E71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137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987551"/>
            <a:ext cx="8460000" cy="720725"/>
          </a:xfrm>
        </p:spPr>
        <p:txBody>
          <a:bodyPr/>
          <a:lstStyle>
            <a:lvl1pPr>
              <a:defRPr sz="3000">
                <a:solidFill>
                  <a:srgbClr val="4B90C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74737" y="6558040"/>
            <a:ext cx="9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dirty="0" smtClean="0">
                <a:solidFill>
                  <a:srgbClr val="6E7178"/>
                </a:solidFill>
              </a:rPr>
              <a:t>Rev.: </a:t>
            </a:r>
            <a:r>
              <a:rPr lang="nb-NO" sz="800" dirty="0" smtClean="0">
                <a:solidFill>
                  <a:srgbClr val="6E7178"/>
                </a:solidFill>
              </a:rPr>
              <a:t>1.0</a:t>
            </a:r>
            <a:r>
              <a:rPr lang="en-US" sz="800" dirty="0" smtClean="0">
                <a:solidFill>
                  <a:srgbClr val="6E7178"/>
                </a:solidFill>
              </a:rPr>
              <a:t> / # </a:t>
            </a:r>
            <a:fld id="{9CE81167-A30C-7F4A-9357-800A8460394A}" type="slidenum">
              <a:rPr lang="en-US" sz="800" smtClean="0">
                <a:solidFill>
                  <a:srgbClr val="6E7178"/>
                </a:solidFill>
              </a:rPr>
              <a:pPr algn="r"/>
              <a:t>‹#›</a:t>
            </a:fld>
            <a:endParaRPr lang="en-US" sz="800" dirty="0">
              <a:solidFill>
                <a:srgbClr val="6E7178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788831" y="6558040"/>
            <a:ext cx="3566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rgbClr val="FF0000"/>
                </a:solidFill>
              </a:rPr>
              <a:t>Confidential </a:t>
            </a:r>
            <a:r>
              <a:rPr lang="en-US" sz="800" b="1" dirty="0" smtClean="0">
                <a:solidFill>
                  <a:srgbClr val="FF0000"/>
                </a:solidFill>
              </a:rPr>
              <a:t>Material</a:t>
            </a:r>
            <a:r>
              <a:rPr lang="en-US" sz="800" dirty="0" smtClean="0">
                <a:solidFill>
                  <a:srgbClr val="FF0000"/>
                </a:solidFill>
              </a:rPr>
              <a:t>, not redistribute without explicit consent of Eurotech</a:t>
            </a:r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8777" y="263077"/>
            <a:ext cx="756938" cy="299799"/>
            <a:chOff x="8224190" y="201482"/>
            <a:chExt cx="756938" cy="224849"/>
          </a:xfrm>
        </p:grpSpPr>
        <p:sp>
          <p:nvSpPr>
            <p:cNvPr id="9" name="AutoShape 14"/>
            <p:cNvSpPr>
              <a:spLocks noChangeArrowheads="1"/>
            </p:cNvSpPr>
            <p:nvPr userDrawn="1"/>
          </p:nvSpPr>
          <p:spPr bwMode="auto">
            <a:xfrm rot="2230291">
              <a:off x="8273016" y="201482"/>
              <a:ext cx="643966" cy="22484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/>
          </p:spPr>
          <p:txBody>
            <a:bodyPr wrap="none" lIns="80115" tIns="40058" rIns="80115" bIns="40058" anchor="ctr"/>
            <a:lstStyle/>
            <a:p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 userDrawn="1"/>
          </p:nvSpPr>
          <p:spPr bwMode="gray">
            <a:xfrm rot="2220000">
              <a:off x="8224190" y="249633"/>
              <a:ext cx="756938" cy="1384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C00000"/>
                  </a:solidFill>
                  <a:ea typeface="굴림" charset="0"/>
                  <a:cs typeface="굴림" charset="0"/>
                </a:rPr>
                <a:t>CONFIDENTIAL</a:t>
              </a:r>
              <a:endParaRPr lang="en-US" sz="600" b="1" dirty="0">
                <a:solidFill>
                  <a:srgbClr val="C00000"/>
                </a:solidFill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82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486022" cy="603251"/>
          </a:xfrm>
        </p:spPr>
        <p:txBody>
          <a:bodyPr/>
          <a:lstStyle>
            <a:lvl1pPr>
              <a:defRPr sz="2800"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66575"/>
            <a:ext cx="8450664" cy="4689231"/>
          </a:xfr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2000">
                <a:solidFill>
                  <a:srgbClr val="6E7178"/>
                </a:solidFill>
              </a:defRPr>
            </a:lvl2pPr>
            <a:lvl3pPr>
              <a:defRPr sz="1800">
                <a:solidFill>
                  <a:srgbClr val="6E7178"/>
                </a:solidFill>
              </a:defRPr>
            </a:lvl3pPr>
            <a:lvl4pPr>
              <a:defRPr sz="1600">
                <a:solidFill>
                  <a:srgbClr val="6E7178"/>
                </a:solidFill>
              </a:defRPr>
            </a:lvl4pPr>
            <a:lvl5pPr>
              <a:defRPr sz="140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70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1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713288"/>
          </a:xfr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2000">
                <a:solidFill>
                  <a:srgbClr val="6E7178"/>
                </a:solidFill>
              </a:defRPr>
            </a:lvl2pPr>
            <a:lvl3pPr>
              <a:defRPr sz="1800">
                <a:solidFill>
                  <a:srgbClr val="6E7178"/>
                </a:solidFill>
              </a:defRPr>
            </a:lvl3pPr>
            <a:lvl4pPr>
              <a:defRPr sz="1600">
                <a:solidFill>
                  <a:srgbClr val="6E7178"/>
                </a:solidFill>
              </a:defRPr>
            </a:lvl4pPr>
            <a:lvl5pPr>
              <a:defRPr sz="140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2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1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22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828800"/>
          </a:xfrm>
        </p:spPr>
        <p:txBody>
          <a:bodyPr/>
          <a:lstStyle>
            <a:lvl1pPr algn="l">
              <a:defRPr sz="3200" b="1" cap="all"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057401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6E7178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9169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0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713288"/>
          </a:xfr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2000">
                <a:solidFill>
                  <a:srgbClr val="6E7178"/>
                </a:solidFill>
              </a:defRPr>
            </a:lvl2pPr>
            <a:lvl3pPr>
              <a:defRPr sz="1800">
                <a:solidFill>
                  <a:srgbClr val="6E7178"/>
                </a:solidFill>
              </a:defRPr>
            </a:lvl3pPr>
            <a:lvl4pPr>
              <a:defRPr sz="1600">
                <a:solidFill>
                  <a:srgbClr val="6E7178"/>
                </a:solidFill>
              </a:defRPr>
            </a:lvl4pPr>
            <a:lvl5pPr>
              <a:defRPr sz="140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37288"/>
            <a:ext cx="2133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BC9810-61E4-42C4-914B-4BB55A439D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2" y="1447801"/>
            <a:ext cx="4105275" cy="45021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7727" y="1447801"/>
            <a:ext cx="4105275" cy="45021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lang="it-IT" sz="1400" dirty="0">
                <a:solidFill>
                  <a:srgbClr val="6E7178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79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4639"/>
            <a:ext cx="84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371601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21227" y="1371601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21227" y="2174875"/>
            <a:ext cx="4041775" cy="3951288"/>
          </a:xfr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17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41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9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2" y="273050"/>
            <a:ext cx="3008313" cy="109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376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4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392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8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6065" y="549276"/>
            <a:ext cx="2090737" cy="5400675"/>
          </a:xfrm>
        </p:spPr>
        <p:txBody>
          <a:bodyPr vert="eaVert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2" y="549276"/>
            <a:ext cx="6119813" cy="5400675"/>
          </a:xfrm>
        </p:spPr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62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174737" y="6558040"/>
            <a:ext cx="9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dirty="0" smtClean="0">
                <a:solidFill>
                  <a:srgbClr val="6E7178"/>
                </a:solidFill>
              </a:rPr>
              <a:t>Rev.: </a:t>
            </a:r>
            <a:r>
              <a:rPr lang="nb-NO" sz="800" dirty="0" smtClean="0">
                <a:solidFill>
                  <a:srgbClr val="6E7178"/>
                </a:solidFill>
              </a:rPr>
              <a:t>1.0</a:t>
            </a:r>
            <a:r>
              <a:rPr lang="en-US" sz="800" dirty="0" smtClean="0">
                <a:solidFill>
                  <a:srgbClr val="6E7178"/>
                </a:solidFill>
              </a:rPr>
              <a:t> / # </a:t>
            </a:r>
            <a:fld id="{9CE81167-A30C-7F4A-9357-800A8460394A}" type="slidenum">
              <a:rPr lang="en-US" sz="800" smtClean="0">
                <a:solidFill>
                  <a:srgbClr val="6E7178"/>
                </a:solidFill>
              </a:rPr>
              <a:pPr algn="r"/>
              <a:t>‹#›</a:t>
            </a:fld>
            <a:endParaRPr lang="en-US" sz="800" dirty="0">
              <a:solidFill>
                <a:srgbClr val="6E7178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788831" y="6558040"/>
            <a:ext cx="3566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rgbClr val="FF0000"/>
                </a:solidFill>
              </a:rPr>
              <a:t>Confidential </a:t>
            </a:r>
            <a:r>
              <a:rPr lang="en-US" sz="800" b="1" dirty="0" smtClean="0">
                <a:solidFill>
                  <a:srgbClr val="FF0000"/>
                </a:solidFill>
              </a:rPr>
              <a:t>Material</a:t>
            </a:r>
            <a:r>
              <a:rPr lang="en-US" sz="800" dirty="0" smtClean="0">
                <a:solidFill>
                  <a:srgbClr val="FF0000"/>
                </a:solidFill>
              </a:rPr>
              <a:t>, not redistribute without explicit consent of Eurotech</a:t>
            </a:r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28777" y="263077"/>
            <a:ext cx="756938" cy="299799"/>
            <a:chOff x="8224190" y="201482"/>
            <a:chExt cx="756938" cy="224849"/>
          </a:xfrm>
        </p:grpSpPr>
        <p:sp>
          <p:nvSpPr>
            <p:cNvPr id="12" name="AutoShape 14"/>
            <p:cNvSpPr>
              <a:spLocks noChangeArrowheads="1"/>
            </p:cNvSpPr>
            <p:nvPr userDrawn="1"/>
          </p:nvSpPr>
          <p:spPr bwMode="auto">
            <a:xfrm rot="2230291">
              <a:off x="8273016" y="201482"/>
              <a:ext cx="643966" cy="22484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/>
          </p:spPr>
          <p:txBody>
            <a:bodyPr wrap="none" lIns="80115" tIns="40058" rIns="80115" bIns="40058" anchor="ctr"/>
            <a:lstStyle/>
            <a:p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 userDrawn="1"/>
          </p:nvSpPr>
          <p:spPr bwMode="gray">
            <a:xfrm rot="2220000">
              <a:off x="8224190" y="249633"/>
              <a:ext cx="756938" cy="1384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C00000"/>
                  </a:solidFill>
                  <a:ea typeface="굴림" charset="0"/>
                  <a:cs typeface="굴림" charset="0"/>
                </a:rPr>
                <a:t>CONFIDENTIAL</a:t>
              </a:r>
              <a:endParaRPr lang="en-US" sz="600" b="1" dirty="0">
                <a:solidFill>
                  <a:srgbClr val="C00000"/>
                </a:solidFill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5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1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713288"/>
          </a:xfr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1500">
                <a:solidFill>
                  <a:srgbClr val="6E7178"/>
                </a:solidFill>
              </a:defRPr>
            </a:lvl2pPr>
            <a:lvl3pPr>
              <a:defRPr sz="1350">
                <a:solidFill>
                  <a:srgbClr val="6E7178"/>
                </a:solidFill>
              </a:defRPr>
            </a:lvl3pPr>
            <a:lvl4pPr>
              <a:defRPr sz="1200">
                <a:solidFill>
                  <a:srgbClr val="6E7178"/>
                </a:solidFill>
              </a:defRPr>
            </a:lvl4pPr>
            <a:lvl5pPr>
              <a:defRPr sz="105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</p:spPr>
        <p:txBody>
          <a:bodyPr/>
          <a:lstStyle>
            <a:lvl1pPr>
              <a:buNone/>
              <a:defRPr sz="18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02048" y="6598864"/>
            <a:ext cx="923723" cy="2591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C6131865-5037-4048-A196-B9DA37180C5F}" type="slidenum">
              <a:rPr lang="it-IT" smtClean="0">
                <a:solidFill>
                  <a:srgbClr val="6E7178"/>
                </a:solidFill>
                <a:latin typeface="Arial" charset="0"/>
                <a:ea typeface=""/>
                <a:cs typeface="Arial" pitchFamily="34" charset="0"/>
              </a:rPr>
              <a:pPr>
                <a:defRPr/>
              </a:pPr>
              <a:t>‹#›</a:t>
            </a:fld>
            <a:endParaRPr lang="it-IT" dirty="0">
              <a:solidFill>
                <a:srgbClr val="6E7178"/>
              </a:solidFill>
              <a:latin typeface="Arial" charset="0"/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983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0"/>
          </a:xfr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174737" y="6558040"/>
            <a:ext cx="9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dirty="0" smtClean="0">
                <a:solidFill>
                  <a:srgbClr val="6E7178"/>
                </a:solidFill>
              </a:rPr>
              <a:t>Rev.: </a:t>
            </a:r>
            <a:r>
              <a:rPr lang="nb-NO" sz="800" dirty="0" smtClean="0">
                <a:solidFill>
                  <a:srgbClr val="6E7178"/>
                </a:solidFill>
              </a:rPr>
              <a:t>1.0</a:t>
            </a:r>
            <a:r>
              <a:rPr lang="en-US" sz="800" dirty="0" smtClean="0">
                <a:solidFill>
                  <a:srgbClr val="6E7178"/>
                </a:solidFill>
              </a:rPr>
              <a:t> / # </a:t>
            </a:r>
            <a:fld id="{9CE81167-A30C-7F4A-9357-800A8460394A}" type="slidenum">
              <a:rPr lang="en-US" sz="800" smtClean="0">
                <a:solidFill>
                  <a:srgbClr val="6E7178"/>
                </a:solidFill>
              </a:rPr>
              <a:pPr algn="r"/>
              <a:t>‹#›</a:t>
            </a:fld>
            <a:endParaRPr lang="en-US" sz="800" dirty="0">
              <a:solidFill>
                <a:srgbClr val="6E7178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788831" y="6558040"/>
            <a:ext cx="3566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rgbClr val="FF0000"/>
                </a:solidFill>
              </a:rPr>
              <a:t>Confidential </a:t>
            </a:r>
            <a:r>
              <a:rPr lang="en-US" sz="800" b="1" dirty="0" smtClean="0">
                <a:solidFill>
                  <a:srgbClr val="FF0000"/>
                </a:solidFill>
              </a:rPr>
              <a:t>Material</a:t>
            </a:r>
            <a:r>
              <a:rPr lang="en-US" sz="800" dirty="0" smtClean="0">
                <a:solidFill>
                  <a:srgbClr val="FF0000"/>
                </a:solidFill>
              </a:rPr>
              <a:t>, not redistribute without explicit consent of Eurotech</a:t>
            </a:r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428777" y="263077"/>
            <a:ext cx="756938" cy="299799"/>
            <a:chOff x="8224190" y="201482"/>
            <a:chExt cx="756938" cy="224849"/>
          </a:xfrm>
        </p:grpSpPr>
        <p:sp>
          <p:nvSpPr>
            <p:cNvPr id="8" name="AutoShape 14"/>
            <p:cNvSpPr>
              <a:spLocks noChangeArrowheads="1"/>
            </p:cNvSpPr>
            <p:nvPr userDrawn="1"/>
          </p:nvSpPr>
          <p:spPr bwMode="auto">
            <a:xfrm rot="2230291">
              <a:off x="8273016" y="201482"/>
              <a:ext cx="643966" cy="22484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/>
          </p:spPr>
          <p:txBody>
            <a:bodyPr wrap="none" lIns="80115" tIns="40058" rIns="80115" bIns="40058" anchor="ctr"/>
            <a:lstStyle/>
            <a:p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gray">
            <a:xfrm rot="2220000">
              <a:off x="8224190" y="249633"/>
              <a:ext cx="756938" cy="1384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C00000"/>
                  </a:solidFill>
                  <a:ea typeface="굴림" charset="0"/>
                  <a:cs typeface="굴림" charset="0"/>
                </a:rPr>
                <a:t>CONFIDENTIAL</a:t>
              </a:r>
              <a:endParaRPr lang="en-US" sz="600" b="1" dirty="0">
                <a:solidFill>
                  <a:srgbClr val="C00000"/>
                </a:solidFill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828800"/>
          </a:xfrm>
        </p:spPr>
        <p:txBody>
          <a:bodyPr/>
          <a:lstStyle>
            <a:lvl1pPr algn="l">
              <a:defRPr sz="3200" b="1" cap="all"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6E7178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447800"/>
            <a:ext cx="4105275" cy="4502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7725" y="1447800"/>
            <a:ext cx="4105275" cy="4502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lang="it-IT" sz="1400" dirty="0">
                <a:solidFill>
                  <a:srgbClr val="6E7178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212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theme" Target="../theme/theme2.xml"/><Relationship Id="rId18" Type="http://schemas.openxmlformats.org/officeDocument/2006/relationships/image" Target="../media/image6.jpeg"/><Relationship Id="rId19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5" descr="PP_2B.png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4" descr="B3_1B.png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04800"/>
            <a:ext cx="84597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24000"/>
            <a:ext cx="84597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715" r:id="rId2"/>
    <p:sldLayoutId id="2147485719" r:id="rId3"/>
    <p:sldLayoutId id="2147485716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3" r:id="rId15"/>
    <p:sldLayoutId id="2147485736" r:id="rId16"/>
    <p:sldLayoutId id="2147485766" r:id="rId17"/>
    <p:sldLayoutId id="2147485738" r:id="rId18"/>
    <p:sldLayoutId id="2147485739" r:id="rId19"/>
    <p:sldLayoutId id="2147485753" r:id="rId20"/>
    <p:sldLayoutId id="2147485754" r:id="rId21"/>
    <p:sldLayoutId id="2147485757" r:id="rId22"/>
    <p:sldLayoutId id="2147485764" r:id="rId23"/>
    <p:sldLayoutId id="2147485798" r:id="rId2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6E7178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E717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E7178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E7178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E7178"/>
          </a:solidFill>
          <a:latin typeface="+mn-lt"/>
          <a:ea typeface="ＭＳ Ｐゴシック" charset="0"/>
          <a:cs typeface="Geneva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iede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9144000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op_dx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-2117"/>
            <a:ext cx="2663825" cy="70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4" descr="B3_1B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027" y="2"/>
            <a:ext cx="28479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24000"/>
            <a:ext cx="84597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04800"/>
            <a:ext cx="8459788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174737" y="6558040"/>
            <a:ext cx="9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dirty="0" smtClean="0">
                <a:solidFill>
                  <a:srgbClr val="6E7178"/>
                </a:solidFill>
              </a:rPr>
              <a:t>Rev.: </a:t>
            </a:r>
            <a:r>
              <a:rPr lang="nb-NO" sz="800" dirty="0" smtClean="0">
                <a:solidFill>
                  <a:srgbClr val="6E7178"/>
                </a:solidFill>
              </a:rPr>
              <a:t>1.0</a:t>
            </a:r>
            <a:r>
              <a:rPr lang="en-US" sz="800" dirty="0" smtClean="0">
                <a:solidFill>
                  <a:srgbClr val="6E7178"/>
                </a:solidFill>
              </a:rPr>
              <a:t> / # </a:t>
            </a:r>
            <a:fld id="{9CE81167-A30C-7F4A-9357-800A8460394A}" type="slidenum">
              <a:rPr lang="en-US" sz="800" smtClean="0">
                <a:solidFill>
                  <a:srgbClr val="6E7178"/>
                </a:solidFill>
              </a:rPr>
              <a:pPr algn="r"/>
              <a:t>‹#›</a:t>
            </a:fld>
            <a:endParaRPr lang="en-US" sz="800" dirty="0">
              <a:solidFill>
                <a:srgbClr val="6E7178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788831" y="6558040"/>
            <a:ext cx="3566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rgbClr val="FF0000"/>
                </a:solidFill>
              </a:rPr>
              <a:t>Confidential </a:t>
            </a:r>
            <a:r>
              <a:rPr lang="en-US" sz="800" b="1" dirty="0" smtClean="0">
                <a:solidFill>
                  <a:srgbClr val="FF0000"/>
                </a:solidFill>
              </a:rPr>
              <a:t>Material</a:t>
            </a:r>
            <a:r>
              <a:rPr lang="en-US" sz="800" dirty="0" smtClean="0">
                <a:solidFill>
                  <a:srgbClr val="FF0000"/>
                </a:solidFill>
              </a:rPr>
              <a:t>, not redistribute without explicit consent of Eurotech</a:t>
            </a:r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428777" y="263077"/>
            <a:ext cx="756938" cy="299799"/>
            <a:chOff x="8224190" y="201482"/>
            <a:chExt cx="756938" cy="224849"/>
          </a:xfrm>
        </p:grpSpPr>
        <p:sp>
          <p:nvSpPr>
            <p:cNvPr id="19" name="AutoShape 14"/>
            <p:cNvSpPr>
              <a:spLocks noChangeArrowheads="1"/>
            </p:cNvSpPr>
            <p:nvPr userDrawn="1"/>
          </p:nvSpPr>
          <p:spPr bwMode="auto">
            <a:xfrm rot="2230291">
              <a:off x="8273016" y="201482"/>
              <a:ext cx="643966" cy="22484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/>
          </p:spPr>
          <p:txBody>
            <a:bodyPr wrap="none" lIns="80115" tIns="40058" rIns="80115" bIns="40058" anchor="ctr"/>
            <a:lstStyle/>
            <a:p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 userDrawn="1"/>
          </p:nvSpPr>
          <p:spPr bwMode="gray">
            <a:xfrm rot="2220000">
              <a:off x="8224190" y="249633"/>
              <a:ext cx="756938" cy="1384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C00000"/>
                  </a:solidFill>
                  <a:ea typeface="굴림" charset="0"/>
                  <a:cs typeface="굴림" charset="0"/>
                </a:rPr>
                <a:t>CONFIDENTIAL</a:t>
              </a:r>
              <a:endParaRPr lang="en-US" sz="600" b="1" dirty="0">
                <a:solidFill>
                  <a:srgbClr val="C00000"/>
                </a:solidFill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65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2" r:id="rId1"/>
    <p:sldLayoutId id="2147485783" r:id="rId2"/>
    <p:sldLayoutId id="2147485784" r:id="rId3"/>
    <p:sldLayoutId id="2147485785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91" r:id="rId10"/>
    <p:sldLayoutId id="2147485792" r:id="rId11"/>
    <p:sldLayoutId id="2147485793" r:id="rId12"/>
    <p:sldLayoutId id="2147485794" r:id="rId13"/>
    <p:sldLayoutId id="2147485795" r:id="rId14"/>
    <p:sldLayoutId id="2147485796" r:id="rId15"/>
    <p:sldLayoutId id="2147485797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90C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8FC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6E7178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E717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6E7178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E7178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E7178"/>
          </a:solidFill>
          <a:latin typeface="+mn-lt"/>
          <a:ea typeface="ＭＳ Ｐゴシック" charset="0"/>
          <a:cs typeface="Geneva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2797F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microsoft.com/office/2007/relationships/hdphoto" Target="../media/hdphoto5.wdp"/><Relationship Id="rId13" Type="http://schemas.openxmlformats.org/officeDocument/2006/relationships/image" Target="../media/image18.png"/><Relationship Id="rId14" Type="http://schemas.microsoft.com/office/2007/relationships/hdphoto" Target="../media/hdphoto6.wdp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5" Type="http://schemas.microsoft.com/office/2007/relationships/hdphoto" Target="../media/hdphoto2.wdp"/><Relationship Id="rId6" Type="http://schemas.openxmlformats.org/officeDocument/2006/relationships/image" Target="../media/image14.png"/><Relationship Id="rId7" Type="http://schemas.microsoft.com/office/2007/relationships/hdphoto" Target="../media/hdphoto3.wdp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Eclipse </a:t>
            </a:r>
            <a:r>
              <a:rPr lang="en-US" dirty="0" err="1"/>
              <a:t>Kapua</a:t>
            </a:r>
            <a:r>
              <a:rPr lang="en-US" dirty="0"/>
              <a:t> 1.0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Kapua</a:t>
            </a:r>
            <a:r>
              <a:rPr lang="en-US" dirty="0" smtClean="0"/>
              <a:t> Community Meeting Jul 20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87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</a:t>
            </a:r>
            <a:r>
              <a:rPr lang="en-US" dirty="0" err="1" smtClean="0"/>
              <a:t>Kapua</a:t>
            </a:r>
            <a:r>
              <a:rPr lang="en-US" dirty="0" smtClean="0"/>
              <a:t> </a:t>
            </a:r>
            <a:r>
              <a:rPr lang="en-US" dirty="0" smtClean="0"/>
              <a:t>0.2.0 Deployment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07749" y="3255743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AUTHENTICATION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7749" y="4112949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7749" y="4536930"/>
            <a:ext cx="1773936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 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MANAGEMENT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07749" y="5126715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DATASTORE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7749" y="2397601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ACCOUNT</a:t>
            </a:r>
          </a:p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2433" y="1782874"/>
            <a:ext cx="82721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1798073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Frontend Services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255721" y="1428744"/>
            <a:ext cx="1773936" cy="646331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Application Console</a:t>
            </a:r>
          </a:p>
          <a:p>
            <a:pPr algn="ctr"/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307749" y="1428742"/>
            <a:ext cx="1773936" cy="646331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API Gateway</a:t>
            </a:r>
          </a:p>
          <a:p>
            <a:pPr algn="ctr"/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355700" y="1428741"/>
            <a:ext cx="1773936" cy="646331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Messaging</a:t>
            </a:r>
          </a:p>
          <a:p>
            <a:pPr algn="ctr"/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255721" y="2109902"/>
            <a:ext cx="1773936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accent5">
                    <a:lumMod val="75000"/>
                  </a:schemeClr>
                </a:solidFill>
              </a:rPr>
              <a:t>KapuaLocator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07749" y="2109902"/>
            <a:ext cx="1773936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accent5">
                    <a:lumMod val="75000"/>
                  </a:schemeClr>
                </a:solidFill>
              </a:rPr>
              <a:t>KapuaLocator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5700" y="2109902"/>
            <a:ext cx="1773936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accent5">
                    <a:lumMod val="75000"/>
                  </a:schemeClr>
                </a:solidFill>
              </a:rPr>
              <a:t>KapuaLocator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7749" y="5990926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smtClean="0">
                <a:solidFill>
                  <a:schemeClr val="bg1"/>
                </a:solidFill>
              </a:rPr>
              <a:t>JavaVM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700" y="3255743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AUTHENTICATION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5700" y="4112949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5700" y="4540010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DATASTORE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5700" y="2397601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ACCOUNT</a:t>
            </a:r>
          </a:p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5700" y="4963820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smtClean="0">
                <a:solidFill>
                  <a:schemeClr val="bg1"/>
                </a:solidFill>
              </a:rPr>
              <a:t>JavaVM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5721" y="3255743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AUTHENTICATION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5721" y="4112949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 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721" y="4536930"/>
            <a:ext cx="1773936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 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MANAGEMENT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5721" y="5126715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DATASTORE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5721" y="2397601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ACCOUNT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55721" y="5990926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smtClean="0">
                <a:solidFill>
                  <a:schemeClr val="bg1"/>
                </a:solidFill>
              </a:rPr>
              <a:t>JavaVM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07749" y="2826682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USER</a:t>
            </a:r>
          </a:p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5700" y="2826682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USER</a:t>
            </a:r>
          </a:p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55721" y="2826682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USER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7749" y="3687689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AUTHORIZATION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55700" y="3687689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AUTHORIZATION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55721" y="3687689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AUTHORIZATION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07749" y="5556483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TAG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55721" y="5556483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TAG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</a:t>
            </a:r>
            <a:r>
              <a:rPr lang="en-US" dirty="0" err="1" smtClean="0"/>
              <a:t>Kapua</a:t>
            </a:r>
            <a:r>
              <a:rPr lang="en-US" dirty="0" smtClean="0"/>
              <a:t> </a:t>
            </a:r>
            <a:r>
              <a:rPr lang="en-US" dirty="0" smtClean="0"/>
              <a:t>1.0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07" y="854825"/>
            <a:ext cx="7073586" cy="54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9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Kapua 1.0 Deployment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59229" y="1338991"/>
            <a:ext cx="82721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1328341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Frontend Services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664344" y="1071172"/>
            <a:ext cx="1773936" cy="461665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Broker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ActiveMQ</a:t>
            </a:r>
            <a:r>
              <a:rPr lang="en-US" sz="1200" dirty="0" smtClean="0"/>
              <a:t> 5.14.5)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4344" y="1633394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Kapua Java Locator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4344" y="2631915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4344" y="3434648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 MANAGEMENT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4344" y="3815987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DATASTORE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4344" y="1882340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ACCOUNT</a:t>
            </a:r>
          </a:p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4344" y="4212211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JVM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64344" y="2284313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USER</a:t>
            </a:r>
          </a:p>
          <a:p>
            <a:pPr algn="ctr"/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344" y="3038424"/>
            <a:ext cx="17739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 REGISTRY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71150" y="4458432"/>
            <a:ext cx="1767130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Docker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44545" y="972821"/>
            <a:ext cx="1773936" cy="658368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smtClean="0"/>
              <a:t>API Gateway</a:t>
            </a:r>
            <a:endParaRPr lang="en-US" sz="12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2292517" y="972821"/>
            <a:ext cx="1773936" cy="658368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Administration</a:t>
            </a:r>
          </a:p>
          <a:p>
            <a:pPr algn="ctr"/>
            <a:r>
              <a:rPr lang="en-US" sz="1200" dirty="0" smtClean="0"/>
              <a:t>Console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59229" y="2597369"/>
            <a:ext cx="616074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4800" y="2585024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Backend Services</a:t>
            </a:r>
            <a:endParaRPr lang="en-US" sz="1200"/>
          </a:p>
        </p:txBody>
      </p:sp>
      <p:sp>
        <p:nvSpPr>
          <p:cNvPr id="58" name="TextBox 57"/>
          <p:cNvSpPr txBox="1"/>
          <p:nvPr/>
        </p:nvSpPr>
        <p:spPr>
          <a:xfrm>
            <a:off x="5176967" y="2404242"/>
            <a:ext cx="120026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OpenShift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Kubernates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6747" y="2855731"/>
            <a:ext cx="1773936" cy="1137294"/>
            <a:chOff x="329951" y="2988896"/>
            <a:chExt cx="1773936" cy="1137294"/>
          </a:xfrm>
        </p:grpSpPr>
        <p:sp>
          <p:nvSpPr>
            <p:cNvPr id="64" name="TextBox 63"/>
            <p:cNvSpPr txBox="1"/>
            <p:nvPr/>
          </p:nvSpPr>
          <p:spPr>
            <a:xfrm>
              <a:off x="329951" y="3240431"/>
              <a:ext cx="1773936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ACCOUNT</a:t>
              </a:r>
            </a:p>
            <a:p>
              <a:pPr algn="ctr"/>
              <a:r>
                <a:rPr lang="en-US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SERVICE JAR</a:t>
              </a:r>
              <a:endParaRPr lang="en-US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9951" y="3634927"/>
              <a:ext cx="1773936" cy="24622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vert.x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9951" y="3879969"/>
              <a:ext cx="1773936" cy="246221"/>
            </a:xfrm>
            <a:prstGeom prst="rect">
              <a:avLst/>
            </a:prstGeom>
            <a:solidFill>
              <a:srgbClr val="E68F8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Docker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9951" y="2988896"/>
              <a:ext cx="1773936" cy="24622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5">
                      <a:lumMod val="75000"/>
                    </a:schemeClr>
                  </a:solidFill>
                </a:rPr>
                <a:t>REST | AMQP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4238" y="2855731"/>
            <a:ext cx="1773938" cy="1135636"/>
            <a:chOff x="2247443" y="3526718"/>
            <a:chExt cx="1773938" cy="1135636"/>
          </a:xfrm>
        </p:grpSpPr>
        <p:sp>
          <p:nvSpPr>
            <p:cNvPr id="66" name="TextBox 65"/>
            <p:cNvSpPr txBox="1"/>
            <p:nvPr/>
          </p:nvSpPr>
          <p:spPr>
            <a:xfrm>
              <a:off x="2247443" y="3769757"/>
              <a:ext cx="1773936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SERVICE JAR</a:t>
              </a:r>
              <a:endParaRPr lang="en-US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47445" y="4171091"/>
              <a:ext cx="1773936" cy="24622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vert.x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47445" y="4416133"/>
              <a:ext cx="1773936" cy="246221"/>
            </a:xfrm>
            <a:prstGeom prst="rect">
              <a:avLst/>
            </a:prstGeom>
            <a:solidFill>
              <a:srgbClr val="E68F8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Docker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47445" y="3526718"/>
              <a:ext cx="1773936" cy="24622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5">
                      <a:lumMod val="75000"/>
                    </a:schemeClr>
                  </a:solidFill>
                </a:rPr>
                <a:t>REST | AMQP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201731" y="3103361"/>
            <a:ext cx="1773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AUTH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01731" y="3502459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01731" y="3747501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01731" y="2857278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REST | AMQP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92517" y="1634750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accent5">
                    <a:lumMod val="75000"/>
                  </a:schemeClr>
                </a:solidFill>
              </a:rPr>
              <a:t>Kapua REST Locator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44545" y="1636367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accent5">
                    <a:lumMod val="75000"/>
                  </a:schemeClr>
                </a:solidFill>
              </a:rPr>
              <a:t>Kapua REST Locator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6747" y="4370225"/>
            <a:ext cx="1773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</a:rPr>
              <a:t>DEVICE REGISTRY</a:t>
            </a:r>
            <a:endParaRPr lang="en-US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6747" y="4764721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6747" y="5009763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6747" y="4118690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REST | AMQP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84238" y="4370607"/>
            <a:ext cx="1773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DEVICE MANAGEMENT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84240" y="4763063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84240" y="5008105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4240" y="4118690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REST | AMQP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201731" y="4366320"/>
            <a:ext cx="1773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DATA STORE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01731" y="4765418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201731" y="5010460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01731" y="4120237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REST | AMQP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84238" y="5628420"/>
            <a:ext cx="1773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TAG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84240" y="6029754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84240" y="6274796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84240" y="5385381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REST | AMQP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201731" y="5633011"/>
            <a:ext cx="1773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JOBS</a:t>
            </a:r>
            <a:b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SERVICES JAR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01731" y="6032109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01731" y="6277151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01731" y="5386928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REST | AMQP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292517" y="1879792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Tomcat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92517" y="2126013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Docker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44545" y="1880896"/>
            <a:ext cx="1773936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Tomcat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344546" y="2127117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Docker</a:t>
            </a:r>
          </a:p>
        </p:txBody>
      </p:sp>
    </p:spTree>
    <p:extLst>
      <p:ext uri="{BB962C8B-B14F-4D97-AF65-F5344CB8AC3E}">
        <p14:creationId xmlns:p14="http://schemas.microsoft.com/office/powerpoint/2010/main" val="427554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Kapua </a:t>
            </a:r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524000"/>
            <a:ext cx="4000870" cy="47132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Reference Directory Layout</a:t>
            </a:r>
          </a:p>
          <a:p>
            <a:r>
              <a:rPr lang="en-US" sz="1600" dirty="0" smtClean="0"/>
              <a:t>&lt;</a:t>
            </a:r>
            <a:r>
              <a:rPr lang="en-US" sz="1600" dirty="0"/>
              <a:t>µ</a:t>
            </a:r>
            <a:r>
              <a:rPr lang="en-US" sz="1600" dirty="0" smtClean="0"/>
              <a:t>service-name&gt;</a:t>
            </a:r>
          </a:p>
          <a:p>
            <a:pPr lvl="1"/>
            <a:r>
              <a:rPr lang="en-US" sz="1600" dirty="0" smtClean="0"/>
              <a:t>&lt;</a:t>
            </a:r>
            <a:r>
              <a:rPr lang="en-US" sz="1600" dirty="0"/>
              <a:t>µservice-module&gt;-</a:t>
            </a:r>
            <a:r>
              <a:rPr lang="en-US" sz="1600" dirty="0" err="1" smtClean="0"/>
              <a:t>api</a:t>
            </a:r>
            <a:endParaRPr lang="en-US" sz="1600" dirty="0" smtClean="0"/>
          </a:p>
          <a:p>
            <a:pPr lvl="1"/>
            <a:r>
              <a:rPr lang="en-US" sz="1600" dirty="0" smtClean="0"/>
              <a:t>&lt;µservice-module&gt;-internal</a:t>
            </a:r>
          </a:p>
          <a:p>
            <a:pPr lvl="1"/>
            <a:r>
              <a:rPr lang="en-US" sz="1600" dirty="0"/>
              <a:t>&lt;</a:t>
            </a:r>
            <a:r>
              <a:rPr lang="en-US" sz="1600" dirty="0" smtClean="0"/>
              <a:t>µservice-module&gt;-proxy-rest</a:t>
            </a:r>
          </a:p>
          <a:p>
            <a:pPr lvl="1"/>
            <a:r>
              <a:rPr lang="en-US" sz="1600" dirty="0" err="1" smtClean="0"/>
              <a:t>uservice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600" dirty="0" smtClean="0"/>
              <a:t>Kapua µServices</a:t>
            </a:r>
          </a:p>
          <a:p>
            <a:pPr lvl="1"/>
            <a:r>
              <a:rPr lang="en-US" sz="1600" dirty="0" smtClean="0"/>
              <a:t>account</a:t>
            </a:r>
          </a:p>
          <a:p>
            <a:pPr lvl="1"/>
            <a:r>
              <a:rPr lang="en-US" sz="1600" dirty="0" err="1"/>
              <a:t>a</a:t>
            </a:r>
            <a:r>
              <a:rPr lang="en-US" sz="1600" dirty="0" err="1" smtClean="0"/>
              <a:t>uth</a:t>
            </a:r>
            <a:endParaRPr lang="en-US" sz="1600" dirty="0" smtClean="0"/>
          </a:p>
          <a:p>
            <a:pPr lvl="1"/>
            <a:r>
              <a:rPr lang="en-US" sz="1600" dirty="0" smtClean="0"/>
              <a:t>user</a:t>
            </a:r>
          </a:p>
          <a:p>
            <a:pPr lvl="1"/>
            <a:r>
              <a:rPr lang="en-US" sz="1600" dirty="0" smtClean="0"/>
              <a:t>device-registry</a:t>
            </a:r>
          </a:p>
          <a:p>
            <a:pPr lvl="1"/>
            <a:r>
              <a:rPr lang="en-US" sz="1600" dirty="0" smtClean="0"/>
              <a:t>device-management</a:t>
            </a:r>
          </a:p>
          <a:p>
            <a:pPr lvl="1"/>
            <a:r>
              <a:rPr lang="en-US" sz="1600" dirty="0" smtClean="0"/>
              <a:t>data-store</a:t>
            </a:r>
          </a:p>
          <a:p>
            <a:pPr lvl="1"/>
            <a:r>
              <a:rPr lang="en-US" sz="1600" dirty="0" smtClean="0"/>
              <a:t>tag</a:t>
            </a:r>
          </a:p>
          <a:p>
            <a:pPr lvl="1"/>
            <a:r>
              <a:rPr lang="en-US" sz="1600" dirty="0" smtClean="0"/>
              <a:t>(registration?)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Move to µService based Layout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76691" y="1524000"/>
            <a:ext cx="4352183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6E7178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7178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6E7178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E7178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6E7178"/>
                </a:solidFill>
                <a:latin typeface="+mn-lt"/>
                <a:ea typeface="ＭＳ Ｐゴシック" charset="0"/>
                <a:cs typeface="Geneva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Example Services:</a:t>
            </a:r>
          </a:p>
          <a:p>
            <a:pPr marL="0" indent="0">
              <a:buNone/>
            </a:pPr>
            <a:endParaRPr lang="en-US" sz="1600" kern="0" dirty="0" smtClean="0"/>
          </a:p>
          <a:p>
            <a:r>
              <a:rPr lang="en-US" sz="1600" kern="0" dirty="0" smtClean="0"/>
              <a:t>account-service</a:t>
            </a:r>
          </a:p>
          <a:p>
            <a:pPr lvl="1"/>
            <a:r>
              <a:rPr lang="en-US" sz="1600" kern="0" dirty="0" smtClean="0"/>
              <a:t>account-</a:t>
            </a:r>
            <a:r>
              <a:rPr lang="en-US" sz="1600" kern="0" dirty="0" err="1" smtClean="0"/>
              <a:t>api</a:t>
            </a:r>
            <a:endParaRPr lang="en-US" sz="1600" kern="0" dirty="0" smtClean="0"/>
          </a:p>
          <a:p>
            <a:pPr lvl="1"/>
            <a:r>
              <a:rPr lang="en-US" sz="1600" kern="0" dirty="0" smtClean="0"/>
              <a:t>account-internal</a:t>
            </a:r>
          </a:p>
          <a:p>
            <a:pPr lvl="1"/>
            <a:r>
              <a:rPr lang="en-US" sz="1600" kern="0" dirty="0" smtClean="0"/>
              <a:t>account-proxy-rest</a:t>
            </a:r>
          </a:p>
          <a:p>
            <a:pPr lvl="1"/>
            <a:r>
              <a:rPr lang="en-US" sz="1600" kern="0" dirty="0" smtClean="0"/>
              <a:t>[account-proxy-messaging]</a:t>
            </a:r>
            <a:endParaRPr lang="en-US" sz="1600" kern="0" dirty="0"/>
          </a:p>
          <a:p>
            <a:pPr lvl="1"/>
            <a:r>
              <a:rPr lang="en-US" sz="1600" kern="0" dirty="0" err="1" smtClean="0"/>
              <a:t>uservice</a:t>
            </a:r>
            <a:endParaRPr lang="en-US" sz="1600" kern="0" dirty="0" smtClean="0"/>
          </a:p>
          <a:p>
            <a:pPr lvl="1"/>
            <a:endParaRPr lang="en-US" sz="1600" kern="0" dirty="0" smtClean="0"/>
          </a:p>
          <a:p>
            <a:r>
              <a:rPr lang="en-US" sz="1600" kern="0" dirty="0" err="1" smtClean="0"/>
              <a:t>auth</a:t>
            </a:r>
            <a:r>
              <a:rPr lang="en-US" sz="1600" kern="0" dirty="0" smtClean="0"/>
              <a:t>-service</a:t>
            </a:r>
            <a:endParaRPr lang="en-US" sz="1600" kern="0" dirty="0"/>
          </a:p>
          <a:p>
            <a:pPr lvl="1"/>
            <a:r>
              <a:rPr lang="en-US" sz="1600" kern="0" dirty="0" smtClean="0"/>
              <a:t>authentication-</a:t>
            </a:r>
            <a:r>
              <a:rPr lang="en-US" sz="1600" kern="0" dirty="0" err="1" smtClean="0"/>
              <a:t>api</a:t>
            </a:r>
            <a:endParaRPr lang="en-US" sz="1600" kern="0" dirty="0"/>
          </a:p>
          <a:p>
            <a:pPr lvl="1"/>
            <a:r>
              <a:rPr lang="en-US" sz="1600" kern="0" dirty="0" smtClean="0"/>
              <a:t>authorization-</a:t>
            </a:r>
            <a:r>
              <a:rPr lang="en-US" sz="1600" kern="0" dirty="0" err="1" smtClean="0"/>
              <a:t>api</a:t>
            </a:r>
            <a:endParaRPr lang="en-US" sz="1600" kern="0" dirty="0"/>
          </a:p>
          <a:p>
            <a:pPr lvl="1"/>
            <a:r>
              <a:rPr lang="en-US" sz="1600" kern="0" dirty="0" err="1" smtClean="0"/>
              <a:t>auth</a:t>
            </a:r>
            <a:r>
              <a:rPr lang="en-US" sz="1600" kern="0" dirty="0" smtClean="0"/>
              <a:t>-internal-</a:t>
            </a:r>
            <a:r>
              <a:rPr lang="en-US" sz="1600" kern="0" dirty="0" err="1" smtClean="0"/>
              <a:t>shiro</a:t>
            </a:r>
            <a:endParaRPr lang="en-US" sz="1600" kern="0" dirty="0" smtClean="0"/>
          </a:p>
          <a:p>
            <a:pPr lvl="1"/>
            <a:r>
              <a:rPr lang="en-US" sz="1600" kern="0" dirty="0" err="1" smtClean="0"/>
              <a:t>auth</a:t>
            </a:r>
            <a:r>
              <a:rPr lang="en-US" sz="1600" kern="0" dirty="0" smtClean="0"/>
              <a:t>-proxy-rest</a:t>
            </a:r>
            <a:endParaRPr lang="en-US" sz="1600" kern="0" dirty="0"/>
          </a:p>
          <a:p>
            <a:pPr lvl="1"/>
            <a:r>
              <a:rPr lang="en-US" sz="1600" kern="0" dirty="0" err="1" smtClean="0"/>
              <a:t>uservice</a:t>
            </a:r>
            <a:endParaRPr lang="en-US" sz="1600" kern="0" dirty="0" smtClean="0"/>
          </a:p>
          <a:p>
            <a:pPr lvl="1"/>
            <a:r>
              <a:rPr lang="en-US" sz="1600" kern="0" dirty="0" smtClean="0"/>
              <a:t>registration-</a:t>
            </a:r>
            <a:r>
              <a:rPr lang="en-US" sz="1600" kern="0" dirty="0" err="1" smtClean="0"/>
              <a:t>api</a:t>
            </a:r>
            <a:r>
              <a:rPr lang="en-US" sz="1600" kern="0" dirty="0" smtClean="0"/>
              <a:t> (new µs?)</a:t>
            </a:r>
            <a:endParaRPr lang="en-US" sz="1600" kern="0" dirty="0"/>
          </a:p>
          <a:p>
            <a:pPr lvl="1"/>
            <a:r>
              <a:rPr lang="en-US" sz="1600" kern="0" dirty="0" smtClean="0"/>
              <a:t>registration-internal-simple (</a:t>
            </a:r>
            <a:r>
              <a:rPr lang="en-US" sz="1600" kern="0" dirty="0"/>
              <a:t>new µs</a:t>
            </a:r>
            <a:r>
              <a:rPr lang="en-US" sz="1600" kern="0" dirty="0" smtClean="0"/>
              <a:t>?)</a:t>
            </a:r>
            <a:endParaRPr lang="en-US" sz="1600" kern="0" dirty="0"/>
          </a:p>
          <a:p>
            <a:pPr lvl="1"/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1985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Kapua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0248"/>
            <a:ext cx="3903216" cy="4713288"/>
          </a:xfrm>
        </p:spPr>
        <p:txBody>
          <a:bodyPr/>
          <a:lstStyle/>
          <a:p>
            <a:r>
              <a:rPr lang="en-US" sz="1600" dirty="0" smtClean="0"/>
              <a:t>Kapua Libraries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ervice-</a:t>
            </a:r>
            <a:r>
              <a:rPr lang="en-US" sz="1600" dirty="0" err="1" smtClean="0"/>
              <a:t>api</a:t>
            </a:r>
            <a:endParaRPr lang="en-US" sz="1600" dirty="0" smtClean="0"/>
          </a:p>
          <a:p>
            <a:pPr lvl="1"/>
            <a:r>
              <a:rPr lang="en-US" sz="1600" dirty="0" smtClean="0"/>
              <a:t>locator</a:t>
            </a:r>
          </a:p>
          <a:p>
            <a:pPr lvl="1"/>
            <a:r>
              <a:rPr lang="en-US" sz="1600" dirty="0" smtClean="0"/>
              <a:t>commons</a:t>
            </a:r>
          </a:p>
          <a:p>
            <a:pPr lvl="1"/>
            <a:r>
              <a:rPr lang="en-US" sz="1600" dirty="0" smtClean="0"/>
              <a:t>message</a:t>
            </a:r>
          </a:p>
          <a:p>
            <a:pPr lvl="1"/>
            <a:r>
              <a:rPr lang="en-US" sz="1600" dirty="0" smtClean="0"/>
              <a:t>translator</a:t>
            </a:r>
          </a:p>
          <a:p>
            <a:pPr lvl="1"/>
            <a:r>
              <a:rPr lang="en-US" sz="1600" dirty="0" smtClean="0"/>
              <a:t>transport</a:t>
            </a:r>
          </a:p>
          <a:p>
            <a:endParaRPr lang="en-US" sz="1600" dirty="0"/>
          </a:p>
          <a:p>
            <a:r>
              <a:rPr lang="en-US" sz="1600" dirty="0" smtClean="0"/>
              <a:t>Kapua </a:t>
            </a:r>
            <a:r>
              <a:rPr lang="en-US" sz="1600" dirty="0"/>
              <a:t>µServices</a:t>
            </a:r>
          </a:p>
          <a:p>
            <a:pPr lvl="1"/>
            <a:r>
              <a:rPr lang="en-US" sz="1600" dirty="0"/>
              <a:t>account</a:t>
            </a:r>
          </a:p>
          <a:p>
            <a:pPr lvl="1"/>
            <a:r>
              <a:rPr lang="en-US" sz="1600" dirty="0" err="1"/>
              <a:t>auth</a:t>
            </a:r>
            <a:endParaRPr lang="en-US" sz="1600" dirty="0"/>
          </a:p>
          <a:p>
            <a:pPr lvl="1"/>
            <a:r>
              <a:rPr lang="en-US" sz="1600" dirty="0"/>
              <a:t>user</a:t>
            </a:r>
          </a:p>
          <a:p>
            <a:pPr lvl="1"/>
            <a:r>
              <a:rPr lang="en-US" sz="1600" dirty="0"/>
              <a:t>device-registry</a:t>
            </a:r>
          </a:p>
          <a:p>
            <a:pPr lvl="1"/>
            <a:r>
              <a:rPr lang="en-US" sz="1600" dirty="0"/>
              <a:t>device-management</a:t>
            </a:r>
          </a:p>
          <a:p>
            <a:pPr lvl="1"/>
            <a:r>
              <a:rPr lang="en-US" sz="1600" dirty="0"/>
              <a:t>data-store</a:t>
            </a:r>
          </a:p>
          <a:p>
            <a:pPr lvl="1"/>
            <a:r>
              <a:rPr lang="en-US" sz="1600" dirty="0" smtClean="0"/>
              <a:t>tag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9351" y="1270248"/>
            <a:ext cx="3929849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6E7178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7178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6E7178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E7178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6E7178"/>
                </a:solidFill>
                <a:latin typeface="+mn-lt"/>
                <a:ea typeface="ＭＳ Ｐゴシック" charset="0"/>
                <a:cs typeface="Geneva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dirty="0"/>
              <a:t>Kapua Applications</a:t>
            </a:r>
          </a:p>
          <a:p>
            <a:pPr lvl="1"/>
            <a:r>
              <a:rPr lang="en-US" sz="1600" dirty="0"/>
              <a:t>broker</a:t>
            </a:r>
          </a:p>
          <a:p>
            <a:pPr lvl="1"/>
            <a:r>
              <a:rPr lang="en-US" sz="1600" dirty="0"/>
              <a:t>console</a:t>
            </a:r>
          </a:p>
          <a:p>
            <a:pPr lvl="1"/>
            <a:r>
              <a:rPr lang="en-US" sz="1600" dirty="0" err="1" smtClean="0"/>
              <a:t>api</a:t>
            </a:r>
            <a:r>
              <a:rPr lang="en-US" sz="1600" dirty="0" smtClean="0"/>
              <a:t>-gateway</a:t>
            </a:r>
          </a:p>
          <a:p>
            <a:pPr lvl="1"/>
            <a:endParaRPr lang="en-US" sz="1600" dirty="0" smtClean="0"/>
          </a:p>
          <a:p>
            <a:r>
              <a:rPr lang="en-US" sz="1600" dirty="0"/>
              <a:t>Kapua </a:t>
            </a:r>
            <a:r>
              <a:rPr lang="en-US" sz="1600" dirty="0" smtClean="0"/>
              <a:t>Utilities</a:t>
            </a:r>
          </a:p>
          <a:p>
            <a:pPr lvl="1"/>
            <a:r>
              <a:rPr lang="en-US" sz="1600" dirty="0" smtClean="0"/>
              <a:t>assembly</a:t>
            </a:r>
          </a:p>
          <a:p>
            <a:pPr lvl="1"/>
            <a:r>
              <a:rPr lang="en-US" sz="1600" dirty="0" smtClean="0"/>
              <a:t>build-tools</a:t>
            </a:r>
          </a:p>
          <a:p>
            <a:pPr lvl="1"/>
            <a:r>
              <a:rPr lang="en-US" sz="1600" dirty="0" smtClean="0"/>
              <a:t>dev-tools</a:t>
            </a:r>
          </a:p>
          <a:p>
            <a:pPr lvl="1"/>
            <a:r>
              <a:rPr lang="en-US" sz="1600" dirty="0" err="1" smtClean="0"/>
              <a:t>qa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Kapua Clients</a:t>
            </a:r>
          </a:p>
          <a:p>
            <a:pPr lvl="1"/>
            <a:r>
              <a:rPr lang="en-US" sz="1600" dirty="0" smtClean="0"/>
              <a:t>simulator</a:t>
            </a:r>
          </a:p>
          <a:p>
            <a:pPr lvl="1"/>
            <a:endParaRPr lang="en-US" sz="1600" dirty="0"/>
          </a:p>
          <a:p>
            <a:endParaRPr lang="en-US" sz="1600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882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48"/>
          <p:cNvSpPr/>
          <p:nvPr/>
        </p:nvSpPr>
        <p:spPr>
          <a:xfrm>
            <a:off x="2824544" y="1852438"/>
            <a:ext cx="5652000" cy="4262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rgbClr val="6E7178"/>
              </a:solidFill>
            </a:endParaRPr>
          </a:p>
        </p:txBody>
      </p:sp>
      <p:sp>
        <p:nvSpPr>
          <p:cNvPr id="211" name="Rectangle 21"/>
          <p:cNvSpPr/>
          <p:nvPr/>
        </p:nvSpPr>
        <p:spPr>
          <a:xfrm>
            <a:off x="2892627" y="1905661"/>
            <a:ext cx="5495217" cy="441303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Application Integration</a:t>
            </a:r>
          </a:p>
        </p:txBody>
      </p:sp>
      <p:sp>
        <p:nvSpPr>
          <p:cNvPr id="214" name="Rectangle 21"/>
          <p:cNvSpPr/>
          <p:nvPr/>
        </p:nvSpPr>
        <p:spPr>
          <a:xfrm>
            <a:off x="2882795" y="5344186"/>
            <a:ext cx="4706956" cy="691346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smtClean="0">
                <a:solidFill>
                  <a:srgbClr val="FFFFFF"/>
                </a:solidFill>
              </a:rPr>
              <a:t>Security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220" name="Rectangle 21"/>
          <p:cNvSpPr/>
          <p:nvPr/>
        </p:nvSpPr>
        <p:spPr>
          <a:xfrm>
            <a:off x="4115410" y="3628463"/>
            <a:ext cx="2875325" cy="1188000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Device Management</a:t>
            </a:r>
          </a:p>
        </p:txBody>
      </p:sp>
      <p:sp>
        <p:nvSpPr>
          <p:cNvPr id="223" name="Rectangle 21"/>
          <p:cNvSpPr/>
          <p:nvPr/>
        </p:nvSpPr>
        <p:spPr>
          <a:xfrm>
            <a:off x="4115410" y="2406031"/>
            <a:ext cx="2875325" cy="1152000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Data Management</a:t>
            </a:r>
          </a:p>
        </p:txBody>
      </p:sp>
      <p:sp>
        <p:nvSpPr>
          <p:cNvPr id="226" name="Rectangle 21"/>
          <p:cNvSpPr/>
          <p:nvPr/>
        </p:nvSpPr>
        <p:spPr>
          <a:xfrm rot="16200000">
            <a:off x="1722519" y="3574466"/>
            <a:ext cx="2876094" cy="533731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Device Connectivity</a:t>
            </a:r>
            <a:endParaRPr lang="en-US" sz="1200" b="1" dirty="0">
              <a:solidFill>
                <a:srgbClr val="FFFFFF"/>
              </a:solidFill>
            </a:endParaRPr>
          </a:p>
        </p:txBody>
      </p:sp>
      <p:cxnSp>
        <p:nvCxnSpPr>
          <p:cNvPr id="19" name="Straight Arrow Connector 48"/>
          <p:cNvCxnSpPr/>
          <p:nvPr/>
        </p:nvCxnSpPr>
        <p:spPr>
          <a:xfrm flipV="1">
            <a:off x="1564731" y="3587328"/>
            <a:ext cx="978559" cy="12700"/>
          </a:xfrm>
          <a:prstGeom prst="straightConnector1">
            <a:avLst/>
          </a:prstGeom>
          <a:ln w="38100" cap="flat" cmpd="sng" algn="ctr">
            <a:solidFill>
              <a:srgbClr val="4B90CF"/>
            </a:solidFill>
            <a:prstDash val="dash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35" descr="Dashbords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573" y="1510507"/>
            <a:ext cx="516488" cy="5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7" descr="System.pn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761" y="1510507"/>
            <a:ext cx="529916" cy="53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4647999" y="1510507"/>
            <a:ext cx="591414" cy="520125"/>
            <a:chOff x="7416800" y="2171699"/>
            <a:chExt cx="596900" cy="571569"/>
          </a:xfrm>
        </p:grpSpPr>
        <p:pic>
          <p:nvPicPr>
            <p:cNvPr id="28" name="Picture 4" descr="empty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672" y="2171699"/>
              <a:ext cx="570028" cy="571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7493001" y="2247911"/>
              <a:ext cx="469900" cy="254031"/>
              <a:chOff x="6692901" y="5372117"/>
              <a:chExt cx="1168400" cy="596972"/>
            </a:xfrm>
          </p:grpSpPr>
          <p:sp>
            <p:nvSpPr>
              <p:cNvPr id="31" name="Rectangle 88"/>
              <p:cNvSpPr/>
              <p:nvPr/>
            </p:nvSpPr>
            <p:spPr>
              <a:xfrm>
                <a:off x="6692901" y="5372117"/>
                <a:ext cx="1168400" cy="5969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Isosceles Triangle 89"/>
              <p:cNvSpPr/>
              <p:nvPr/>
            </p:nvSpPr>
            <p:spPr>
              <a:xfrm flipV="1">
                <a:off x="6716584" y="5409430"/>
                <a:ext cx="1132876" cy="305949"/>
              </a:xfrm>
              <a:prstGeom prst="triangle">
                <a:avLst/>
              </a:prstGeom>
              <a:solidFill>
                <a:srgbClr val="BFBFB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7416800" y="2336800"/>
              <a:ext cx="418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6E7178"/>
                  </a:solidFill>
                  <a:latin typeface="Arial"/>
                </a:rPr>
                <a:t>@</a:t>
              </a:r>
            </a:p>
          </p:txBody>
        </p:sp>
      </p:grpSp>
      <p:cxnSp>
        <p:nvCxnSpPr>
          <p:cNvPr id="61" name="Straight Arrow Connector 48"/>
          <p:cNvCxnSpPr/>
          <p:nvPr/>
        </p:nvCxnSpPr>
        <p:spPr>
          <a:xfrm>
            <a:off x="1934513" y="4268927"/>
            <a:ext cx="598945" cy="5982"/>
          </a:xfrm>
          <a:prstGeom prst="straightConnector1">
            <a:avLst/>
          </a:prstGeom>
          <a:ln w="38100" cap="flat" cmpd="sng" algn="ctr">
            <a:solidFill>
              <a:srgbClr val="4B90CF"/>
            </a:solidFill>
            <a:prstDash val="dash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48"/>
          <p:cNvCxnSpPr/>
          <p:nvPr/>
        </p:nvCxnSpPr>
        <p:spPr>
          <a:xfrm flipV="1">
            <a:off x="1705643" y="5009352"/>
            <a:ext cx="848014" cy="5018"/>
          </a:xfrm>
          <a:prstGeom prst="straightConnector1">
            <a:avLst/>
          </a:prstGeom>
          <a:ln w="38100" cap="flat" cmpd="sng" algn="ctr">
            <a:solidFill>
              <a:srgbClr val="4B90CF"/>
            </a:solidFill>
            <a:prstDash val="dash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54"/>
          <p:cNvCxnSpPr/>
          <p:nvPr/>
        </p:nvCxnSpPr>
        <p:spPr>
          <a:xfrm>
            <a:off x="632035" y="3379517"/>
            <a:ext cx="337166" cy="13884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337"/>
          <p:cNvGrpSpPr>
            <a:grpSpLocks noChangeAspect="1"/>
          </p:cNvGrpSpPr>
          <p:nvPr/>
        </p:nvGrpSpPr>
        <p:grpSpPr bwMode="auto">
          <a:xfrm>
            <a:off x="446415" y="3669304"/>
            <a:ext cx="152400" cy="152400"/>
            <a:chOff x="3105150" y="4813300"/>
            <a:chExt cx="1504950" cy="1511300"/>
          </a:xfrm>
        </p:grpSpPr>
        <p:pic>
          <p:nvPicPr>
            <p:cNvPr id="144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46" name="Connettore 1 57"/>
          <p:cNvCxnSpPr/>
          <p:nvPr/>
        </p:nvCxnSpPr>
        <p:spPr>
          <a:xfrm flipV="1">
            <a:off x="616009" y="3587328"/>
            <a:ext cx="321660" cy="120221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1 68"/>
          <p:cNvCxnSpPr/>
          <p:nvPr/>
        </p:nvCxnSpPr>
        <p:spPr>
          <a:xfrm>
            <a:off x="1074970" y="4040905"/>
            <a:ext cx="337166" cy="13884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Group 337"/>
          <p:cNvGrpSpPr>
            <a:grpSpLocks noChangeAspect="1"/>
          </p:cNvGrpSpPr>
          <p:nvPr/>
        </p:nvGrpSpPr>
        <p:grpSpPr bwMode="auto">
          <a:xfrm>
            <a:off x="903036" y="3904442"/>
            <a:ext cx="152400" cy="152400"/>
            <a:chOff x="3105150" y="4813300"/>
            <a:chExt cx="1504950" cy="1511300"/>
          </a:xfrm>
        </p:grpSpPr>
        <p:pic>
          <p:nvPicPr>
            <p:cNvPr id="149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1" name="Group 337"/>
          <p:cNvGrpSpPr>
            <a:grpSpLocks noChangeAspect="1"/>
          </p:cNvGrpSpPr>
          <p:nvPr/>
        </p:nvGrpSpPr>
        <p:grpSpPr bwMode="auto">
          <a:xfrm>
            <a:off x="881349" y="4404029"/>
            <a:ext cx="152400" cy="152400"/>
            <a:chOff x="3105150" y="4813300"/>
            <a:chExt cx="1504950" cy="1511300"/>
          </a:xfrm>
        </p:grpSpPr>
        <p:pic>
          <p:nvPicPr>
            <p:cNvPr id="152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4" name="Connettore 1 75"/>
          <p:cNvCxnSpPr/>
          <p:nvPr/>
        </p:nvCxnSpPr>
        <p:spPr>
          <a:xfrm flipV="1">
            <a:off x="1053283" y="4330512"/>
            <a:ext cx="321660" cy="120221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1 76"/>
          <p:cNvCxnSpPr>
            <a:stCxn id="158" idx="6"/>
          </p:cNvCxnSpPr>
          <p:nvPr/>
        </p:nvCxnSpPr>
        <p:spPr>
          <a:xfrm>
            <a:off x="818136" y="4801541"/>
            <a:ext cx="337166" cy="13884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337"/>
          <p:cNvGrpSpPr>
            <a:grpSpLocks noChangeAspect="1"/>
          </p:cNvGrpSpPr>
          <p:nvPr/>
        </p:nvGrpSpPr>
        <p:grpSpPr bwMode="auto">
          <a:xfrm>
            <a:off x="665736" y="4726135"/>
            <a:ext cx="152400" cy="152400"/>
            <a:chOff x="3105150" y="4813300"/>
            <a:chExt cx="1504950" cy="1511300"/>
          </a:xfrm>
          <a:effectLst/>
        </p:grpSpPr>
        <p:pic>
          <p:nvPicPr>
            <p:cNvPr id="157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9" name="Group 337"/>
          <p:cNvGrpSpPr>
            <a:grpSpLocks noChangeAspect="1"/>
          </p:cNvGrpSpPr>
          <p:nvPr/>
        </p:nvGrpSpPr>
        <p:grpSpPr bwMode="auto">
          <a:xfrm>
            <a:off x="649840" y="5053373"/>
            <a:ext cx="152400" cy="152400"/>
            <a:chOff x="3105150" y="4813300"/>
            <a:chExt cx="1504950" cy="1511300"/>
          </a:xfrm>
        </p:grpSpPr>
        <p:pic>
          <p:nvPicPr>
            <p:cNvPr id="160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62" name="Connettore 1 83"/>
          <p:cNvCxnSpPr>
            <a:stCxn id="160" idx="3"/>
          </p:cNvCxnSpPr>
          <p:nvPr/>
        </p:nvCxnSpPr>
        <p:spPr>
          <a:xfrm flipV="1">
            <a:off x="802110" y="5009352"/>
            <a:ext cx="321660" cy="120221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Picture 646" descr="router.p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40991" y="332662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646" descr="router.p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98636" y="39773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46" descr="router.p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87244" y="4736322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1"/>
          <p:cNvSpPr/>
          <p:nvPr/>
        </p:nvSpPr>
        <p:spPr>
          <a:xfrm rot="16200000">
            <a:off x="2334941" y="3575899"/>
            <a:ext cx="2876098" cy="530861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Message Routing</a:t>
            </a:r>
          </a:p>
        </p:txBody>
      </p:sp>
      <p:sp>
        <p:nvSpPr>
          <p:cNvPr id="217" name="Rectangle 21"/>
          <p:cNvSpPr/>
          <p:nvPr/>
        </p:nvSpPr>
        <p:spPr>
          <a:xfrm rot="16200000">
            <a:off x="6209537" y="3857225"/>
            <a:ext cx="3632251" cy="724362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4202987" y="2707496"/>
            <a:ext cx="2718924" cy="3530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smtClean="0">
                <a:solidFill>
                  <a:srgbClr val="FFFFFF"/>
                </a:solidFill>
              </a:rPr>
              <a:t>Real-Time Analytics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791" y="1520338"/>
            <a:ext cx="508000" cy="5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68" name="Rectangle 21"/>
          <p:cNvSpPr/>
          <p:nvPr/>
        </p:nvSpPr>
        <p:spPr>
          <a:xfrm>
            <a:off x="4115411" y="4881646"/>
            <a:ext cx="2875324" cy="397733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Device </a:t>
            </a:r>
            <a:r>
              <a:rPr lang="en-US" sz="1200" b="1" dirty="0" smtClean="0">
                <a:solidFill>
                  <a:srgbClr val="FFFFFF"/>
                </a:solidFill>
              </a:rPr>
              <a:t>Registry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 rot="16200000">
            <a:off x="2362884" y="3613959"/>
            <a:ext cx="799644" cy="399504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smtClean="0">
                <a:solidFill>
                  <a:srgbClr val="FFFFFF"/>
                </a:solidFill>
              </a:rPr>
              <a:t>MQTT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 rot="16200000">
            <a:off x="2358932" y="4467863"/>
            <a:ext cx="807553" cy="399504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CoAP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200585" y="3129044"/>
            <a:ext cx="2721325" cy="3530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Storage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77" name="Straight Arrow Connector 48"/>
          <p:cNvCxnSpPr/>
          <p:nvPr/>
        </p:nvCxnSpPr>
        <p:spPr>
          <a:xfrm flipV="1">
            <a:off x="1796366" y="2839514"/>
            <a:ext cx="739315" cy="12700"/>
          </a:xfrm>
          <a:prstGeom prst="straightConnector1">
            <a:avLst/>
          </a:prstGeom>
          <a:ln w="38100" cap="flat" cmpd="sng" algn="ctr">
            <a:solidFill>
              <a:srgbClr val="4B90CF"/>
            </a:solidFill>
            <a:prstDash val="dash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54"/>
          <p:cNvCxnSpPr>
            <a:stCxn id="81" idx="6"/>
          </p:cNvCxnSpPr>
          <p:nvPr/>
        </p:nvCxnSpPr>
        <p:spPr>
          <a:xfrm>
            <a:off x="915940" y="2641535"/>
            <a:ext cx="337166" cy="13884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337"/>
          <p:cNvGrpSpPr>
            <a:grpSpLocks noChangeAspect="1"/>
          </p:cNvGrpSpPr>
          <p:nvPr/>
        </p:nvGrpSpPr>
        <p:grpSpPr bwMode="auto">
          <a:xfrm>
            <a:off x="763540" y="2566129"/>
            <a:ext cx="152400" cy="152400"/>
            <a:chOff x="3105150" y="4813300"/>
            <a:chExt cx="1504950" cy="1511300"/>
          </a:xfrm>
        </p:grpSpPr>
        <p:pic>
          <p:nvPicPr>
            <p:cNvPr id="80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337"/>
          <p:cNvGrpSpPr>
            <a:grpSpLocks noChangeAspect="1"/>
          </p:cNvGrpSpPr>
          <p:nvPr/>
        </p:nvGrpSpPr>
        <p:grpSpPr bwMode="auto">
          <a:xfrm>
            <a:off x="737812" y="2883535"/>
            <a:ext cx="152400" cy="152400"/>
            <a:chOff x="3105150" y="4813300"/>
            <a:chExt cx="1504950" cy="1511300"/>
          </a:xfrm>
        </p:grpSpPr>
        <p:pic>
          <p:nvPicPr>
            <p:cNvPr id="83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85" name="Connettore 1 57"/>
          <p:cNvCxnSpPr>
            <a:stCxn id="83" idx="3"/>
          </p:cNvCxnSpPr>
          <p:nvPr/>
        </p:nvCxnSpPr>
        <p:spPr>
          <a:xfrm flipV="1">
            <a:off x="890082" y="2839514"/>
            <a:ext cx="321660" cy="120221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646" descr="router.p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5064" y="2578814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/>
          <p:cNvSpPr/>
          <p:nvPr/>
        </p:nvSpPr>
        <p:spPr bwMode="auto">
          <a:xfrm rot="16200000">
            <a:off x="2358930" y="2760765"/>
            <a:ext cx="807553" cy="399504"/>
          </a:xfrm>
          <a:prstGeom prst="rect">
            <a:avLst/>
          </a:prstGeom>
          <a:solidFill>
            <a:srgbClr val="4A90C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s-IS" sz="900" dirty="0" smtClean="0">
                <a:solidFill>
                  <a:srgbClr val="FFFFFF"/>
                </a:solidFill>
              </a:rPr>
              <a:t>AMQP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974839" y="5622990"/>
            <a:ext cx="2400752" cy="3530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Account Management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467635" y="5624638"/>
            <a:ext cx="2046509" cy="3530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Access Control</a:t>
            </a:r>
          </a:p>
        </p:txBody>
      </p:sp>
      <p:sp>
        <p:nvSpPr>
          <p:cNvPr id="96" name="Rectangle 95"/>
          <p:cNvSpPr/>
          <p:nvPr/>
        </p:nvSpPr>
        <p:spPr bwMode="auto">
          <a:xfrm rot="16200000">
            <a:off x="7272492" y="4932590"/>
            <a:ext cx="1733829" cy="35302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REST API</a:t>
            </a:r>
          </a:p>
        </p:txBody>
      </p:sp>
      <p:sp>
        <p:nvSpPr>
          <p:cNvPr id="98" name="Rectangle 97"/>
          <p:cNvSpPr/>
          <p:nvPr/>
        </p:nvSpPr>
        <p:spPr bwMode="auto">
          <a:xfrm rot="16200000">
            <a:off x="7284627" y="3148452"/>
            <a:ext cx="1709557" cy="3530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Device </a:t>
            </a:r>
            <a:r>
              <a:rPr lang="en-US" sz="900" dirty="0" err="1" smtClean="0">
                <a:solidFill>
                  <a:srgbClr val="FFFFFF"/>
                </a:solidFill>
              </a:rPr>
              <a:t>Mgmt</a:t>
            </a:r>
            <a:r>
              <a:rPr lang="en-US" sz="900" dirty="0" smtClean="0">
                <a:solidFill>
                  <a:srgbClr val="FFFFFF"/>
                </a:solidFill>
              </a:rPr>
              <a:t> Console</a:t>
            </a:r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30402" y="1510507"/>
            <a:ext cx="483502" cy="531154"/>
            <a:chOff x="4239637" y="1071993"/>
            <a:chExt cx="483502" cy="531154"/>
          </a:xfrm>
        </p:grpSpPr>
        <p:pic>
          <p:nvPicPr>
            <p:cNvPr id="97" name="Picture 96" descr="empty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37" y="1071993"/>
              <a:ext cx="483502" cy="531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n 14"/>
            <p:cNvSpPr/>
            <p:nvPr/>
          </p:nvSpPr>
          <p:spPr>
            <a:xfrm rot="5400000">
              <a:off x="4385521" y="1187395"/>
              <a:ext cx="191734" cy="30035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E7178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4200586" y="4371086"/>
            <a:ext cx="2721324" cy="3714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Device Management Protocols</a:t>
            </a:r>
          </a:p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Kura, LWM2M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202730" y="3938609"/>
            <a:ext cx="1352496" cy="3714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Device Bundle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614123" y="3935396"/>
            <a:ext cx="1307788" cy="3714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FFFFFF"/>
                </a:solidFill>
              </a:rPr>
              <a:t>Device Package</a:t>
            </a:r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91" name="Group 337"/>
          <p:cNvGrpSpPr>
            <a:grpSpLocks noChangeAspect="1"/>
          </p:cNvGrpSpPr>
          <p:nvPr/>
        </p:nvGrpSpPr>
        <p:grpSpPr bwMode="auto">
          <a:xfrm>
            <a:off x="460721" y="3258773"/>
            <a:ext cx="152400" cy="152400"/>
            <a:chOff x="3105150" y="4813300"/>
            <a:chExt cx="1504950" cy="1511300"/>
          </a:xfrm>
        </p:grpSpPr>
        <p:pic>
          <p:nvPicPr>
            <p:cNvPr id="92" name="Picture 332" descr="Dot transport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813300"/>
              <a:ext cx="150366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56"/>
            <p:cNvSpPr/>
            <p:nvPr/>
          </p:nvSpPr>
          <p:spPr>
            <a:xfrm>
              <a:off x="3105150" y="4829038"/>
              <a:ext cx="1504950" cy="1464077"/>
            </a:xfrm>
            <a:prstGeom prst="ellipse">
              <a:avLst/>
            </a:prstGeom>
            <a:noFill/>
            <a:ln w="28575" cmpd="sng">
              <a:solidFill>
                <a:srgbClr val="6E717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" name="Rectangle 21"/>
          <p:cNvSpPr/>
          <p:nvPr/>
        </p:nvSpPr>
        <p:spPr>
          <a:xfrm rot="16200000">
            <a:off x="5889304" y="3580814"/>
            <a:ext cx="2876098" cy="53086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Service Events</a:t>
            </a:r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0"/>
          </a:xfrm>
        </p:spPr>
        <p:txBody>
          <a:bodyPr/>
          <a:lstStyle/>
          <a:p>
            <a:r>
              <a:rPr lang="en-US" dirty="0"/>
              <a:t>Eclipse </a:t>
            </a:r>
            <a:r>
              <a:rPr lang="en-US" dirty="0" smtClean="0"/>
              <a:t>Kapua 1.0</a:t>
            </a:r>
            <a:endParaRPr lang="en-US" dirty="0"/>
          </a:p>
        </p:txBody>
      </p:sp>
      <p:sp>
        <p:nvSpPr>
          <p:cNvPr id="109" name="Text Placeholder 3"/>
          <p:cNvSpPr txBox="1">
            <a:spLocks/>
          </p:cNvSpPr>
          <p:nvPr/>
        </p:nvSpPr>
        <p:spPr>
          <a:xfrm>
            <a:off x="304800" y="838200"/>
            <a:ext cx="8534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None/>
              <a:defRPr b="1">
                <a:solidFill>
                  <a:srgbClr val="4B90C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None/>
              <a:defRPr sz="2000">
                <a:solidFill>
                  <a:srgbClr val="6E7178"/>
                </a:solidFill>
                <a:latin typeface="+mn-lt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6E7178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6E7178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rgbClr val="6E7178"/>
                </a:solidFill>
                <a:latin typeface="+mn-lt"/>
                <a:ea typeface="ＭＳ Ｐゴシック" charset="0"/>
                <a:cs typeface="Geneva" pitchFamily="-1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2797F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Architecture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2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6529" y="2160366"/>
            <a:ext cx="4071096" cy="30511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6200000">
            <a:off x="2289055" y="1934275"/>
            <a:ext cx="2606742" cy="327413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Guice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javax.inject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&amp; AOP</a:t>
            </a:r>
          </a:p>
        </p:txBody>
      </p:sp>
      <p:sp>
        <p:nvSpPr>
          <p:cNvPr id="27" name="Can 26"/>
          <p:cNvSpPr/>
          <p:nvPr/>
        </p:nvSpPr>
        <p:spPr>
          <a:xfrm>
            <a:off x="6761017" y="1938660"/>
            <a:ext cx="772151" cy="3494566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 err="1" smtClean="0"/>
              <a:t>Vert.x</a:t>
            </a:r>
            <a:r>
              <a:rPr lang="en-US" sz="1800" dirty="0" smtClean="0"/>
              <a:t> Event Bus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smtClean="0"/>
              <a:t>Kapua 1.0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Service Events – Architecture Detailed View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12285" y="2785422"/>
            <a:ext cx="2138552" cy="15684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Kapua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Service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6529" y="1874526"/>
            <a:ext cx="4071096" cy="284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µservice wrapper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5998294" y="4391238"/>
            <a:ext cx="676800" cy="2772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Receive</a:t>
            </a:r>
            <a:endParaRPr lang="en-US" sz="700" dirty="0"/>
          </a:p>
        </p:txBody>
      </p:sp>
      <p:sp>
        <p:nvSpPr>
          <p:cNvPr id="12" name="Right Arrow 11"/>
          <p:cNvSpPr/>
          <p:nvPr/>
        </p:nvSpPr>
        <p:spPr>
          <a:xfrm>
            <a:off x="6021447" y="4110682"/>
            <a:ext cx="675748" cy="27584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Subscribe</a:t>
            </a:r>
            <a:endParaRPr lang="en-US" sz="700" dirty="0"/>
          </a:p>
        </p:txBody>
      </p:sp>
      <p:sp>
        <p:nvSpPr>
          <p:cNvPr id="31" name="Right Arrow 30"/>
          <p:cNvSpPr/>
          <p:nvPr/>
        </p:nvSpPr>
        <p:spPr>
          <a:xfrm>
            <a:off x="6017345" y="2610426"/>
            <a:ext cx="675748" cy="27584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Publish</a:t>
            </a:r>
            <a:endParaRPr lang="en-US" sz="700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4278589" y="3274214"/>
            <a:ext cx="2610406" cy="59059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338290" y="3354639"/>
            <a:ext cx="2472132" cy="429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vert.x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Event Bus API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1479907" y="3354272"/>
            <a:ext cx="2478792" cy="4463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Service Locator</a:t>
            </a:r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83170" y="3288987"/>
            <a:ext cx="1604187" cy="28301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Service Method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340" y="3050894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@Transactional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08134" y="2333138"/>
            <a:ext cx="2142703" cy="3834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050" dirty="0" err="1" smtClean="0">
                <a:latin typeface="Arial" charset="0"/>
                <a:ea typeface="Arial" charset="0"/>
                <a:cs typeface="Arial" charset="0"/>
              </a:rPr>
              <a:t>RaiseKapuaEvent</a:t>
            </a: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 Interceptor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Event Publisher</a:t>
            </a:r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03218" y="4426727"/>
            <a:ext cx="2142703" cy="3785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050" dirty="0" err="1" smtClean="0">
                <a:latin typeface="Arial" charset="0"/>
                <a:ea typeface="Arial" charset="0"/>
                <a:cs typeface="Arial" charset="0"/>
              </a:rPr>
              <a:t>ListenKapuaEvent</a:t>
            </a: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 Interceptor</a:t>
            </a:r>
          </a:p>
          <a:p>
            <a:pPr algn="ctr"/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Event Subscriber</a:t>
            </a:r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6200000" flipH="1" flipV="1">
            <a:off x="3052828" y="2794306"/>
            <a:ext cx="609600" cy="2772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Invoke</a:t>
            </a:r>
            <a:endParaRPr lang="en-US" sz="500" dirty="0"/>
          </a:p>
        </p:txBody>
      </p:sp>
      <p:sp>
        <p:nvSpPr>
          <p:cNvPr id="29" name="Right Arrow 28"/>
          <p:cNvSpPr/>
          <p:nvPr/>
        </p:nvSpPr>
        <p:spPr>
          <a:xfrm rot="5400000" flipH="1">
            <a:off x="4524311" y="4047422"/>
            <a:ext cx="527827" cy="2772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Invoke</a:t>
            </a:r>
            <a:endParaRPr lang="en-US" sz="500" dirty="0"/>
          </a:p>
        </p:txBody>
      </p:sp>
      <p:sp>
        <p:nvSpPr>
          <p:cNvPr id="37" name="Rectangle 36"/>
          <p:cNvSpPr/>
          <p:nvPr/>
        </p:nvSpPr>
        <p:spPr>
          <a:xfrm>
            <a:off x="3273524" y="3601503"/>
            <a:ext cx="1625408" cy="29652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Service Method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5355" y="4909331"/>
            <a:ext cx="3923735" cy="24622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vert.x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6529" y="5260266"/>
            <a:ext cx="407109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Docker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94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8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_PPoint-4">
  <a:themeElements>
    <a:clrScheme name="EUROTECH COMPANY COLORS final">
      <a:dk1>
        <a:srgbClr val="6E7178"/>
      </a:dk1>
      <a:lt1>
        <a:srgbClr val="FFFFFF"/>
      </a:lt1>
      <a:dk2>
        <a:srgbClr val="4B90CF"/>
      </a:dk2>
      <a:lt2>
        <a:srgbClr val="E8EBED"/>
      </a:lt2>
      <a:accent1>
        <a:srgbClr val="FFFFFF"/>
      </a:accent1>
      <a:accent2>
        <a:srgbClr val="5B3439"/>
      </a:accent2>
      <a:accent3>
        <a:srgbClr val="515E26"/>
      </a:accent3>
      <a:accent4>
        <a:srgbClr val="00377A"/>
      </a:accent4>
      <a:accent5>
        <a:srgbClr val="74A0CA"/>
      </a:accent5>
      <a:accent6>
        <a:srgbClr val="76C5C3"/>
      </a:accent6>
      <a:hlink>
        <a:srgbClr val="00377A"/>
      </a:hlink>
      <a:folHlink>
        <a:srgbClr val="CCCCCC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TH_PPoint-4">
  <a:themeElements>
    <a:clrScheme name="EUROTECH COMPANY COLORS final">
      <a:dk1>
        <a:srgbClr val="6E7178"/>
      </a:dk1>
      <a:lt1>
        <a:srgbClr val="FFFFFF"/>
      </a:lt1>
      <a:dk2>
        <a:srgbClr val="4B90CF"/>
      </a:dk2>
      <a:lt2>
        <a:srgbClr val="E8EBED"/>
      </a:lt2>
      <a:accent1>
        <a:srgbClr val="FFFFFF"/>
      </a:accent1>
      <a:accent2>
        <a:srgbClr val="5B3439"/>
      </a:accent2>
      <a:accent3>
        <a:srgbClr val="515E26"/>
      </a:accent3>
      <a:accent4>
        <a:srgbClr val="00377A"/>
      </a:accent4>
      <a:accent5>
        <a:srgbClr val="74A0CA"/>
      </a:accent5>
      <a:accent6>
        <a:srgbClr val="76C5C3"/>
      </a:accent6>
      <a:hlink>
        <a:srgbClr val="00377A"/>
      </a:hlink>
      <a:folHlink>
        <a:srgbClr val="CCCCCC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82A98D7014D499D2E83105EB2AF81" ma:contentTypeVersion="3" ma:contentTypeDescription="Create a new document." ma:contentTypeScope="" ma:versionID="d5a39ae8338736c50b5d6ea4f2be66d5">
  <xsd:schema xmlns:xsd="http://www.w3.org/2001/XMLSchema" xmlns:xs="http://www.w3.org/2001/XMLSchema" xmlns:p="http://schemas.microsoft.com/office/2006/metadata/properties" xmlns:ns2="ed08c02a-0a1e-495d-806a-76ecf3bb4ee0" xmlns:ns3="ad6b5403-8662-421f-b967-89df263e96ab" targetNamespace="http://schemas.microsoft.com/office/2006/metadata/properties" ma:root="true" ma:fieldsID="33924bb5856edc6791480c125a00f9f4" ns2:_="" ns3:_="">
    <xsd:import namespace="ed08c02a-0a1e-495d-806a-76ecf3bb4ee0"/>
    <xsd:import namespace="ad6b5403-8662-421f-b967-89df263e96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8c02a-0a1e-495d-806a-76ecf3bb4e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b5403-8662-421f-b967-89df263e96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8F15A6D-3B00-4B61-B0C8-880B03A6B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8c02a-0a1e-495d-806a-76ecf3bb4ee0"/>
    <ds:schemaRef ds:uri="ad6b5403-8662-421f-b967-89df263e9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614A0-38EB-4562-9CDC-AA63D7822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8DA93-4026-4301-A7DB-CE03DE112E4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64526</TotalTime>
  <Words>382</Words>
  <Application>Microsoft Macintosh PowerPoint</Application>
  <PresentationFormat>On-screen Show (4:3)</PresentationFormat>
  <Paragraphs>238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Geneva</vt:lpstr>
      <vt:lpstr>ＭＳ Ｐゴシック</vt:lpstr>
      <vt:lpstr>굴림</vt:lpstr>
      <vt:lpstr>ヒラギノ角ゴ Pro W3</vt:lpstr>
      <vt:lpstr>Arial</vt:lpstr>
      <vt:lpstr>ETH_PPoint-4</vt:lpstr>
      <vt:lpstr>1_ETH_PPoint-4</vt:lpstr>
      <vt:lpstr>Path to Eclipse Kapua 1.0</vt:lpstr>
      <vt:lpstr>Eclipse Kapua 0.2.0 Deployment</vt:lpstr>
      <vt:lpstr>Eclipse Kapua 1.0 Services</vt:lpstr>
      <vt:lpstr>Eclipse Kapua 1.0 Deployment</vt:lpstr>
      <vt:lpstr>Eclipse Kapua 1.0</vt:lpstr>
      <vt:lpstr>Eclipse Kapua 1.0</vt:lpstr>
      <vt:lpstr>Eclipse Kapua 1.0</vt:lpstr>
      <vt:lpstr>Eclipse Kapua 1.0</vt:lpstr>
      <vt:lpstr>PowerPoint Presentation</vt:lpstr>
    </vt:vector>
  </TitlesOfParts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Hat</dc:title>
  <dc:creator>Andrea Ceiner</dc:creator>
  <cp:lastModifiedBy>Morson, Stefano</cp:lastModifiedBy>
  <cp:revision>2038</cp:revision>
  <cp:lastPrinted>2016-03-03T19:15:47Z</cp:lastPrinted>
  <dcterms:created xsi:type="dcterms:W3CDTF">2012-01-16T16:05:49Z</dcterms:created>
  <dcterms:modified xsi:type="dcterms:W3CDTF">2017-07-21T12:07:02Z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0x0101007DA82A98D7014D499D2E83105EB2AF81</vt:lpwstr>
  </property>
  <property fmtid="{D5CDD505-2E9C-101B-9397-08002B2CF9AE}" pid="3" name="_dlc_DocIdItemGuid">
    <vt:lpwstr>33e7628c-d804-469c-9539-832887c7b86f</vt:lpwstr>
  </property>
</Properties>
</file>