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58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/>
    <p:restoredTop sz="94669"/>
  </p:normalViewPr>
  <p:slideViewPr>
    <p:cSldViewPr snapToGrid="0" snapToObjects="1">
      <p:cViewPr varScale="1">
        <p:scale>
          <a:sx n="117" d="100"/>
          <a:sy n="117" d="100"/>
        </p:scale>
        <p:origin x="184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4EC13-2180-FA45-84A0-EC041391E24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3BC5-8E74-3D4E-B426-04706A5F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Frictionless IIoT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800" cy="457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defTabSz="914400">
                <a:buSzPct val="25000"/>
              </a:pPr>
              <a:t>11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15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 defTabSz="457200">
              <a:buFont typeface="Arial" charset="0"/>
              <a:buChar char="•"/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4Bsxg0l0gMnNzxtorcvm584wuveMANEGhdAOkCx2DrY/edit#heading=h.g1n0hyd4tqb7" TargetMode="External"/><Relationship Id="rId3" Type="http://schemas.openxmlformats.org/officeDocument/2006/relationships/hyperlink" Target="https://docs.google.com/document/d/1fZJoPokWwfURt5S-btIvgM5eVF5_LzfRzkpHaw4MJao/ed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Eclipse </a:t>
            </a:r>
            <a:r>
              <a:rPr lang="en-US" dirty="0" err="1" smtClean="0"/>
              <a:t>Kapua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16</a:t>
            </a:r>
            <a:r>
              <a:rPr lang="en-US" baseline="30000" dirty="0" smtClean="0"/>
              <a:t>th</a:t>
            </a:r>
            <a:r>
              <a:rPr lang="en-US" dirty="0" smtClean="0"/>
              <a:t>,2017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788" y="758952"/>
            <a:ext cx="4237892" cy="9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4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6714843" y="938147"/>
            <a:ext cx="2776400" cy="5399200"/>
          </a:xfrm>
          <a:prstGeom prst="snip1Rect">
            <a:avLst>
              <a:gd name="adj" fmla="val 0"/>
            </a:avLst>
          </a:prstGeom>
          <a:solidFill>
            <a:srgbClr val="91BBE2"/>
          </a:solidFill>
          <a:ln w="9525" cap="flat" cmpd="sng">
            <a:solidFill>
              <a:srgbClr val="F9F9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867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ServiceDiscovery</a:t>
            </a:r>
          </a:p>
        </p:txBody>
      </p:sp>
      <p:sp>
        <p:nvSpPr>
          <p:cNvPr id="195" name="Shape 195"/>
          <p:cNvSpPr/>
          <p:nvPr/>
        </p:nvSpPr>
        <p:spPr>
          <a:xfrm>
            <a:off x="6846104" y="1332627"/>
            <a:ext cx="2530800" cy="15524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/>
            <a:endParaRPr sz="12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843532" y="3177505"/>
            <a:ext cx="2530800" cy="15524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/>
            <a:endParaRPr sz="12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en" sz="3733"/>
              <a:t>Eclipse Kapua: Local Deployment Diagram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10720103" y="6578600"/>
            <a:ext cx="246400" cy="46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/>
            <a:endParaRPr sz="32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013991" y="916214"/>
            <a:ext cx="4327600" cy="5464000"/>
          </a:xfrm>
          <a:prstGeom prst="roundRect">
            <a:avLst>
              <a:gd name="adj" fmla="val 2480"/>
            </a:avLst>
          </a:prstGeom>
          <a:solidFill>
            <a:srgbClr val="D9E7F5"/>
          </a:solidFill>
          <a:ln w="9525" cap="flat" cmpd="sng">
            <a:solidFill>
              <a:srgbClr val="F9F9F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867" kern="0">
                <a:solidFill>
                  <a:srgbClr val="2C6CA6"/>
                </a:solidFill>
                <a:ea typeface="Arial"/>
                <a:cs typeface="Arial"/>
                <a:sym typeface="Arial"/>
              </a:rPr>
              <a:t>Servlet Container (Web Application)</a:t>
            </a:r>
          </a:p>
        </p:txBody>
      </p:sp>
      <p:sp>
        <p:nvSpPr>
          <p:cNvPr id="200" name="Shape 200"/>
          <p:cNvSpPr/>
          <p:nvPr/>
        </p:nvSpPr>
        <p:spPr>
          <a:xfrm>
            <a:off x="2183453" y="1353179"/>
            <a:ext cx="3652400" cy="681200"/>
          </a:xfrm>
          <a:prstGeom prst="snip1Rect">
            <a:avLst>
              <a:gd name="adj" fmla="val 0"/>
            </a:avLst>
          </a:prstGeom>
          <a:solidFill>
            <a:srgbClr val="91BBE2"/>
          </a:solidFill>
          <a:ln w="9525" cap="flat" cmpd="sng">
            <a:solidFill>
              <a:srgbClr val="F9F9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333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Servlet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287473" y="1625644"/>
            <a:ext cx="3349635" cy="246221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333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KapuaLocator.getService(                      )</a:t>
            </a:r>
          </a:p>
        </p:txBody>
      </p:sp>
      <p:sp>
        <p:nvSpPr>
          <p:cNvPr id="202" name="Shape 202"/>
          <p:cNvSpPr/>
          <p:nvPr/>
        </p:nvSpPr>
        <p:spPr>
          <a:xfrm>
            <a:off x="4345012" y="1650874"/>
            <a:ext cx="930000" cy="3132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933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Account</a:t>
            </a:r>
          </a:p>
          <a:p>
            <a:pPr algn="ctr" defTabSz="1219170">
              <a:buSzPct val="25000"/>
            </a:pPr>
            <a:r>
              <a:rPr lang="en" sz="933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Service</a:t>
            </a:r>
          </a:p>
        </p:txBody>
      </p:sp>
      <p:sp>
        <p:nvSpPr>
          <p:cNvPr id="203" name="Shape 203"/>
          <p:cNvSpPr/>
          <p:nvPr/>
        </p:nvSpPr>
        <p:spPr>
          <a:xfrm>
            <a:off x="2183454" y="2140579"/>
            <a:ext cx="3667013" cy="1315635"/>
          </a:xfrm>
          <a:prstGeom prst="snip1Rect">
            <a:avLst>
              <a:gd name="adj" fmla="val 0"/>
            </a:avLst>
          </a:prstGeom>
          <a:solidFill>
            <a:srgbClr val="91BBE2"/>
          </a:solidFill>
          <a:ln w="9525" cap="flat" cmpd="sng">
            <a:solidFill>
              <a:srgbClr val="F9F9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t" anchorCtr="0">
            <a:noAutofit/>
          </a:bodyPr>
          <a:lstStyle/>
          <a:p>
            <a:pPr algn="r" defTabSz="1219170">
              <a:buSzPct val="25000"/>
            </a:pPr>
            <a:r>
              <a:rPr lang="en" sz="1333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VertxLocator</a:t>
            </a:r>
          </a:p>
        </p:txBody>
      </p:sp>
      <p:sp>
        <p:nvSpPr>
          <p:cNvPr id="204" name="Shape 204"/>
          <p:cNvSpPr/>
          <p:nvPr/>
        </p:nvSpPr>
        <p:spPr>
          <a:xfrm>
            <a:off x="6969160" y="1461397"/>
            <a:ext cx="2302000" cy="3944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account-service-local</a:t>
            </a:r>
          </a:p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Record</a:t>
            </a:r>
          </a:p>
        </p:txBody>
      </p:sp>
      <p:sp>
        <p:nvSpPr>
          <p:cNvPr id="205" name="Shape 205"/>
          <p:cNvSpPr/>
          <p:nvPr/>
        </p:nvSpPr>
        <p:spPr>
          <a:xfrm>
            <a:off x="6969160" y="1905897"/>
            <a:ext cx="2302000" cy="3944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account-objectFactory-local</a:t>
            </a:r>
          </a:p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Record</a:t>
            </a:r>
          </a:p>
        </p:txBody>
      </p:sp>
      <p:sp>
        <p:nvSpPr>
          <p:cNvPr id="206" name="Shape 206"/>
          <p:cNvSpPr/>
          <p:nvPr/>
        </p:nvSpPr>
        <p:spPr>
          <a:xfrm>
            <a:off x="6969160" y="2350397"/>
            <a:ext cx="2302000" cy="3944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account-module-local</a:t>
            </a:r>
          </a:p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Record</a:t>
            </a:r>
          </a:p>
        </p:txBody>
      </p:sp>
      <p:sp>
        <p:nvSpPr>
          <p:cNvPr id="207" name="Shape 207"/>
          <p:cNvSpPr/>
          <p:nvPr/>
        </p:nvSpPr>
        <p:spPr>
          <a:xfrm>
            <a:off x="2183453" y="3545114"/>
            <a:ext cx="3684000" cy="2664000"/>
          </a:xfrm>
          <a:prstGeom prst="snip1Rect">
            <a:avLst>
              <a:gd name="adj" fmla="val 0"/>
            </a:avLst>
          </a:prstGeom>
          <a:solidFill>
            <a:srgbClr val="91BBE2"/>
          </a:solidFill>
          <a:ln w="9525" cap="flat" cmpd="sng">
            <a:solidFill>
              <a:srgbClr val="F9F9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t" anchorCtr="0">
            <a:noAutofit/>
          </a:bodyPr>
          <a:lstStyle/>
          <a:p>
            <a:pPr defTabSz="1219170"/>
            <a:endParaRPr sz="1333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2363293" y="5360430"/>
            <a:ext cx="3311600" cy="3368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kapua-account-api</a:t>
            </a:r>
          </a:p>
        </p:txBody>
      </p:sp>
      <p:sp>
        <p:nvSpPr>
          <p:cNvPr id="209" name="Shape 209"/>
          <p:cNvSpPr/>
          <p:nvPr/>
        </p:nvSpPr>
        <p:spPr>
          <a:xfrm>
            <a:off x="2363293" y="5766830"/>
            <a:ext cx="3318000" cy="3368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kapua-account-internal</a:t>
            </a:r>
          </a:p>
        </p:txBody>
      </p:sp>
      <p:sp>
        <p:nvSpPr>
          <p:cNvPr id="210" name="Shape 210"/>
          <p:cNvSpPr/>
          <p:nvPr/>
        </p:nvSpPr>
        <p:spPr>
          <a:xfrm>
            <a:off x="2363293" y="3672114"/>
            <a:ext cx="3318000" cy="15848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kapua-account-verticle</a:t>
            </a:r>
          </a:p>
        </p:txBody>
      </p:sp>
      <p:cxnSp>
        <p:nvCxnSpPr>
          <p:cNvPr id="211" name="Shape 211"/>
          <p:cNvCxnSpPr>
            <a:stCxn id="212" idx="0"/>
            <a:endCxn id="204" idx="1"/>
          </p:cNvCxnSpPr>
          <p:nvPr/>
        </p:nvCxnSpPr>
        <p:spPr>
          <a:xfrm rot="10800000" flipH="1">
            <a:off x="5596307" y="1658514"/>
            <a:ext cx="1372800" cy="2640800"/>
          </a:xfrm>
          <a:prstGeom prst="bentConnector3">
            <a:avLst>
              <a:gd name="adj1" fmla="val 50002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3" name="Shape 213"/>
          <p:cNvCxnSpPr>
            <a:stCxn id="212" idx="0"/>
            <a:endCxn id="205" idx="1"/>
          </p:cNvCxnSpPr>
          <p:nvPr/>
        </p:nvCxnSpPr>
        <p:spPr>
          <a:xfrm rot="10800000" flipH="1">
            <a:off x="5596307" y="2102914"/>
            <a:ext cx="1372800" cy="2196400"/>
          </a:xfrm>
          <a:prstGeom prst="bentConnector3">
            <a:avLst>
              <a:gd name="adj1" fmla="val 50002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4" name="Shape 214"/>
          <p:cNvCxnSpPr>
            <a:stCxn id="212" idx="0"/>
            <a:endCxn id="206" idx="1"/>
          </p:cNvCxnSpPr>
          <p:nvPr/>
        </p:nvCxnSpPr>
        <p:spPr>
          <a:xfrm rot="10800000" flipH="1">
            <a:off x="5596307" y="2547714"/>
            <a:ext cx="1372800" cy="17516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5" name="Shape 215"/>
          <p:cNvCxnSpPr/>
          <p:nvPr/>
        </p:nvCxnSpPr>
        <p:spPr>
          <a:xfrm>
            <a:off x="4547903" y="2022699"/>
            <a:ext cx="8800" cy="4772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6" name="Shape 216"/>
          <p:cNvSpPr/>
          <p:nvPr/>
        </p:nvSpPr>
        <p:spPr>
          <a:xfrm>
            <a:off x="2293507" y="2554514"/>
            <a:ext cx="3438427" cy="762000"/>
          </a:xfrm>
          <a:prstGeom prst="snip1Rect">
            <a:avLst>
              <a:gd name="adj" fmla="val 0"/>
            </a:avLst>
          </a:prstGeom>
          <a:solidFill>
            <a:srgbClr val="A7BE5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333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ServiceDiscovery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3361266" y="2882944"/>
            <a:ext cx="2421468" cy="246221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333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getReference(                      )</a:t>
            </a:r>
          </a:p>
        </p:txBody>
      </p:sp>
      <p:sp>
        <p:nvSpPr>
          <p:cNvPr id="218" name="Shape 218"/>
          <p:cNvSpPr/>
          <p:nvPr/>
        </p:nvSpPr>
        <p:spPr>
          <a:xfrm>
            <a:off x="2432667" y="2902481"/>
            <a:ext cx="1016000" cy="3368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1067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Service</a:t>
            </a:r>
          </a:p>
          <a:p>
            <a:pPr algn="ctr" defTabSz="1219170">
              <a:buSzPct val="25000"/>
            </a:pPr>
            <a:r>
              <a:rPr lang="en" sz="1067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Reference</a:t>
            </a:r>
          </a:p>
        </p:txBody>
      </p:sp>
      <p:cxnSp>
        <p:nvCxnSpPr>
          <p:cNvPr id="219" name="Shape 219"/>
          <p:cNvCxnSpPr/>
          <p:nvPr/>
        </p:nvCxnSpPr>
        <p:spPr>
          <a:xfrm rot="10800000">
            <a:off x="2803633" y="1908581"/>
            <a:ext cx="2800" cy="596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0" name="Shape 220"/>
          <p:cNvCxnSpPr>
            <a:stCxn id="217" idx="3"/>
            <a:endCxn id="204" idx="1"/>
          </p:cNvCxnSpPr>
          <p:nvPr/>
        </p:nvCxnSpPr>
        <p:spPr>
          <a:xfrm rot="10800000" flipH="1">
            <a:off x="5782733" y="1658454"/>
            <a:ext cx="1186400" cy="1347600"/>
          </a:xfrm>
          <a:prstGeom prst="bentConnector3">
            <a:avLst>
              <a:gd name="adj1" fmla="val 60404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lg" len="lg"/>
            <a:tailEnd type="triangle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2" name="Shape 212"/>
          <p:cNvSpPr/>
          <p:nvPr/>
        </p:nvSpPr>
        <p:spPr>
          <a:xfrm>
            <a:off x="2496707" y="3951514"/>
            <a:ext cx="3099600" cy="695600"/>
          </a:xfrm>
          <a:prstGeom prst="snip1Rect">
            <a:avLst>
              <a:gd name="adj" fmla="val 0"/>
            </a:avLst>
          </a:prstGeom>
          <a:solidFill>
            <a:srgbClr val="A7BE5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333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ServiceDiscovery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497665" y="4254543"/>
            <a:ext cx="2818000" cy="24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333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publish(                                  )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700865" y="4757810"/>
            <a:ext cx="2523200" cy="24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SzPct val="25000"/>
            </a:pPr>
            <a:r>
              <a:rPr lang="en" sz="1333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start(                                  )</a:t>
            </a:r>
          </a:p>
        </p:txBody>
      </p:sp>
      <p:sp>
        <p:nvSpPr>
          <p:cNvPr id="224" name="Shape 224"/>
          <p:cNvSpPr/>
          <p:nvPr/>
        </p:nvSpPr>
        <p:spPr>
          <a:xfrm>
            <a:off x="6969160" y="3302897"/>
            <a:ext cx="2302000" cy="3944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user-service-local</a:t>
            </a:r>
          </a:p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Record</a:t>
            </a:r>
          </a:p>
        </p:txBody>
      </p:sp>
      <p:sp>
        <p:nvSpPr>
          <p:cNvPr id="225" name="Shape 225"/>
          <p:cNvSpPr/>
          <p:nvPr/>
        </p:nvSpPr>
        <p:spPr>
          <a:xfrm>
            <a:off x="6969160" y="3747397"/>
            <a:ext cx="2302000" cy="3944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user-objectFactory-local</a:t>
            </a:r>
          </a:p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Record</a:t>
            </a:r>
          </a:p>
        </p:txBody>
      </p:sp>
      <p:sp>
        <p:nvSpPr>
          <p:cNvPr id="226" name="Shape 226"/>
          <p:cNvSpPr/>
          <p:nvPr/>
        </p:nvSpPr>
        <p:spPr>
          <a:xfrm>
            <a:off x="6969160" y="4191897"/>
            <a:ext cx="2302000" cy="3944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user-module-local</a:t>
            </a:r>
          </a:p>
          <a:p>
            <a:pPr algn="ctr" defTabSz="1219170">
              <a:buSzPct val="25000"/>
            </a:pPr>
            <a:r>
              <a:rPr lang="en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Record</a:t>
            </a:r>
          </a:p>
        </p:txBody>
      </p:sp>
      <p:sp>
        <p:nvSpPr>
          <p:cNvPr id="227" name="Shape 227"/>
          <p:cNvSpPr/>
          <p:nvPr/>
        </p:nvSpPr>
        <p:spPr>
          <a:xfrm>
            <a:off x="3216600" y="4307847"/>
            <a:ext cx="1527200" cy="2600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933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Account Service Records</a:t>
            </a:r>
          </a:p>
        </p:txBody>
      </p:sp>
      <p:sp>
        <p:nvSpPr>
          <p:cNvPr id="228" name="Shape 228"/>
          <p:cNvSpPr/>
          <p:nvPr/>
        </p:nvSpPr>
        <p:spPr>
          <a:xfrm>
            <a:off x="3213100" y="4802413"/>
            <a:ext cx="1520800" cy="2632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933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Account Service Module</a:t>
            </a:r>
          </a:p>
        </p:txBody>
      </p:sp>
      <p:sp>
        <p:nvSpPr>
          <p:cNvPr id="229" name="Shape 229"/>
          <p:cNvSpPr/>
          <p:nvPr/>
        </p:nvSpPr>
        <p:spPr>
          <a:xfrm>
            <a:off x="4560160" y="2881081"/>
            <a:ext cx="930400" cy="336800"/>
          </a:xfrm>
          <a:prstGeom prst="rect">
            <a:avLst/>
          </a:prstGeom>
          <a:solidFill>
            <a:srgbClr val="B5D1E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SzPct val="25000"/>
            </a:pPr>
            <a:r>
              <a:rPr lang="en" sz="1067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Service</a:t>
            </a:r>
          </a:p>
          <a:p>
            <a:pPr algn="ctr" defTabSz="1219170">
              <a:buSzPct val="25000"/>
            </a:pPr>
            <a:r>
              <a:rPr lang="en" sz="1067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Record</a:t>
            </a:r>
          </a:p>
        </p:txBody>
      </p:sp>
    </p:spTree>
    <p:extLst>
      <p:ext uri="{BB962C8B-B14F-4D97-AF65-F5344CB8AC3E}">
        <p14:creationId xmlns:p14="http://schemas.microsoft.com/office/powerpoint/2010/main" val="147978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</a:t>
            </a:r>
            <a:r>
              <a:rPr lang="en-US" dirty="0" err="1" smtClean="0"/>
              <a:t>Kapua</a:t>
            </a:r>
            <a:r>
              <a:rPr lang="en-US" dirty="0" smtClean="0"/>
              <a:t> 0.3.0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RELEASED!</a:t>
            </a:r>
            <a:endParaRPr lang="en-US" dirty="0"/>
          </a:p>
          <a:p>
            <a:r>
              <a:rPr lang="en-US" dirty="0" smtClean="0"/>
              <a:t>Congratulations to all!</a:t>
            </a:r>
          </a:p>
          <a:p>
            <a:endParaRPr lang="en-US" dirty="0"/>
          </a:p>
          <a:p>
            <a:r>
              <a:rPr lang="en-US" dirty="0" smtClean="0"/>
              <a:t>Cleanup pending tasks on </a:t>
            </a:r>
            <a:r>
              <a:rPr lang="en-US" dirty="0" err="1" smtClean="0"/>
              <a:t>github</a:t>
            </a:r>
            <a:r>
              <a:rPr lang="en-US" dirty="0" smtClean="0"/>
              <a:t> project 0.3.0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</a:t>
            </a:r>
            <a:r>
              <a:rPr lang="en-US" dirty="0" err="1"/>
              <a:t>Kapua</a:t>
            </a:r>
            <a:r>
              <a:rPr lang="en-US" dirty="0"/>
              <a:t> </a:t>
            </a:r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smtClean="0"/>
              <a:t>Proposal for Epics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Events</a:t>
            </a:r>
          </a:p>
          <a:p>
            <a:r>
              <a:rPr lang="en-US" dirty="0"/>
              <a:t>Device Connection Management Improvements</a:t>
            </a:r>
          </a:p>
          <a:p>
            <a:r>
              <a:rPr lang="en-US" dirty="0" smtClean="0"/>
              <a:t>Device Management Improvements</a:t>
            </a:r>
          </a:p>
          <a:p>
            <a:r>
              <a:rPr lang="en-US" dirty="0" smtClean="0"/>
              <a:t>Same deployment model of </a:t>
            </a:r>
            <a:r>
              <a:rPr lang="en-US" dirty="0" err="1" smtClean="0"/>
              <a:t>Kapua</a:t>
            </a:r>
            <a:r>
              <a:rPr lang="en-US" dirty="0" smtClean="0"/>
              <a:t> 0.3.0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Roadmap </a:t>
            </a:r>
            <a:r>
              <a:rPr lang="en-US" dirty="0"/>
              <a:t>to </a:t>
            </a:r>
            <a:r>
              <a:rPr lang="en-US" dirty="0" err="1"/>
              <a:t>Kapua</a:t>
            </a:r>
            <a:r>
              <a:rPr lang="en-US" dirty="0"/>
              <a:t> </a:t>
            </a:r>
            <a:r>
              <a:rPr lang="en-US" dirty="0" smtClean="0"/>
              <a:t>Graduation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6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</a:t>
            </a:r>
            <a:r>
              <a:rPr lang="en-US" dirty="0" err="1"/>
              <a:t>Kapua</a:t>
            </a:r>
            <a:r>
              <a:rPr lang="en-US" dirty="0"/>
              <a:t> </a:t>
            </a:r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smtClean="0"/>
              <a:t>Service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Documents</a:t>
            </a:r>
          </a:p>
          <a:p>
            <a:pPr lvl="1"/>
            <a:r>
              <a:rPr lang="en-US" dirty="0" smtClean="0">
                <a:hlinkClick r:id="rId2"/>
              </a:rPr>
              <a:t>DbEventStore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Messaging Model</a:t>
            </a:r>
            <a:endParaRPr lang="en-US" dirty="0" smtClean="0"/>
          </a:p>
          <a:p>
            <a:r>
              <a:rPr lang="en-US" dirty="0" smtClean="0"/>
              <a:t>API: </a:t>
            </a:r>
            <a:r>
              <a:rPr lang="en-US" dirty="0" err="1" smtClean="0"/>
              <a:t>Qpid</a:t>
            </a:r>
            <a:r>
              <a:rPr lang="en-US" dirty="0" smtClean="0"/>
              <a:t> (JMS/AMQP 1.0)</a:t>
            </a:r>
          </a:p>
          <a:p>
            <a:r>
              <a:rPr lang="en-US" dirty="0" smtClean="0"/>
              <a:t>Service Event Broker: Artemis</a:t>
            </a:r>
          </a:p>
          <a:p>
            <a:r>
              <a:rPr lang="en-US" dirty="0" smtClean="0"/>
              <a:t>Service Life-cycle (start, stop, and discovery)</a:t>
            </a:r>
          </a:p>
        </p:txBody>
      </p:sp>
    </p:spTree>
    <p:extLst>
      <p:ext uri="{BB962C8B-B14F-4D97-AF65-F5344CB8AC3E}">
        <p14:creationId xmlns:p14="http://schemas.microsoft.com/office/powerpoint/2010/main" val="173094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</a:t>
            </a:r>
            <a:r>
              <a:rPr lang="en-US" dirty="0" err="1"/>
              <a:t>Kapua</a:t>
            </a:r>
            <a:r>
              <a:rPr lang="en-US" dirty="0"/>
              <a:t> 1.0</a:t>
            </a:r>
            <a:br>
              <a:rPr lang="en-US" dirty="0"/>
            </a:br>
            <a:r>
              <a:rPr lang="en-US" dirty="0"/>
              <a:t>Service L</a:t>
            </a:r>
            <a:r>
              <a:rPr lang="en-US" dirty="0" smtClean="0"/>
              <a:t>ife-Cycle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Light-weight embeddable container for </a:t>
            </a:r>
            <a:r>
              <a:rPr lang="en-US" dirty="0" err="1" smtClean="0"/>
              <a:t>Kapua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Container managed start and stop of </a:t>
            </a:r>
            <a:r>
              <a:rPr lang="en-US" dirty="0" err="1" smtClean="0"/>
              <a:t>Kapua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Registry and discovery of </a:t>
            </a:r>
            <a:r>
              <a:rPr lang="en-US" dirty="0" err="1" smtClean="0"/>
              <a:t>Kapua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Integration with the </a:t>
            </a:r>
            <a:r>
              <a:rPr lang="en-US" dirty="0" err="1" smtClean="0"/>
              <a:t>Kapua</a:t>
            </a:r>
            <a:r>
              <a:rPr lang="en-US" dirty="0" smtClean="0"/>
              <a:t> Service Locator</a:t>
            </a:r>
          </a:p>
          <a:p>
            <a:r>
              <a:rPr lang="en-US" dirty="0" smtClean="0"/>
              <a:t>Current Service Event PR has custom container</a:t>
            </a:r>
          </a:p>
          <a:p>
            <a:r>
              <a:rPr lang="en-US" dirty="0" smtClean="0"/>
              <a:t>In-progress proposal to move to </a:t>
            </a:r>
            <a:r>
              <a:rPr lang="en-US" dirty="0" err="1" smtClean="0"/>
              <a:t>vertx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336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Eclipse </a:t>
            </a:r>
            <a:r>
              <a:rPr lang="en-US" dirty="0" err="1"/>
              <a:t>Kapua</a:t>
            </a:r>
            <a:r>
              <a:rPr lang="en-US" dirty="0"/>
              <a:t> 1.0</a:t>
            </a:r>
            <a:br>
              <a:rPr lang="en-US" dirty="0"/>
            </a:br>
            <a:r>
              <a:rPr lang="en-US" dirty="0" smtClean="0"/>
              <a:t>Device Connectivity 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Connection Management w/ Broker Clusters</a:t>
            </a:r>
          </a:p>
          <a:p>
            <a:pPr lvl="1"/>
            <a:r>
              <a:rPr lang="en-US" dirty="0" smtClean="0"/>
              <a:t>Up-to-date connection status when connections move from </a:t>
            </a:r>
            <a:r>
              <a:rPr lang="en-US" dirty="0" err="1" smtClean="0"/>
              <a:t>oen</a:t>
            </a:r>
            <a:r>
              <a:rPr lang="en-US" dirty="0" smtClean="0"/>
              <a:t> cluster node to another</a:t>
            </a:r>
          </a:p>
          <a:p>
            <a:r>
              <a:rPr lang="en-US" dirty="0" smtClean="0"/>
              <a:t>Support for Dedicated Broker Cluster per tenant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3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Eclipse </a:t>
            </a:r>
            <a:r>
              <a:rPr lang="en-US" dirty="0" err="1"/>
              <a:t>Kapua</a:t>
            </a:r>
            <a:r>
              <a:rPr lang="en-US" dirty="0"/>
              <a:t> 1.0</a:t>
            </a:r>
            <a:br>
              <a:rPr lang="en-US" dirty="0"/>
            </a:br>
            <a:r>
              <a:rPr lang="en-US" dirty="0" smtClean="0"/>
              <a:t>Device </a:t>
            </a:r>
            <a:r>
              <a:rPr lang="en-US" dirty="0"/>
              <a:t>Management </a:t>
            </a:r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management operation progress tracking</a:t>
            </a:r>
          </a:p>
          <a:p>
            <a:r>
              <a:rPr lang="en-US" dirty="0"/>
              <a:t>Support for Kura 3.1 custom deploy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</a:t>
            </a:r>
            <a:r>
              <a:rPr lang="en-US" dirty="0" err="1" smtClean="0"/>
              <a:t>Kapua</a:t>
            </a:r>
            <a:r>
              <a:rPr lang="en-US" dirty="0" smtClean="0"/>
              <a:t> 1.0 Deployment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1502229" y="2253462"/>
            <a:ext cx="8272130" cy="0"/>
          </a:xfrm>
          <a:prstGeom prst="line">
            <a:avLst/>
          </a:prstGeom>
          <a:noFill/>
          <a:ln w="25400" cap="flat" cmpd="sng" algn="ctr">
            <a:solidFill>
              <a:srgbClr val="4B90CF">
                <a:lumMod val="75000"/>
              </a:srgbClr>
            </a:solidFill>
            <a:prstDash val="soli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1447800" y="2242812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E7178"/>
                </a:solidFill>
                <a:latin typeface="Arial" pitchFamily="34" charset="0"/>
                <a:ea typeface="ＭＳ Ｐゴシック" pitchFamily="34" charset="-128"/>
              </a:rPr>
              <a:t>Frontend Services</a:t>
            </a:r>
            <a:endParaRPr lang="en-US" sz="1200" dirty="0">
              <a:solidFill>
                <a:srgbClr val="6E7178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29287" y="2574201"/>
            <a:ext cx="1773936" cy="246221"/>
          </a:xfrm>
          <a:prstGeom prst="rect">
            <a:avLst/>
          </a:prstGeom>
          <a:solidFill>
            <a:srgbClr val="6E7178">
              <a:lumMod val="40000"/>
              <a:lumOff val="6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Kapua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Locator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30858" y="1923870"/>
            <a:ext cx="1773936" cy="658368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6E7178"/>
                </a:solidFill>
                <a:latin typeface="Arial" pitchFamily="34" charset="0"/>
                <a:ea typeface="ＭＳ Ｐゴシック" pitchFamily="34" charset="-128"/>
              </a:rPr>
              <a:t>API Gateway</a:t>
            </a:r>
            <a:endParaRPr lang="en-US" sz="1200" dirty="0" smtClean="0">
              <a:solidFill>
                <a:srgbClr val="6E7178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32429" y="1913628"/>
            <a:ext cx="1773936" cy="658368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E7178"/>
                </a:solidFill>
                <a:latin typeface="Arial" pitchFamily="34" charset="0"/>
                <a:ea typeface="ＭＳ Ｐゴシック" pitchFamily="34" charset="-128"/>
              </a:rPr>
              <a:t>Administration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E7178"/>
                </a:solidFill>
                <a:latin typeface="Arial" pitchFamily="34" charset="0"/>
                <a:ea typeface="ＭＳ Ｐゴシック" pitchFamily="34" charset="-128"/>
              </a:rPr>
              <a:t>Console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32429" y="2575557"/>
            <a:ext cx="1773936" cy="246221"/>
          </a:xfrm>
          <a:prstGeom prst="rect">
            <a:avLst/>
          </a:prstGeom>
          <a:solidFill>
            <a:srgbClr val="6E7178">
              <a:lumMod val="40000"/>
              <a:lumOff val="6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Kapua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Locator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930858" y="2587416"/>
            <a:ext cx="1773936" cy="246221"/>
          </a:xfrm>
          <a:prstGeom prst="rect">
            <a:avLst/>
          </a:prstGeom>
          <a:solidFill>
            <a:srgbClr val="6E7178">
              <a:lumMod val="40000"/>
              <a:lumOff val="6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Kapua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Locator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32429" y="3321044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AUTH SERVICE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932429" y="4199180"/>
            <a:ext cx="1773936" cy="400110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DEVICE MANAGEMENT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SERVICES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32429" y="4599290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DATASTORE SERVICE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32429" y="2823147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ACCOUNT SERVICE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74A0CA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32429" y="5341760"/>
            <a:ext cx="1773936" cy="246221"/>
          </a:xfrm>
          <a:prstGeom prst="rect">
            <a:avLst/>
          </a:prstGeom>
          <a:solidFill>
            <a:srgbClr val="6E7178">
              <a:lumMod val="40000"/>
              <a:lumOff val="60000"/>
            </a:srgbClr>
          </a:solidFill>
          <a:ln>
            <a:solidFill>
              <a:srgbClr val="E8EBED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Jetty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32429" y="3074823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USER SERVICE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74A0CA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32429" y="3804101"/>
            <a:ext cx="1773936" cy="400110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DEVICE REGISTRY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SERVICE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932429" y="5587981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Docker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932429" y="3557880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TAG SERVICE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32429" y="4849318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SCHEDULER SERVICE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932429" y="5095539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JOB SERVICE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930858" y="3321983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AUTH SERVICE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30858" y="4206697"/>
            <a:ext cx="1773936" cy="400110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DEVICE MANAGEMENT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SERVICES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30858" y="4606807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DATASTORE SERVICE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30858" y="2830664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ACCOUNT SERVICE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74A0CA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30858" y="4849318"/>
            <a:ext cx="1773936" cy="246221"/>
          </a:xfrm>
          <a:prstGeom prst="rect">
            <a:avLst/>
          </a:prstGeom>
          <a:solidFill>
            <a:srgbClr val="6E7178">
              <a:lumMod val="40000"/>
              <a:lumOff val="60000"/>
            </a:srgbClr>
          </a:solidFill>
          <a:ln>
            <a:solidFill>
              <a:srgbClr val="E8EBED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Jetty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30858" y="3075762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USER SERVICE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74A0CA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930858" y="3811618"/>
            <a:ext cx="1773936" cy="400110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DEVICE REGISTRY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SERVICE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30858" y="5095539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Docker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930858" y="3565397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TAG SERVICE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29287" y="3311741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AUTH SERVICE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929287" y="3950234"/>
            <a:ext cx="1773936" cy="400110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DEVICE MANAGEMENT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SERVICES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929287" y="4350344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DATASTORE SERVICE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929287" y="2820422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ACCOUNT SERVICE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74A0CA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29287" y="4592855"/>
            <a:ext cx="1773936" cy="246221"/>
          </a:xfrm>
          <a:prstGeom prst="rect">
            <a:avLst/>
          </a:prstGeom>
          <a:solidFill>
            <a:srgbClr val="6E7178">
              <a:lumMod val="40000"/>
              <a:lumOff val="60000"/>
            </a:srgbClr>
          </a:solidFill>
          <a:ln>
            <a:solidFill>
              <a:srgbClr val="E8EBED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ActiveMQ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929287" y="3065520"/>
            <a:ext cx="1773936" cy="246221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USER SERVICE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74A0CA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29287" y="3555155"/>
            <a:ext cx="1773936" cy="400110"/>
          </a:xfrm>
          <a:prstGeom prst="rect">
            <a:avLst/>
          </a:prstGeom>
          <a:solidFill>
            <a:srgbClr val="74A0CA">
              <a:lumMod val="60000"/>
              <a:lumOff val="4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DEVICE REGISTRY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4A0C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SERVICE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929287" y="4839076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Docker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929287" y="1919646"/>
            <a:ext cx="1773936" cy="646331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E7178"/>
                </a:solidFill>
                <a:latin typeface="Arial" pitchFamily="34" charset="0"/>
                <a:ea typeface="ＭＳ Ｐゴシック" pitchFamily="34" charset="-128"/>
              </a:rPr>
              <a:t>Device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E7178"/>
                </a:solidFill>
                <a:latin typeface="Arial" pitchFamily="34" charset="0"/>
                <a:ea typeface="ＭＳ Ｐゴシック" pitchFamily="34" charset="-128"/>
              </a:rPr>
              <a:t>Broker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6E7178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29287" y="5980255"/>
            <a:ext cx="1773936" cy="246221"/>
          </a:xfrm>
          <a:prstGeom prst="rect">
            <a:avLst/>
          </a:prstGeom>
          <a:solidFill>
            <a:srgbClr val="6E7178">
              <a:lumMod val="40000"/>
              <a:lumOff val="60000"/>
            </a:srgbClr>
          </a:solidFill>
          <a:ln>
            <a:solidFill>
              <a:srgbClr val="E8EBED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Artemis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929287" y="6225297"/>
            <a:ext cx="1773936" cy="246221"/>
          </a:xfrm>
          <a:prstGeom prst="rect">
            <a:avLst/>
          </a:prstGeom>
          <a:solidFill>
            <a:srgbClr val="E68F8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Docker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929287" y="5341760"/>
            <a:ext cx="1773936" cy="646331"/>
          </a:xfrm>
          <a:prstGeom prst="rect">
            <a:avLst/>
          </a:prstGeom>
          <a:solidFill>
            <a:srgbClr val="BFE3C3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E7178"/>
                </a:solidFill>
                <a:latin typeface="Arial" pitchFamily="34" charset="0"/>
                <a:ea typeface="ＭＳ Ｐゴシック" pitchFamily="34" charset="-128"/>
              </a:rPr>
              <a:t>Service Events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6E7178"/>
                </a:solidFill>
                <a:latin typeface="Arial" pitchFamily="34" charset="0"/>
                <a:ea typeface="ＭＳ Ｐゴシック" pitchFamily="34" charset="-128"/>
              </a:rPr>
              <a:t>Broker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6E7178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43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to </a:t>
            </a:r>
            <a:r>
              <a:rPr lang="en-US" dirty="0" err="1"/>
              <a:t>Kapua</a:t>
            </a:r>
            <a:r>
              <a:rPr lang="en-US" dirty="0"/>
              <a:t> </a:t>
            </a:r>
            <a:r>
              <a:rPr lang="en-US" dirty="0" smtClean="0"/>
              <a:t>Graduation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integrations with other Eclipse </a:t>
            </a:r>
            <a:r>
              <a:rPr lang="en-US" dirty="0" err="1"/>
              <a:t>IoT</a:t>
            </a:r>
            <a:r>
              <a:rPr lang="en-US" dirty="0"/>
              <a:t> Projects</a:t>
            </a:r>
          </a:p>
          <a:p>
            <a:pPr lvl="1"/>
            <a:r>
              <a:rPr lang="en-US" dirty="0"/>
              <a:t>Eclipse </a:t>
            </a:r>
            <a:r>
              <a:rPr lang="en-US" dirty="0" err="1" smtClean="0"/>
              <a:t>Leshan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new </a:t>
            </a:r>
            <a:r>
              <a:rPr lang="en-US" dirty="0" err="1" smtClean="0"/>
              <a:t>Kapua</a:t>
            </a:r>
            <a:r>
              <a:rPr lang="en-US" dirty="0" smtClean="0"/>
              <a:t> Service</a:t>
            </a:r>
            <a:endParaRPr lang="en-US" dirty="0"/>
          </a:p>
          <a:p>
            <a:pPr lvl="1"/>
            <a:r>
              <a:rPr lang="en-US" dirty="0"/>
              <a:t>Eclipse </a:t>
            </a:r>
            <a:r>
              <a:rPr lang="en-US" dirty="0" err="1" smtClean="0"/>
              <a:t>Hono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Kapua</a:t>
            </a:r>
            <a:r>
              <a:rPr lang="en-US" dirty="0" smtClean="0"/>
              <a:t> Messaging integration?</a:t>
            </a:r>
            <a:endParaRPr lang="en-US" dirty="0"/>
          </a:p>
          <a:p>
            <a:r>
              <a:rPr lang="en-US" dirty="0" smtClean="0"/>
              <a:t>Others Graduation Tasks?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395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326</Words>
  <Application>Microsoft Macintosh PowerPoint</Application>
  <PresentationFormat>Widescreen</PresentationFormat>
  <Paragraphs>127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Mangal</vt:lpstr>
      <vt:lpstr>ＭＳ Ｐゴシック</vt:lpstr>
      <vt:lpstr>Arial</vt:lpstr>
      <vt:lpstr>Retrospect</vt:lpstr>
      <vt:lpstr>Eclipse Kapua</vt:lpstr>
      <vt:lpstr>Eclipse Kapua 0.3.0</vt:lpstr>
      <vt:lpstr>Eclipse Kapua 1.0 Proposal for Epics</vt:lpstr>
      <vt:lpstr>Eclipse Kapua 1.0 Service Events</vt:lpstr>
      <vt:lpstr>Eclipse Kapua 1.0 Service Life-Cycle</vt:lpstr>
      <vt:lpstr>Eclipse Kapua 1.0 Device Connectivity Improvements</vt:lpstr>
      <vt:lpstr>Eclipse Kapua 1.0 Device Management Improvements</vt:lpstr>
      <vt:lpstr>Eclipse Kapua 1.0 Deployment</vt:lpstr>
      <vt:lpstr>Roadmap to Kapua Graduation</vt:lpstr>
      <vt:lpstr>Thank You!</vt:lpstr>
      <vt:lpstr>Eclipse Kapua: Local Deployment Diagram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Kapua</dc:title>
  <dc:creator>Carrer, Marco</dc:creator>
  <cp:lastModifiedBy>Carrer, Marco</cp:lastModifiedBy>
  <cp:revision>32</cp:revision>
  <dcterms:created xsi:type="dcterms:W3CDTF">2017-10-16T07:53:38Z</dcterms:created>
  <dcterms:modified xsi:type="dcterms:W3CDTF">2017-10-16T08:55:41Z</dcterms:modified>
</cp:coreProperties>
</file>