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256" r:id="rId3"/>
    <p:sldId id="269" r:id="rId4"/>
    <p:sldId id="314" r:id="rId5"/>
    <p:sldId id="315" r:id="rId6"/>
    <p:sldId id="316" r:id="rId7"/>
    <p:sldId id="317" r:id="rId8"/>
    <p:sldId id="264" r:id="rId9"/>
  </p:sldIdLst>
  <p:sldSz cx="9144000" cy="6858000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674" autoAdjust="0"/>
  </p:normalViewPr>
  <p:slideViewPr>
    <p:cSldViewPr>
      <p:cViewPr>
        <p:scale>
          <a:sx n="155" d="100"/>
          <a:sy n="155" d="100"/>
        </p:scale>
        <p:origin x="94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83"/>
    </p:cViewPr>
  </p:sorterViewPr>
  <p:notesViewPr>
    <p:cSldViewPr>
      <p:cViewPr varScale="1">
        <p:scale>
          <a:sx n="48" d="100"/>
          <a:sy n="48" d="100"/>
        </p:scale>
        <p:origin x="-2597" y="-62"/>
      </p:cViewPr>
      <p:guideLst>
        <p:guide orient="horz" pos="3168"/>
        <p:guide pos="24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/>
            </a:pPr>
            <a:endParaRPr lang="en-US" sz="1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msmincho" pitchFamily="2"/>
              <a:cs typeface="msmincho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r" rtl="0" hangingPunct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/>
            </a:pPr>
            <a:fld id="{0A49A318-3264-44EE-BF8F-DD998E493B46}" type="datetimeFigureOut">
              <a:rPr lang="en-US"/>
              <a:pPr marL="0" marR="0" lvl="0" indent="0" algn="r" rtl="0" hangingPunct="0">
                <a:lnSpc>
                  <a:spcPct val="88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57200" algn="l"/>
                  <a:tab pos="914400" algn="l"/>
                  <a:tab pos="1371599" algn="l"/>
                  <a:tab pos="1828800" algn="l"/>
                  <a:tab pos="2286000" algn="l"/>
                  <a:tab pos="2743199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399" algn="l"/>
                  <a:tab pos="5943600" algn="l"/>
                  <a:tab pos="6400799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400"/>
              </a:pPr>
              <a:t>8/10/17</a:t>
            </a:fld>
            <a:endParaRPr lang="en-US" sz="1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msmincho" pitchFamily="2"/>
              <a:cs typeface="msmincho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/>
            </a:pPr>
            <a:endParaRPr lang="en-US" sz="1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msmincho" pitchFamily="2"/>
              <a:cs typeface="msmincho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r" rtl="0" hangingPunct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/>
            </a:pPr>
            <a:fld id="{A401C899-0FA1-4EAE-B734-3BE2D6A75210}" type="slidenum">
              <a:rPr/>
              <a:pPr marL="0" marR="0" lvl="0" indent="0" algn="r" rtl="0" hangingPunct="0">
                <a:lnSpc>
                  <a:spcPct val="88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57200" algn="l"/>
                  <a:tab pos="914400" algn="l"/>
                  <a:tab pos="1371599" algn="l"/>
                  <a:tab pos="1828800" algn="l"/>
                  <a:tab pos="2286000" algn="l"/>
                  <a:tab pos="2743199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399" algn="l"/>
                  <a:tab pos="5943600" algn="l"/>
                  <a:tab pos="6400799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400"/>
              </a:pPr>
              <a:t>‹#›</a:t>
            </a:fld>
            <a:endParaRPr lang="en-US" sz="1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msmincho" pitchFamily="2"/>
              <a:cs typeface="msmincho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Move="1" noResize="1"/>
          </p:cNvSpPr>
          <p:nvPr/>
        </p:nvSpPr>
        <p:spPr>
          <a:xfrm>
            <a:off x="0" y="0"/>
            <a:ext cx="7772400" cy="100584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msmincho" pitchFamily="2"/>
              <a:cs typeface="msmincho" pitchFamily="2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0" y="0"/>
            <a:ext cx="7772400" cy="10058400"/>
          </a:xfrm>
          <a:custGeom>
            <a:avLst>
              <a:gd name="f0" fmla="val 4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msmincho" pitchFamily="2"/>
              <a:cs typeface="msmincho" pitchFamily="2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0" y="0"/>
            <a:ext cx="7772400" cy="10058400"/>
          </a:xfrm>
          <a:custGeom>
            <a:avLst>
              <a:gd name="f0" fmla="val 4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msmincho" pitchFamily="2"/>
              <a:cs typeface="msmincho" pitchFamily="2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7772400" cy="10058400"/>
          </a:xfrm>
          <a:custGeom>
            <a:avLst>
              <a:gd name="f0" fmla="val 4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msmincho" pitchFamily="2"/>
              <a:cs typeface="msmincho" pitchFamily="2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0"/>
            <a:ext cx="7772400" cy="10058400"/>
          </a:xfrm>
          <a:custGeom>
            <a:avLst>
              <a:gd name="f0" fmla="val 4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msmincho" pitchFamily="2"/>
              <a:cs typeface="msmincho" pitchFamily="2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0" y="0"/>
            <a:ext cx="7772400" cy="10058400"/>
          </a:xfrm>
          <a:custGeom>
            <a:avLst>
              <a:gd name="f0" fmla="val 4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msmincho" pitchFamily="2"/>
              <a:cs typeface="msmincho" pitchFamily="2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0" y="0"/>
            <a:ext cx="7772400" cy="10058400"/>
          </a:xfrm>
          <a:custGeom>
            <a:avLst>
              <a:gd name="f0" fmla="val 4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msmincho" pitchFamily="2"/>
              <a:cs typeface="msmincho" pitchFamily="2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0"/>
            <a:ext cx="6858000" cy="9144000"/>
          </a:xfrm>
          <a:custGeom>
            <a:avLst>
              <a:gd name="f0" fmla="val 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msmincho" pitchFamily="2"/>
              <a:cs typeface="msmincho" pitchFamily="2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0" y="0"/>
            <a:ext cx="6858000" cy="9144000"/>
          </a:xfrm>
          <a:custGeom>
            <a:avLst>
              <a:gd name="f0" fmla="val 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msmincho" pitchFamily="2"/>
              <a:cs typeface="msmincho" pitchFamily="2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1143000" y="685799"/>
            <a:ext cx="4568760" cy="34257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0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msmincho" pitchFamily="2"/>
              <a:cs typeface="msmincho" pitchFamily="2"/>
            </a:endParaRPr>
          </a:p>
        </p:txBody>
      </p:sp>
      <p:sp>
        <p:nvSpPr>
          <p:cNvPr id="12" name="Notes Placeholder 11"/>
          <p:cNvSpPr txBox="1">
            <a:spLocks noGrp="1"/>
          </p:cNvSpPr>
          <p:nvPr>
            <p:ph type="body" sz="quarter" idx="3"/>
          </p:nvPr>
        </p:nvSpPr>
        <p:spPr>
          <a:xfrm>
            <a:off x="914400" y="4343040"/>
            <a:ext cx="5022720" cy="41104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en-US"/>
          </a:p>
        </p:txBody>
      </p:sp>
      <p:sp>
        <p:nvSpPr>
          <p:cNvPr id="13" name="Slide Image Placeholder 12"/>
          <p:cNvSpPr>
            <a:spLocks noGrp="1" noRot="1" noChangeAspect="1"/>
          </p:cNvSpPr>
          <p:nvPr>
            <p:ph type="sldImg" idx="2"/>
          </p:nvPr>
        </p:nvSpPr>
        <p:spPr>
          <a:xfrm>
            <a:off x="-360" y="-4142520"/>
            <a:ext cx="360" cy="9812160"/>
          </a:xfrm>
          <a:prstGeom prst="rect">
            <a:avLst/>
          </a:prstGeom>
          <a:noFill/>
          <a:ln>
            <a:noFill/>
            <a:prstDash val="solid"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tabLst>
        <a:tab pos="0" algn="l"/>
        <a:tab pos="457200" algn="l"/>
        <a:tab pos="914400" algn="l"/>
        <a:tab pos="1371599" algn="l"/>
        <a:tab pos="1828800" algn="l"/>
        <a:tab pos="2286000" algn="l"/>
        <a:tab pos="2743199" algn="l"/>
        <a:tab pos="3200400" algn="l"/>
        <a:tab pos="3657600" algn="l"/>
        <a:tab pos="4114800" algn="l"/>
        <a:tab pos="4572000" algn="l"/>
        <a:tab pos="5029200" algn="l"/>
        <a:tab pos="5486399" algn="l"/>
        <a:tab pos="5943600" algn="l"/>
        <a:tab pos="6400799" algn="l"/>
        <a:tab pos="6858000" algn="l"/>
        <a:tab pos="7315200" algn="l"/>
        <a:tab pos="7772400" algn="l"/>
        <a:tab pos="8229600" algn="l"/>
        <a:tab pos="8686800" algn="l"/>
        <a:tab pos="9144000" algn="l"/>
      </a:tabLst>
      <a:defRPr lang="en-US" sz="1200" b="0" i="0" u="none" strike="noStrike" baseline="0">
        <a:ln>
          <a:noFill/>
        </a:ln>
        <a:solidFill>
          <a:srgbClr val="000000"/>
        </a:solidFill>
        <a:latin typeface="Times New Roman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1143000" y="685799"/>
            <a:ext cx="4572000" cy="3429000"/>
          </a:xfrm>
          <a:custGeom>
            <a:avLst>
              <a:gd name="f0" fmla="val 1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0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latin typeface="Times New Roman" pitchFamily="18"/>
              <a:ea typeface="msmincho" pitchFamily="2"/>
              <a:cs typeface="msmincho" pitchFamily="2"/>
            </a:endParaRPr>
          </a:p>
        </p:txBody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14400" y="4343040"/>
            <a:ext cx="5022720" cy="4110840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1143000" y="685799"/>
            <a:ext cx="4568760" cy="34257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0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msmincho" pitchFamily="2"/>
              <a:cs typeface="msmincho" pitchFamily="2"/>
            </a:endParaRPr>
          </a:p>
        </p:txBody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14400" y="4343040"/>
            <a:ext cx="5022720" cy="3864239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1143000" y="685799"/>
            <a:ext cx="4568760" cy="34257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0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msmincho" pitchFamily="2"/>
              <a:cs typeface="msmincho" pitchFamily="2"/>
            </a:endParaRPr>
          </a:p>
        </p:txBody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14400" y="4343040"/>
            <a:ext cx="5022720" cy="3864239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r>
              <a:rPr lang="en-US" sz="12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/>
                <a:cs typeface="Tahoma" pitchFamily="2"/>
              </a:rPr>
              <a:t>Why a JSR </a:t>
            </a:r>
          </a:p>
          <a:p>
            <a:r>
              <a:rPr lang="en-US" sz="12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/>
                <a:cs typeface="Tahoma" pitchFamily="2"/>
              </a:rPr>
              <a:t>JSR = specification, reference implementation and test suite </a:t>
            </a:r>
          </a:p>
          <a:p>
            <a:r>
              <a:rPr lang="en-US" sz="12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/>
                <a:cs typeface="Tahoma" pitchFamily="2"/>
              </a:rPr>
              <a:t>Open Standards developed in Open Source project </a:t>
            </a:r>
          </a:p>
          <a:p>
            <a:r>
              <a:rPr lang="en-US" sz="12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/>
                <a:cs typeface="Tahoma" pitchFamily="2"/>
              </a:rPr>
              <a:t>They are complimentary. Open source important requirement. So are Standards. </a:t>
            </a:r>
          </a:p>
          <a:p>
            <a:r>
              <a:rPr lang="en-US" sz="12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/>
                <a:cs typeface="Tahoma" pitchFamily="2"/>
              </a:rPr>
              <a:t>Open standards implemented in open source = easier to implement standard &amp; for developers to understand technology. </a:t>
            </a:r>
          </a:p>
          <a:p>
            <a:r>
              <a:rPr lang="en-US" sz="12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/>
                <a:cs typeface="Tahoma" pitchFamily="2"/>
              </a:rPr>
              <a:t>Agree on standard, complete on implementation, different vendors can implement it, many developers can use it </a:t>
            </a:r>
          </a:p>
          <a:p>
            <a:r>
              <a:rPr lang="en-US" sz="12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/>
                <a:cs typeface="Tahoma" pitchFamily="2"/>
              </a:rPr>
              <a:t>Enables broader adoption and experience with the project This results in more implementations and greater adoption of the standard. </a:t>
            </a:r>
          </a:p>
          <a:p>
            <a:r>
              <a:rPr lang="en-US" sz="12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/>
                <a:cs typeface="Tahoma" pitchFamily="2"/>
              </a:rPr>
              <a:t>Standards are important to ensure safety and compatibility for the whole community, development as a JSR protects implementers from litigation </a:t>
            </a:r>
          </a:p>
          <a:p>
            <a:r>
              <a:rPr lang="en-US" sz="12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/>
                <a:cs typeface="Tahoma" pitchFamily="2"/>
              </a:rPr>
              <a:t>We have found that an effective way to develop a standard is to start with an open source project that has demonstrated the need for standardization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072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1143000" y="685799"/>
            <a:ext cx="4568760" cy="34257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0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msmincho" pitchFamily="2"/>
              <a:cs typeface="msmincho" pitchFamily="2"/>
            </a:endParaRPr>
          </a:p>
        </p:txBody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14400" y="4343040"/>
            <a:ext cx="5022720" cy="3864239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marR="0" lvl="1" indent="0" algn="l" defTabSz="914400" rtl="0" eaLnBrk="1" fontAlgn="auto" latinLnBrk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dirty="0" err="1" smtClean="0"/>
              <a:t>Paho</a:t>
            </a:r>
            <a:r>
              <a:rPr lang="en-US" dirty="0" smtClean="0"/>
              <a:t>:</a:t>
            </a:r>
            <a:r>
              <a:rPr lang="en-US" baseline="0" dirty="0" smtClean="0"/>
              <a:t> </a:t>
            </a:r>
            <a:r>
              <a:rPr lang="en-US" sz="2300" dirty="0" smtClean="0"/>
              <a:t>There is a Java ME implementation, which could be used as starting point</a:t>
            </a:r>
          </a:p>
          <a:p>
            <a:pPr marL="0" marR="0" lvl="1" indent="0" algn="l" defTabSz="914400" rtl="0" eaLnBrk="1" fontAlgn="auto" latinLnBrk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300" dirty="0" smtClean="0"/>
              <a:t>Californium:</a:t>
            </a:r>
            <a:r>
              <a:rPr lang="en-US" sz="2300" baseline="0" dirty="0" smtClean="0"/>
              <a:t> </a:t>
            </a:r>
            <a:r>
              <a:rPr lang="en-US" sz="2300" dirty="0" smtClean="0"/>
              <a:t>ARM has donated their source code to Oracle, so maybe a good candidate to be a second implementation</a:t>
            </a:r>
          </a:p>
          <a:p>
            <a:pPr marL="0" marR="0" lvl="1" indent="0" algn="l" defTabSz="914400" rtl="0" eaLnBrk="1" fontAlgn="auto" latinLnBrk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300" dirty="0" smtClean="0"/>
              <a:t>Kura: Some functionalities are complementary to Java ME, and we can convert these parts to JSR</a:t>
            </a:r>
          </a:p>
          <a:p>
            <a:pPr marL="0" marR="0" lvl="1" indent="0" algn="l" defTabSz="914400" rtl="0" eaLnBrk="1" fontAlgn="auto" latinLnBrk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300" dirty="0" smtClean="0"/>
              <a:t>LWM2M implementation on top of </a:t>
            </a:r>
            <a:r>
              <a:rPr lang="en-US" sz="2300" dirty="0" err="1" smtClean="0"/>
              <a:t>CoAP</a:t>
            </a:r>
            <a:r>
              <a:rPr lang="en-US" sz="2300" dirty="0" smtClean="0"/>
              <a:t>, so a follow-up effort after Californium</a:t>
            </a:r>
          </a:p>
          <a:p>
            <a:pPr marL="0" marR="0" lvl="1" indent="0" algn="l" defTabSz="914400" rtl="0" eaLnBrk="1" fontAlgn="auto" latinLnBrk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300" dirty="0" smtClean="0"/>
          </a:p>
          <a:p>
            <a:pPr marL="0" marR="0" lvl="1" indent="0" algn="l" defTabSz="914400" rtl="0" eaLnBrk="1" fontAlgn="auto" latinLnBrk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300" dirty="0" smtClean="0"/>
          </a:p>
          <a:p>
            <a:pPr marL="0" marR="0" lvl="1" indent="0" algn="l" defTabSz="914400" rtl="0" eaLnBrk="1" fontAlgn="auto" latinLnBrk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3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46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1143000" y="685799"/>
            <a:ext cx="4568760" cy="34257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0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msmincho" pitchFamily="2"/>
              <a:cs typeface="msmincho" pitchFamily="2"/>
            </a:endParaRPr>
          </a:p>
        </p:txBody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14400" y="4343040"/>
            <a:ext cx="5022720" cy="3864239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1449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1143000" y="685799"/>
            <a:ext cx="4568760" cy="34257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0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msmincho" pitchFamily="2"/>
              <a:cs typeface="msmincho" pitchFamily="2"/>
            </a:endParaRPr>
          </a:p>
        </p:txBody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14400" y="4343040"/>
            <a:ext cx="5022720" cy="3864239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872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1143000" y="685799"/>
            <a:ext cx="4572000" cy="3429000"/>
          </a:xfrm>
          <a:custGeom>
            <a:avLst>
              <a:gd name="f0" fmla="val 1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0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msmincho" pitchFamily="2"/>
              <a:cs typeface="msmincho" pitchFamily="2"/>
            </a:endParaRPr>
          </a:p>
        </p:txBody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14400" y="4343040"/>
            <a:ext cx="5022720" cy="3864239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700" y="0"/>
            <a:ext cx="1939925" cy="53689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338" y="0"/>
            <a:ext cx="5668962" cy="53689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0075" y="3716338"/>
            <a:ext cx="3821113" cy="384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3588" y="3716338"/>
            <a:ext cx="3822700" cy="384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4938" y="3716338"/>
            <a:ext cx="1960562" cy="38465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0075" y="3716338"/>
            <a:ext cx="5732463" cy="38465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9925" y="1522413"/>
            <a:ext cx="3803650" cy="384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5975" y="1522413"/>
            <a:ext cx="3803650" cy="384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3.png"/><Relationship Id="rId14" Type="http://schemas.openxmlformats.org/officeDocument/2006/relationships/image" Target="../media/image4.png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5651640" y="990719"/>
            <a:ext cx="3492359" cy="349235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200 f10 1"/>
              <a:gd name="f16" fmla="*/ 18400 f10 1"/>
              <a:gd name="f17" fmla="*/ 18400 f11 1"/>
              <a:gd name="f18" fmla="*/ 3200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3160 f10 1"/>
              <a:gd name="f25" fmla="*/ 3160 f11 1"/>
              <a:gd name="f26" fmla="*/ 0 f10 1"/>
              <a:gd name="f27" fmla="*/ 10800 f11 1"/>
              <a:gd name="f28" fmla="*/ 18440 f11 1"/>
              <a:gd name="f29" fmla="*/ 21600 f11 1"/>
              <a:gd name="f30" fmla="*/ 18440 f10 1"/>
              <a:gd name="f31" fmla="*/ 21600 f10 1"/>
              <a:gd name="f32" fmla="+- 0 0 f19"/>
              <a:gd name="f33" fmla="+- f20 0 f1"/>
              <a:gd name="f34" fmla="+- f21 0 f1"/>
              <a:gd name="f35" fmla="*/ f32 f0 1"/>
              <a:gd name="f36" fmla="+- f34 0 f33"/>
              <a:gd name="f37" fmla="*/ f35 1 f5"/>
              <a:gd name="f38" fmla="+- f37 0 f1"/>
              <a:gd name="f39" fmla="cos 1 f38"/>
              <a:gd name="f40" fmla="sin 1 f38"/>
              <a:gd name="f41" fmla="+- 0 0 f39"/>
              <a:gd name="f42" fmla="+- 0 0 f40"/>
              <a:gd name="f43" fmla="*/ 10800 f41 1"/>
              <a:gd name="f44" fmla="*/ 10800 f42 1"/>
              <a:gd name="f45" fmla="*/ f43 f43 1"/>
              <a:gd name="f46" fmla="*/ f44 f44 1"/>
              <a:gd name="f47" fmla="+- f45 f46 0"/>
              <a:gd name="f48" fmla="sqrt f47"/>
              <a:gd name="f49" fmla="*/ f6 1 f48"/>
              <a:gd name="f50" fmla="*/ f41 f49 1"/>
              <a:gd name="f51" fmla="*/ f42 f49 1"/>
              <a:gd name="f52" fmla="+- 10800 0 f50"/>
              <a:gd name="f53" fmla="+- 10800 0 f5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22" y="f23"/>
              </a:cxn>
              <a:cxn ang="f33">
                <a:pos x="f24" y="f25"/>
              </a:cxn>
              <a:cxn ang="f33">
                <a:pos x="f26" y="f27"/>
              </a:cxn>
              <a:cxn ang="f33">
                <a:pos x="f24" y="f28"/>
              </a:cxn>
              <a:cxn ang="f33">
                <a:pos x="f22" y="f29"/>
              </a:cxn>
              <a:cxn ang="f33">
                <a:pos x="f30" y="f28"/>
              </a:cxn>
              <a:cxn ang="f33">
                <a:pos x="f31" y="f27"/>
              </a:cxn>
              <a:cxn ang="f33">
                <a:pos x="f30" y="f25"/>
              </a:cxn>
            </a:cxnLst>
            <a:rect l="f15" t="f18" r="f16" b="f17"/>
            <a:pathLst>
              <a:path w="21600" h="21600">
                <a:moveTo>
                  <a:pt x="f52" y="f53"/>
                </a:moveTo>
                <a:arcTo wR="f9" hR="f9" stAng="f33" swAng="f36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msmincho" pitchFamily="2"/>
              <a:cs typeface="msmincho" pitchFamily="2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8357040" y="6477119"/>
            <a:ext cx="495360" cy="240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E02D9ADF-3671-43B6-AE8A-F75F6FCD9A49}" type="slidenum">
              <a:rPr/>
              <a:pPr marL="0" marR="0" lvl="0" indent="0" algn="l" rtl="0" hangingPunct="0">
                <a:lnSpc>
                  <a:spcPct val="83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57200" algn="l"/>
                  <a:tab pos="914400" algn="l"/>
                  <a:tab pos="1371599" algn="l"/>
                  <a:tab pos="1828800" algn="l"/>
                  <a:tab pos="2286000" algn="l"/>
                  <a:tab pos="2743199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399" algn="l"/>
                  <a:tab pos="5943600" algn="l"/>
                  <a:tab pos="6400799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‹#›</a:t>
            </a:fld>
            <a:endParaRPr lang="en-GB" sz="1000" b="1" i="0" u="none" strike="noStrike" baseline="0">
              <a:ln>
                <a:noFill/>
              </a:ln>
              <a:solidFill>
                <a:srgbClr val="3F43A2"/>
              </a:solidFill>
              <a:latin typeface="Arial" pitchFamily="18"/>
              <a:ea typeface="msmincho" pitchFamily="2"/>
              <a:cs typeface="msmincho" pitchFamily="2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0" y="0"/>
            <a:ext cx="9144000" cy="990719"/>
          </a:xfrm>
          <a:custGeom>
            <a:avLst>
              <a:gd name="f0" fmla="val 34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3A42AD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marL="0" marR="0" lvl="0" indent="0" algn="l" rtl="0" hangingPunct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msmincho" pitchFamily="2"/>
              <a:cs typeface="msmincho" pitchFamily="2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3" cstate="print">
            <a:alphaModFix/>
            <a:lum/>
          </a:blip>
          <a:srcRect/>
          <a:stretch>
            <a:fillRect/>
          </a:stretch>
        </p:blipFill>
        <p:spPr>
          <a:xfrm>
            <a:off x="426960" y="765000"/>
            <a:ext cx="5038920" cy="18108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Placeholder 5"/>
          <p:cNvSpPr txBox="1">
            <a:spLocks noGrp="1"/>
          </p:cNvSpPr>
          <p:nvPr>
            <p:ph type="title"/>
          </p:nvPr>
        </p:nvSpPr>
        <p:spPr>
          <a:xfrm>
            <a:off x="667800" y="0"/>
            <a:ext cx="7759800" cy="867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Clr>
                <a:srgbClr val="FFFFFF"/>
              </a:buClr>
              <a:buSzPct val="100000"/>
              <a:buFont typeface="Arial" pitchFamily="34"/>
              <a:buNone/>
            </a:defPPr>
            <a:lvl1pPr lvl="0">
              <a:buClr>
                <a:srgbClr val="FFFFFF"/>
              </a:buClr>
              <a:buSzPct val="100000"/>
              <a:buFont typeface="Arial" pitchFamily="34"/>
              <a:buChar char="•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en-US"/>
              <a:t>Click to edit the title text format</a:t>
            </a:r>
          </a:p>
        </p:txBody>
      </p:sp>
      <p:sp>
        <p:nvSpPr>
          <p:cNvPr id="7" name="Text Placeholder 6"/>
          <p:cNvSpPr txBox="1">
            <a:spLocks noGrp="1"/>
          </p:cNvSpPr>
          <p:nvPr>
            <p:ph type="body" idx="1"/>
          </p:nvPr>
        </p:nvSpPr>
        <p:spPr>
          <a:xfrm>
            <a:off x="669600" y="1522080"/>
            <a:ext cx="7759800" cy="3846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228600" marR="0" lvl="0" indent="-228600" algn="l" hangingPunct="0">
              <a:spcBef>
                <a:spcPts val="550"/>
              </a:spcBef>
              <a:spcAft>
                <a:spcPts val="0"/>
              </a:spcAft>
              <a:buClr>
                <a:srgbClr val="3F43A2"/>
              </a:buClr>
              <a:buSzPct val="115000"/>
              <a:buFont typeface="Times New Roman" pitchFamily="18"/>
              <a:buNone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200" b="1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defPPr>
            <a:lvl1pPr marL="228600" marR="0" lvl="0" indent="-228600" algn="l" hangingPunct="0">
              <a:spcBef>
                <a:spcPts val="550"/>
              </a:spcBef>
              <a:spcAft>
                <a:spcPts val="0"/>
              </a:spcAft>
              <a:buClr>
                <a:srgbClr val="3F43A2"/>
              </a:buClr>
              <a:buSzPct val="115000"/>
              <a:buFont typeface="Times New Roman" pitchFamily="18"/>
              <a:buChar char="•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200" b="1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1pPr>
            <a:lvl2pPr marL="730080" marR="0" lvl="1" indent="-272880" algn="l" hangingPunct="0">
              <a:lnSpc>
                <a:spcPct val="91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183960" algn="l"/>
                <a:tab pos="641160" algn="l"/>
                <a:tab pos="1098360" algn="l"/>
                <a:tab pos="1555560" algn="l"/>
                <a:tab pos="2012760" algn="l"/>
                <a:tab pos="2469960" algn="l"/>
                <a:tab pos="2927159" algn="l"/>
                <a:tab pos="3384360" algn="l"/>
                <a:tab pos="3841560" algn="l"/>
                <a:tab pos="4298760" algn="l"/>
                <a:tab pos="4755959" algn="l"/>
                <a:tab pos="5213160" algn="l"/>
                <a:tab pos="5670360" algn="l"/>
                <a:tab pos="6127560" algn="l"/>
                <a:tab pos="6584760" algn="l"/>
                <a:tab pos="7041960" algn="l"/>
                <a:tab pos="7499160" algn="l"/>
                <a:tab pos="7956360" algn="l"/>
                <a:tab pos="8413560" algn="l"/>
                <a:tab pos="88707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2pPr>
            <a:lvl3pPr marL="1143000" marR="0" lvl="2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3pPr>
            <a:lvl4pPr marL="1600199" marR="0" lvl="3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4pPr>
            <a:lvl5pPr marL="2057400" marR="0" lvl="4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5pPr>
            <a:lvl6pPr marL="2057400" marR="0" lvl="5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6pPr>
            <a:lvl7pPr marL="2057400" marR="0" lvl="6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7pPr>
            <a:lvl8pPr marL="2057400" marR="0" lvl="7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8pPr>
            <a:lvl9pPr marL="1944000" marR="0" lvl="8" indent="-2160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SzPct val="45000"/>
              <a:buFont typeface="StarSymbol"/>
              <a:buChar char="●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9pPr>
          </a:lstStyle>
          <a:p>
            <a:pPr lvl="0"/>
            <a:r>
              <a:rPr lang="en-US"/>
              <a:t>Click to edit the outline text format</a:t>
            </a:r>
          </a:p>
          <a:p>
            <a:pPr lvl="1"/>
            <a:r>
              <a:rPr lang="en-US"/>
              <a:t>Second Outline Level</a:t>
            </a:r>
          </a:p>
          <a:p>
            <a:pPr lvl="2"/>
            <a:r>
              <a:rPr lang="en-US"/>
              <a:t>Third Outline Level</a:t>
            </a:r>
          </a:p>
          <a:p>
            <a:pPr lvl="3"/>
            <a:r>
              <a:rPr lang="en-US"/>
              <a:t>Fourth Outline Level</a:t>
            </a:r>
          </a:p>
          <a:p>
            <a:pPr lvl="4"/>
            <a:r>
              <a:rPr lang="en-US"/>
              <a:t>Fifth Outline Level</a:t>
            </a:r>
          </a:p>
          <a:p>
            <a:pPr lvl="5"/>
            <a:r>
              <a:rPr lang="en-US"/>
              <a:t>Sixth Outline Level</a:t>
            </a:r>
          </a:p>
          <a:p>
            <a:pPr lvl="6"/>
            <a:r>
              <a:rPr lang="en-US"/>
              <a:t>Seventh Outline Level</a:t>
            </a:r>
          </a:p>
          <a:p>
            <a:pPr lvl="7"/>
            <a:r>
              <a:rPr lang="en-US"/>
              <a:t>Eighth Outline Level</a:t>
            </a:r>
          </a:p>
          <a:p>
            <a:pPr lvl="8"/>
            <a:r>
              <a:rPr lang="en-US"/>
              <a:t>Ninth Outline Level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4" cstate="print">
            <a:alphaModFix/>
            <a:lum/>
          </a:blip>
          <a:srcRect/>
          <a:stretch>
            <a:fillRect/>
          </a:stretch>
        </p:blipFill>
        <p:spPr>
          <a:xfrm>
            <a:off x="165240" y="6172200"/>
            <a:ext cx="1206359" cy="5364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marL="0" marR="0" lvl="0" indent="0" algn="l" rtl="0" hangingPunct="0">
        <a:spcBef>
          <a:spcPts val="0"/>
        </a:spcBef>
        <a:spcAft>
          <a:spcPts val="0"/>
        </a:spcAft>
        <a:buNone/>
        <a:tabLst>
          <a:tab pos="0" algn="l"/>
          <a:tab pos="457200" algn="l"/>
          <a:tab pos="914400" algn="l"/>
          <a:tab pos="1371599" algn="l"/>
          <a:tab pos="1828800" algn="l"/>
          <a:tab pos="2286000" algn="l"/>
          <a:tab pos="2743199" algn="l"/>
          <a:tab pos="3200400" algn="l"/>
          <a:tab pos="3657600" algn="l"/>
          <a:tab pos="4114800" algn="l"/>
          <a:tab pos="4572000" algn="l"/>
          <a:tab pos="5029200" algn="l"/>
          <a:tab pos="5486399" algn="l"/>
          <a:tab pos="5943600" algn="l"/>
          <a:tab pos="6400799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lang="en-US" sz="2800" b="1" i="0" u="none" strike="noStrike" baseline="0">
          <a:ln>
            <a:noFill/>
          </a:ln>
          <a:solidFill>
            <a:srgbClr val="FFFFFF"/>
          </a:solidFill>
          <a:latin typeface="Times New Roman" pitchFamily="18"/>
          <a:ea typeface="msmincho" pitchFamily="2"/>
          <a:cs typeface="msmincho" pitchFamily="2"/>
        </a:defRPr>
      </a:lvl1pPr>
    </p:titleStyle>
    <p:bodyStyle>
      <a:lvl1pPr marL="0" marR="0" lvl="0" indent="0" rtl="0">
        <a:buClr>
          <a:srgbClr val="3F43A2"/>
        </a:buClr>
        <a:buSzPct val="115000"/>
        <a:buFont typeface="Times New Roman" pitchFamily="18"/>
        <a:buChar char="•"/>
        <a:defRPr lang="en-US"/>
      </a:lvl1pPr>
      <a:lvl2pPr marL="0" marR="0" lvl="1" indent="0" rtl="0">
        <a:buClr>
          <a:srgbClr val="000000"/>
        </a:buClr>
        <a:buSzPct val="100000"/>
        <a:buFont typeface="Arial" pitchFamily="34"/>
        <a:buChar char="–"/>
        <a:defRPr lang="en-US"/>
      </a:lvl2pPr>
      <a:lvl3pPr marL="0" marR="0" lvl="2" indent="0" rtl="0">
        <a:buClr>
          <a:srgbClr val="000000"/>
        </a:buClr>
        <a:buSzPct val="100000"/>
        <a:buFont typeface="Arial" pitchFamily="34"/>
        <a:buChar char="•"/>
        <a:defRPr lang="en-US"/>
      </a:lvl3pPr>
      <a:lvl4pPr marL="0" marR="0" lvl="3" indent="0" rtl="0">
        <a:buClr>
          <a:srgbClr val="000000"/>
        </a:buClr>
        <a:buSzPct val="100000"/>
        <a:buFont typeface="Arial" pitchFamily="34"/>
        <a:buChar char="–"/>
        <a:defRPr lang="en-US"/>
      </a:lvl4pPr>
      <a:lvl5pPr marL="0" marR="0" lvl="4" indent="0" rtl="0">
        <a:buClr>
          <a:srgbClr val="000000"/>
        </a:buClr>
        <a:buSzPct val="100000"/>
        <a:buFont typeface="Arial" pitchFamily="34"/>
        <a:buChar char="»"/>
        <a:defRPr lang="en-US"/>
      </a:lvl5pPr>
      <a:lvl6pPr marL="0" marR="0" lvl="5" indent="0" rtl="0">
        <a:buClr>
          <a:srgbClr val="000000"/>
        </a:buClr>
        <a:buSzPct val="100000"/>
        <a:buFont typeface="Arial" pitchFamily="34"/>
        <a:buChar char="»"/>
        <a:defRPr lang="en-US"/>
      </a:lvl6pPr>
      <a:lvl7pPr marL="0" marR="0" lvl="6" indent="0" rtl="0">
        <a:buClr>
          <a:srgbClr val="000000"/>
        </a:buClr>
        <a:buSzPct val="100000"/>
        <a:buFont typeface="Arial" pitchFamily="34"/>
        <a:buChar char="»"/>
        <a:defRPr lang="en-US"/>
      </a:lvl7pPr>
      <a:lvl8pPr marL="0" marR="0" lvl="7" indent="0" rtl="0">
        <a:buClr>
          <a:srgbClr val="000000"/>
        </a:buClr>
        <a:buSzPct val="100000"/>
        <a:buFont typeface="Arial" pitchFamily="34"/>
        <a:buChar char="»"/>
        <a:defRPr lang="en-US"/>
      </a:lvl8pPr>
      <a:lvl9pPr marL="0" marR="0" lvl="8" indent="0" rtl="0">
        <a:buSzPct val="45000"/>
        <a:buFont typeface="StarSymbol"/>
        <a:buChar char="●"/>
        <a:defRPr lang="en-US"/>
      </a:lvl9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3" cstate="print">
            <a:alphaModFix/>
            <a:lum/>
          </a:blip>
          <a:srcRect/>
          <a:stretch>
            <a:fillRect/>
          </a:stretch>
        </p:blipFill>
        <p:spPr>
          <a:xfrm>
            <a:off x="0" y="0"/>
            <a:ext cx="9144000" cy="1562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4" cstate="print">
            <a:alphaModFix/>
            <a:lum/>
          </a:blip>
          <a:srcRect/>
          <a:stretch>
            <a:fillRect/>
          </a:stretch>
        </p:blipFill>
        <p:spPr>
          <a:xfrm>
            <a:off x="2636999" y="2073240"/>
            <a:ext cx="6143399" cy="1057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5" cstate="print">
            <a:alphaModFix/>
            <a:lum/>
          </a:blip>
          <a:srcRect/>
          <a:stretch>
            <a:fillRect/>
          </a:stretch>
        </p:blipFill>
        <p:spPr>
          <a:xfrm>
            <a:off x="731880" y="1889280"/>
            <a:ext cx="1847880" cy="91259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Placeholder 4"/>
          <p:cNvSpPr txBox="1">
            <a:spLocks noGrp="1"/>
          </p:cNvSpPr>
          <p:nvPr>
            <p:ph type="title"/>
          </p:nvPr>
        </p:nvSpPr>
        <p:spPr>
          <a:xfrm>
            <a:off x="685440" y="3720960"/>
            <a:ext cx="7759800" cy="827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Clr>
                <a:srgbClr val="FFFFFF"/>
              </a:buClr>
              <a:buSzPct val="100000"/>
              <a:buFont typeface="Arial" pitchFamily="34"/>
              <a:buNone/>
            </a:defPPr>
            <a:lvl1pPr lvl="0">
              <a:buClr>
                <a:srgbClr val="FFFFFF"/>
              </a:buClr>
              <a:buSzPct val="100000"/>
              <a:buFont typeface="Arial" pitchFamily="34"/>
              <a:buChar char="•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6" name="Text Placeholder 5"/>
          <p:cNvSpPr txBox="1">
            <a:spLocks noGrp="1"/>
          </p:cNvSpPr>
          <p:nvPr>
            <p:ph type="body" idx="1"/>
          </p:nvPr>
        </p:nvSpPr>
        <p:spPr>
          <a:xfrm>
            <a:off x="600120" y="3715920"/>
            <a:ext cx="7796160" cy="3846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228600" marR="0" lvl="0" indent="-228600" algn="l" hangingPunct="0">
              <a:spcBef>
                <a:spcPts val="550"/>
              </a:spcBef>
              <a:spcAft>
                <a:spcPts val="0"/>
              </a:spcAft>
              <a:buClr>
                <a:srgbClr val="3F43A2"/>
              </a:buClr>
              <a:buSzPct val="115000"/>
              <a:buFont typeface="Times New Roman" pitchFamily="18"/>
              <a:buNone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200" b="1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defPPr>
            <a:lvl1pPr marL="228600" marR="0" lvl="0" indent="-228600" algn="l" hangingPunct="0">
              <a:spcBef>
                <a:spcPts val="550"/>
              </a:spcBef>
              <a:spcAft>
                <a:spcPts val="0"/>
              </a:spcAft>
              <a:buClr>
                <a:srgbClr val="3F43A2"/>
              </a:buClr>
              <a:buSzPct val="115000"/>
              <a:buFont typeface="Times New Roman" pitchFamily="18"/>
              <a:buChar char="•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200" b="1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1pPr>
            <a:lvl2pPr marL="730080" marR="0" lvl="1" indent="-272880" algn="l" hangingPunct="0">
              <a:lnSpc>
                <a:spcPct val="91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183960" algn="l"/>
                <a:tab pos="641160" algn="l"/>
                <a:tab pos="1098360" algn="l"/>
                <a:tab pos="1555560" algn="l"/>
                <a:tab pos="2012760" algn="l"/>
                <a:tab pos="2469960" algn="l"/>
                <a:tab pos="2927159" algn="l"/>
                <a:tab pos="3384360" algn="l"/>
                <a:tab pos="3841560" algn="l"/>
                <a:tab pos="4298760" algn="l"/>
                <a:tab pos="4755959" algn="l"/>
                <a:tab pos="5213160" algn="l"/>
                <a:tab pos="5670360" algn="l"/>
                <a:tab pos="6127560" algn="l"/>
                <a:tab pos="6584760" algn="l"/>
                <a:tab pos="7041960" algn="l"/>
                <a:tab pos="7499160" algn="l"/>
                <a:tab pos="7956360" algn="l"/>
                <a:tab pos="8413560" algn="l"/>
                <a:tab pos="88707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2pPr>
            <a:lvl3pPr marL="1143000" marR="0" lvl="2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3pPr>
            <a:lvl4pPr marL="1600199" marR="0" lvl="3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4pPr>
            <a:lvl5pPr marL="2057400" marR="0" lvl="4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5pPr>
            <a:lvl6pPr marL="2057400" marR="0" lvl="5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6pPr>
            <a:lvl7pPr marL="2057400" marR="0" lvl="6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7pPr>
            <a:lvl8pPr marL="2057400" marR="0" lvl="7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8pPr>
            <a:lvl9pPr marL="1944000" marR="0" lvl="8" indent="-2160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SzPct val="45000"/>
              <a:buFont typeface="StarSymbol"/>
              <a:buChar char="●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Arial Unicode MS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marL="0" marR="0" indent="0" algn="l" rtl="0" hangingPunct="0">
        <a:spcBef>
          <a:spcPts val="0"/>
        </a:spcBef>
        <a:spcAft>
          <a:spcPts val="0"/>
        </a:spcAft>
        <a:tabLst>
          <a:tab pos="0" algn="l"/>
          <a:tab pos="457200" algn="l"/>
          <a:tab pos="914400" algn="l"/>
          <a:tab pos="1371599" algn="l"/>
          <a:tab pos="1828800" algn="l"/>
          <a:tab pos="2286000" algn="l"/>
          <a:tab pos="2743199" algn="l"/>
          <a:tab pos="3200400" algn="l"/>
          <a:tab pos="3657600" algn="l"/>
          <a:tab pos="4114800" algn="l"/>
          <a:tab pos="4572000" algn="l"/>
          <a:tab pos="5029200" algn="l"/>
          <a:tab pos="5486399" algn="l"/>
          <a:tab pos="5943600" algn="l"/>
          <a:tab pos="6400799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lang="en-US" sz="2800" b="1" i="0" u="none" strike="noStrike" baseline="0">
          <a:ln>
            <a:noFill/>
          </a:ln>
          <a:solidFill>
            <a:srgbClr val="FFFFFF"/>
          </a:solidFill>
          <a:latin typeface="Arial" pitchFamily="18"/>
          <a:ea typeface="Arial Unicode MS" pitchFamily="2"/>
          <a:cs typeface="Arial Unicode MS" pitchFamily="2"/>
        </a:defRPr>
      </a:lvl1pPr>
    </p:titleStyle>
    <p:bodyStyle>
      <a:lvl1pPr marL="0" marR="0" indent="0" algn="l" rtl="0" hangingPunct="0">
        <a:spcBef>
          <a:spcPts val="550"/>
        </a:spcBef>
        <a:spcAft>
          <a:spcPts val="0"/>
        </a:spcAft>
        <a:tabLst>
          <a:tab pos="228600" algn="l"/>
          <a:tab pos="685799" algn="l"/>
          <a:tab pos="1143000" algn="l"/>
          <a:tab pos="1600200" algn="l"/>
          <a:tab pos="2057400" algn="l"/>
          <a:tab pos="2514600" algn="l"/>
          <a:tab pos="2971800" algn="l"/>
          <a:tab pos="3429000" algn="l"/>
          <a:tab pos="3886200" algn="l"/>
          <a:tab pos="4343400" algn="l"/>
          <a:tab pos="4800600" algn="l"/>
          <a:tab pos="5257800" algn="l"/>
          <a:tab pos="5715000" algn="l"/>
          <a:tab pos="6172200" algn="l"/>
          <a:tab pos="6629400" algn="l"/>
          <a:tab pos="7086600" algn="l"/>
          <a:tab pos="7543799" algn="l"/>
          <a:tab pos="8000999" algn="l"/>
          <a:tab pos="8458200" algn="l"/>
          <a:tab pos="8915399" algn="l"/>
        </a:tabLst>
        <a:defRPr lang="en-US" sz="2200" b="1" i="0" u="none" strike="noStrike" baseline="0">
          <a:ln>
            <a:noFill/>
          </a:ln>
          <a:solidFill>
            <a:srgbClr val="000000"/>
          </a:solidFill>
          <a:latin typeface="Arial" pitchFamily="18"/>
          <a:ea typeface="Arial Unicode MS" pitchFamily="2"/>
          <a:cs typeface="Arial Unicode MS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685799" y="3521652"/>
            <a:ext cx="7772400" cy="2618282"/>
          </a:xfrm>
        </p:spPr>
        <p:txBody>
          <a:bodyPr wrap="square" lIns="90000" tIns="46800" rIns="90000" bIns="46800" anchorCtr="0">
            <a:spAutoFit/>
          </a:bodyPr>
          <a:lstStyle>
            <a:defPPr lvl="0">
              <a:buClr>
                <a:srgbClr val="FFFFFF"/>
              </a:buClr>
              <a:buSzPct val="100000"/>
              <a:buFont typeface="Arial" pitchFamily="34"/>
              <a:buNone/>
            </a:defPPr>
            <a:lvl1pPr lvl="0">
              <a:buClr>
                <a:srgbClr val="FFFFFF"/>
              </a:buClr>
              <a:buSzPct val="100000"/>
              <a:buFont typeface="Arial" pitchFamily="34"/>
              <a:buChar char="•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n-GB" sz="3800" b="0" dirty="0" smtClean="0">
                <a:solidFill>
                  <a:srgbClr val="3A42AD"/>
                </a:solidFill>
                <a:latin typeface="Times New Roman" pitchFamily="18"/>
              </a:rPr>
              <a:t>Eclipse </a:t>
            </a:r>
            <a:r>
              <a:rPr lang="en-GB" sz="3800" b="0" dirty="0" err="1" smtClean="0">
                <a:solidFill>
                  <a:srgbClr val="3A42AD"/>
                </a:solidFill>
                <a:latin typeface="Times New Roman" pitchFamily="18"/>
              </a:rPr>
              <a:t>IoT</a:t>
            </a:r>
            <a:r>
              <a:rPr lang="en-GB" sz="3800" b="0" dirty="0" smtClean="0">
                <a:solidFill>
                  <a:srgbClr val="3A42AD"/>
                </a:solidFill>
                <a:latin typeface="Times New Roman" pitchFamily="18"/>
              </a:rPr>
              <a:t> and the JCP</a:t>
            </a:r>
            <a:r>
              <a:rPr lang="en-GB" sz="3600" b="0" dirty="0">
                <a:solidFill>
                  <a:srgbClr val="3A42AD"/>
                </a:solidFill>
                <a:latin typeface="Times New Roman" pitchFamily="18"/>
              </a:rPr>
              <a:t/>
            </a:r>
            <a:br>
              <a:rPr lang="en-GB" sz="3600" b="0" dirty="0">
                <a:solidFill>
                  <a:srgbClr val="3A42AD"/>
                </a:solidFill>
                <a:latin typeface="Times New Roman" pitchFamily="18"/>
              </a:rPr>
            </a:br>
            <a:r>
              <a:rPr lang="en-GB" sz="3600" b="0" dirty="0" smtClean="0">
                <a:solidFill>
                  <a:srgbClr val="3A42AD"/>
                </a:solidFill>
                <a:latin typeface="Times New Roman" pitchFamily="18"/>
              </a:rPr>
              <a:t/>
            </a:r>
            <a:br>
              <a:rPr lang="en-GB" sz="3600" b="0" dirty="0" smtClean="0">
                <a:solidFill>
                  <a:srgbClr val="3A42AD"/>
                </a:solidFill>
                <a:latin typeface="Times New Roman" pitchFamily="18"/>
              </a:rPr>
            </a:br>
            <a:r>
              <a:rPr lang="en-GB" sz="3200" b="0" dirty="0" smtClean="0">
                <a:solidFill>
                  <a:srgbClr val="3A42AD"/>
                </a:solidFill>
                <a:latin typeface="Times New Roman" pitchFamily="18"/>
              </a:rPr>
              <a:t>August 16, 2017</a:t>
            </a:r>
            <a:r>
              <a:rPr lang="en-GB" sz="3200" b="0" dirty="0" smtClean="0">
                <a:solidFill>
                  <a:srgbClr val="3A42AD"/>
                </a:solidFill>
                <a:latin typeface="Times New Roman" pitchFamily="18"/>
              </a:rPr>
              <a:t/>
            </a:r>
            <a:br>
              <a:rPr lang="en-GB" sz="3200" b="0" dirty="0" smtClean="0">
                <a:solidFill>
                  <a:srgbClr val="3A42AD"/>
                </a:solidFill>
                <a:latin typeface="Times New Roman" pitchFamily="18"/>
              </a:rPr>
            </a:br>
            <a:r>
              <a:rPr lang="en-GB" sz="3200" b="0" dirty="0" smtClean="0">
                <a:solidFill>
                  <a:srgbClr val="3A42AD"/>
                </a:solidFill>
                <a:latin typeface="Times New Roman" pitchFamily="18"/>
              </a:rPr>
              <a:t/>
            </a:r>
            <a:br>
              <a:rPr lang="en-GB" sz="3200" b="0" dirty="0" smtClean="0">
                <a:solidFill>
                  <a:srgbClr val="3A42AD"/>
                </a:solidFill>
                <a:latin typeface="Times New Roman" pitchFamily="18"/>
              </a:rPr>
            </a:br>
            <a:r>
              <a:rPr lang="en-GB" sz="2600" b="0" dirty="0" smtClean="0">
                <a:solidFill>
                  <a:srgbClr val="3A42AD"/>
                </a:solidFill>
                <a:latin typeface="Times New Roman" pitchFamily="18"/>
              </a:rPr>
              <a:t>Leonardo Lima, Heather </a:t>
            </a:r>
            <a:r>
              <a:rPr lang="en-GB" sz="2600" b="0" dirty="0" err="1" smtClean="0">
                <a:solidFill>
                  <a:srgbClr val="3A42AD"/>
                </a:solidFill>
                <a:latin typeface="Times New Roman" pitchFamily="18"/>
              </a:rPr>
              <a:t>VanCura</a:t>
            </a:r>
            <a:endParaRPr lang="en-GB" sz="2600" b="0" dirty="0">
              <a:solidFill>
                <a:srgbClr val="3A42AD"/>
              </a:solidFill>
              <a:latin typeface="Times New Roman" pitchFamily="1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667800" y="190098"/>
            <a:ext cx="7766280" cy="492443"/>
          </a:xfrm>
        </p:spPr>
        <p:txBody>
          <a:bodyPr wrap="square" anchorCtr="0">
            <a:spAutoFit/>
          </a:bodyPr>
          <a:lstStyle>
            <a:defPPr lvl="0">
              <a:buClr>
                <a:srgbClr val="FFFFFF"/>
              </a:buClr>
              <a:buSzPct val="100000"/>
              <a:buFont typeface="Arial" pitchFamily="34"/>
              <a:buNone/>
            </a:defPPr>
            <a:lvl1pPr lvl="0">
              <a:buClr>
                <a:srgbClr val="FFFFFF"/>
              </a:buClr>
              <a:buSzPct val="100000"/>
              <a:buFont typeface="Arial" pitchFamily="34"/>
              <a:buChar char="•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GB" sz="3200" dirty="0" smtClean="0"/>
              <a:t>Java ME WG in JCP EC </a:t>
            </a:r>
            <a:r>
              <a:rPr lang="en-GB" sz="2000" dirty="0" smtClean="0"/>
              <a:t>(or why are we here?)</a:t>
            </a:r>
            <a:endParaRPr lang="en-GB" sz="3200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69960" y="1340280"/>
            <a:ext cx="7559640" cy="3770263"/>
          </a:xfrm>
        </p:spPr>
        <p:txBody>
          <a:bodyPr wrap="square" anchor="t" anchorCtr="0">
            <a:spAutoFit/>
          </a:bodyPr>
          <a:lstStyle>
            <a:defPPr marL="228600" marR="0" lvl="0" indent="-228600" algn="l" hangingPunct="0">
              <a:spcBef>
                <a:spcPts val="550"/>
              </a:spcBef>
              <a:spcAft>
                <a:spcPts val="0"/>
              </a:spcAft>
              <a:buClr>
                <a:srgbClr val="3F43A2"/>
              </a:buClr>
              <a:buSzPct val="115000"/>
              <a:buFont typeface="Times New Roman" pitchFamily="18"/>
              <a:buNone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200" b="1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defPPr>
            <a:lvl1pPr marL="228600" marR="0" lvl="0" indent="-228600" algn="l" hangingPunct="0">
              <a:spcBef>
                <a:spcPts val="550"/>
              </a:spcBef>
              <a:spcAft>
                <a:spcPts val="0"/>
              </a:spcAft>
              <a:buClr>
                <a:srgbClr val="3F43A2"/>
              </a:buClr>
              <a:buSzPct val="115000"/>
              <a:buFont typeface="Times New Roman" pitchFamily="18"/>
              <a:buChar char="•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200" b="1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1pPr>
            <a:lvl2pPr marL="730080" marR="0" lvl="1" indent="-272880" algn="l" hangingPunct="0">
              <a:lnSpc>
                <a:spcPct val="91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183960" algn="l"/>
                <a:tab pos="641160" algn="l"/>
                <a:tab pos="1098360" algn="l"/>
                <a:tab pos="1555560" algn="l"/>
                <a:tab pos="2012760" algn="l"/>
                <a:tab pos="2469960" algn="l"/>
                <a:tab pos="2927159" algn="l"/>
                <a:tab pos="3384360" algn="l"/>
                <a:tab pos="3841560" algn="l"/>
                <a:tab pos="4298760" algn="l"/>
                <a:tab pos="4755959" algn="l"/>
                <a:tab pos="5213160" algn="l"/>
                <a:tab pos="5670360" algn="l"/>
                <a:tab pos="6127560" algn="l"/>
                <a:tab pos="6584760" algn="l"/>
                <a:tab pos="7041960" algn="l"/>
                <a:tab pos="7499160" algn="l"/>
                <a:tab pos="7956360" algn="l"/>
                <a:tab pos="8413560" algn="l"/>
                <a:tab pos="88707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2pPr>
            <a:lvl3pPr marL="1143000" marR="0" lvl="2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3pPr>
            <a:lvl4pPr marL="1600199" marR="0" lvl="3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4pPr>
            <a:lvl5pPr marL="2057400" marR="0" lvl="4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5pPr>
            <a:lvl6pPr marL="2057400" marR="0" lvl="5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6pPr>
            <a:lvl7pPr marL="2057400" marR="0" lvl="6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7pPr>
            <a:lvl8pPr marL="2057400" marR="0" lvl="7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8pPr>
            <a:lvl9pPr marL="1944000" marR="0" lvl="8" indent="-2160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SzPct val="45000"/>
              <a:buFont typeface="StarSymbol"/>
              <a:buChar char="●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9pPr>
          </a:lstStyle>
          <a:p>
            <a:pPr lvl="0"/>
            <a:r>
              <a:rPr lang="en-US" sz="2500" b="0" dirty="0" smtClean="0"/>
              <a:t>There are ongoing discussing on the JCP Executive Committee on how to bring interest back to Java ME </a:t>
            </a:r>
          </a:p>
          <a:p>
            <a:pPr lvl="0"/>
            <a:r>
              <a:rPr lang="en-US" sz="2500" b="0" dirty="0" smtClean="0"/>
              <a:t>At the same time, the conversation covered Java in </a:t>
            </a:r>
            <a:r>
              <a:rPr lang="en-US" sz="2500" b="0" dirty="0" err="1" smtClean="0"/>
              <a:t>IoT</a:t>
            </a:r>
            <a:r>
              <a:rPr lang="en-US" sz="2500" b="0" dirty="0" smtClean="0"/>
              <a:t> (as it is the use case for some members)</a:t>
            </a:r>
          </a:p>
          <a:p>
            <a:pPr lvl="0"/>
            <a:r>
              <a:rPr lang="en-US" sz="2500" b="0" dirty="0" smtClean="0"/>
              <a:t>The JCP EC wants to gauge the community interest in these topics.</a:t>
            </a:r>
          </a:p>
          <a:p>
            <a:pPr lvl="0"/>
            <a:r>
              <a:rPr lang="en-US" sz="2500" b="0" dirty="0" smtClean="0"/>
              <a:t>A first attempt at that would be launching new JSRs related to </a:t>
            </a:r>
            <a:r>
              <a:rPr lang="en-US" sz="2500" b="0" dirty="0" err="1" smtClean="0"/>
              <a:t>IoT</a:t>
            </a:r>
            <a:r>
              <a:rPr lang="en-US" sz="2500" b="0" dirty="0" smtClean="0"/>
              <a:t>, targeting Java ME.</a:t>
            </a:r>
            <a:endParaRPr lang="en-US" sz="2500" b="0" dirty="0" smtClean="0"/>
          </a:p>
          <a:p>
            <a:endParaRPr lang="en-US" sz="2500" b="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667800" y="190098"/>
            <a:ext cx="7766280" cy="492443"/>
          </a:xfrm>
        </p:spPr>
        <p:txBody>
          <a:bodyPr wrap="square" anchorCtr="0">
            <a:spAutoFit/>
          </a:bodyPr>
          <a:lstStyle>
            <a:defPPr lvl="0">
              <a:buClr>
                <a:srgbClr val="FFFFFF"/>
              </a:buClr>
              <a:buSzPct val="100000"/>
              <a:buFont typeface="Arial" pitchFamily="34"/>
              <a:buNone/>
            </a:defPPr>
            <a:lvl1pPr lvl="0">
              <a:buClr>
                <a:srgbClr val="FFFFFF"/>
              </a:buClr>
              <a:buSzPct val="100000"/>
              <a:buFont typeface="Arial" pitchFamily="34"/>
              <a:buChar char="•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GB" sz="3200" dirty="0" smtClean="0"/>
              <a:t>Why a JSR?</a:t>
            </a:r>
            <a:endParaRPr lang="en-GB" sz="3200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69960" y="1340280"/>
            <a:ext cx="7559640" cy="3693319"/>
          </a:xfrm>
        </p:spPr>
        <p:txBody>
          <a:bodyPr wrap="square" anchor="t" anchorCtr="0">
            <a:spAutoFit/>
          </a:bodyPr>
          <a:lstStyle>
            <a:defPPr marL="228600" marR="0" lvl="0" indent="-228600" algn="l" hangingPunct="0">
              <a:spcBef>
                <a:spcPts val="550"/>
              </a:spcBef>
              <a:spcAft>
                <a:spcPts val="0"/>
              </a:spcAft>
              <a:buClr>
                <a:srgbClr val="3F43A2"/>
              </a:buClr>
              <a:buSzPct val="115000"/>
              <a:buFont typeface="Times New Roman" pitchFamily="18"/>
              <a:buNone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200" b="1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defPPr>
            <a:lvl1pPr marL="228600" marR="0" lvl="0" indent="-228600" algn="l" hangingPunct="0">
              <a:spcBef>
                <a:spcPts val="550"/>
              </a:spcBef>
              <a:spcAft>
                <a:spcPts val="0"/>
              </a:spcAft>
              <a:buClr>
                <a:srgbClr val="3F43A2"/>
              </a:buClr>
              <a:buSzPct val="115000"/>
              <a:buFont typeface="Times New Roman" pitchFamily="18"/>
              <a:buChar char="•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200" b="1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1pPr>
            <a:lvl2pPr marL="730080" marR="0" lvl="1" indent="-272880" algn="l" hangingPunct="0">
              <a:lnSpc>
                <a:spcPct val="91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183960" algn="l"/>
                <a:tab pos="641160" algn="l"/>
                <a:tab pos="1098360" algn="l"/>
                <a:tab pos="1555560" algn="l"/>
                <a:tab pos="2012760" algn="l"/>
                <a:tab pos="2469960" algn="l"/>
                <a:tab pos="2927159" algn="l"/>
                <a:tab pos="3384360" algn="l"/>
                <a:tab pos="3841560" algn="l"/>
                <a:tab pos="4298760" algn="l"/>
                <a:tab pos="4755959" algn="l"/>
                <a:tab pos="5213160" algn="l"/>
                <a:tab pos="5670360" algn="l"/>
                <a:tab pos="6127560" algn="l"/>
                <a:tab pos="6584760" algn="l"/>
                <a:tab pos="7041960" algn="l"/>
                <a:tab pos="7499160" algn="l"/>
                <a:tab pos="7956360" algn="l"/>
                <a:tab pos="8413560" algn="l"/>
                <a:tab pos="88707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2pPr>
            <a:lvl3pPr marL="1143000" marR="0" lvl="2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3pPr>
            <a:lvl4pPr marL="1600199" marR="0" lvl="3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4pPr>
            <a:lvl5pPr marL="2057400" marR="0" lvl="4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5pPr>
            <a:lvl6pPr marL="2057400" marR="0" lvl="5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6pPr>
            <a:lvl7pPr marL="2057400" marR="0" lvl="6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7pPr>
            <a:lvl8pPr marL="2057400" marR="0" lvl="7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8pPr>
            <a:lvl9pPr marL="1944000" marR="0" lvl="8" indent="-2160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SzPct val="45000"/>
              <a:buFont typeface="StarSymbol"/>
              <a:buChar char="●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9pPr>
          </a:lstStyle>
          <a:p>
            <a:r>
              <a:rPr lang="en-US" sz="2500" b="0" dirty="0" smtClean="0"/>
              <a:t>JSR </a:t>
            </a:r>
            <a:r>
              <a:rPr lang="en-US" sz="2500" b="0" dirty="0"/>
              <a:t>= specification, reference implementation and test </a:t>
            </a:r>
            <a:r>
              <a:rPr lang="en-US" sz="2500" b="0" dirty="0" smtClean="0"/>
              <a:t>suite</a:t>
            </a:r>
          </a:p>
          <a:p>
            <a:r>
              <a:rPr lang="en-US" sz="2500" b="0" dirty="0" smtClean="0"/>
              <a:t>Open </a:t>
            </a:r>
            <a:r>
              <a:rPr lang="en-US" sz="2500" b="0" dirty="0"/>
              <a:t>standards implemented in open source = easier to implement standard &amp; for developers to understand technology. </a:t>
            </a:r>
            <a:endParaRPr lang="en-US" sz="2500" b="0" dirty="0" smtClean="0"/>
          </a:p>
          <a:p>
            <a:r>
              <a:rPr lang="en-US" sz="2500" b="0" dirty="0"/>
              <a:t>Enables broader adoption and experience with the </a:t>
            </a:r>
            <a:r>
              <a:rPr lang="en-US" sz="2500" b="0" dirty="0" smtClean="0"/>
              <a:t>project</a:t>
            </a:r>
          </a:p>
          <a:p>
            <a:r>
              <a:rPr lang="en-US" sz="2500" b="0" dirty="0" smtClean="0"/>
              <a:t>Standards </a:t>
            </a:r>
            <a:r>
              <a:rPr lang="en-US" sz="2500" b="0" dirty="0"/>
              <a:t>are important to ensure safety and compatibility for the whole community, development as a JSR protects implementers from </a:t>
            </a:r>
            <a:r>
              <a:rPr lang="en-US" sz="2500" b="0" dirty="0" smtClean="0"/>
              <a:t>litigation</a:t>
            </a:r>
            <a:endParaRPr lang="en-US" sz="2500" b="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982709" y="15209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7133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667800" y="190098"/>
            <a:ext cx="7766280" cy="492443"/>
          </a:xfrm>
        </p:spPr>
        <p:txBody>
          <a:bodyPr wrap="square" anchorCtr="0">
            <a:spAutoFit/>
          </a:bodyPr>
          <a:lstStyle>
            <a:defPPr lvl="0">
              <a:buClr>
                <a:srgbClr val="FFFFFF"/>
              </a:buClr>
              <a:buSzPct val="100000"/>
              <a:buFont typeface="Arial" pitchFamily="34"/>
              <a:buNone/>
            </a:defPPr>
            <a:lvl1pPr lvl="0">
              <a:buClr>
                <a:srgbClr val="FFFFFF"/>
              </a:buClr>
              <a:buSzPct val="100000"/>
              <a:buFont typeface="Arial" pitchFamily="34"/>
              <a:buChar char="•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GB" sz="3200" dirty="0" smtClean="0"/>
              <a:t>Proposed projects to become JSR</a:t>
            </a:r>
            <a:endParaRPr lang="en-GB" sz="3200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69960" y="1340280"/>
            <a:ext cx="7559640" cy="3862981"/>
          </a:xfrm>
        </p:spPr>
        <p:txBody>
          <a:bodyPr wrap="square" anchor="t" anchorCtr="0">
            <a:spAutoFit/>
          </a:bodyPr>
          <a:lstStyle>
            <a:defPPr marL="228600" marR="0" lvl="0" indent="-228600" algn="l" hangingPunct="0">
              <a:spcBef>
                <a:spcPts val="550"/>
              </a:spcBef>
              <a:spcAft>
                <a:spcPts val="0"/>
              </a:spcAft>
              <a:buClr>
                <a:srgbClr val="3F43A2"/>
              </a:buClr>
              <a:buSzPct val="115000"/>
              <a:buFont typeface="Times New Roman" pitchFamily="18"/>
              <a:buNone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200" b="1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defPPr>
            <a:lvl1pPr marL="228600" marR="0" lvl="0" indent="-228600" algn="l" hangingPunct="0">
              <a:spcBef>
                <a:spcPts val="550"/>
              </a:spcBef>
              <a:spcAft>
                <a:spcPts val="0"/>
              </a:spcAft>
              <a:buClr>
                <a:srgbClr val="3F43A2"/>
              </a:buClr>
              <a:buSzPct val="115000"/>
              <a:buFont typeface="Times New Roman" pitchFamily="18"/>
              <a:buChar char="•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200" b="1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1pPr>
            <a:lvl2pPr marL="730080" marR="0" lvl="1" indent="-272880" algn="l" hangingPunct="0">
              <a:lnSpc>
                <a:spcPct val="91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183960" algn="l"/>
                <a:tab pos="641160" algn="l"/>
                <a:tab pos="1098360" algn="l"/>
                <a:tab pos="1555560" algn="l"/>
                <a:tab pos="2012760" algn="l"/>
                <a:tab pos="2469960" algn="l"/>
                <a:tab pos="2927159" algn="l"/>
                <a:tab pos="3384360" algn="l"/>
                <a:tab pos="3841560" algn="l"/>
                <a:tab pos="4298760" algn="l"/>
                <a:tab pos="4755959" algn="l"/>
                <a:tab pos="5213160" algn="l"/>
                <a:tab pos="5670360" algn="l"/>
                <a:tab pos="6127560" algn="l"/>
                <a:tab pos="6584760" algn="l"/>
                <a:tab pos="7041960" algn="l"/>
                <a:tab pos="7499160" algn="l"/>
                <a:tab pos="7956360" algn="l"/>
                <a:tab pos="8413560" algn="l"/>
                <a:tab pos="88707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2pPr>
            <a:lvl3pPr marL="1143000" marR="0" lvl="2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3pPr>
            <a:lvl4pPr marL="1600199" marR="0" lvl="3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4pPr>
            <a:lvl5pPr marL="2057400" marR="0" lvl="4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5pPr>
            <a:lvl6pPr marL="2057400" marR="0" lvl="5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6pPr>
            <a:lvl7pPr marL="2057400" marR="0" lvl="6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7pPr>
            <a:lvl8pPr marL="2057400" marR="0" lvl="7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8pPr>
            <a:lvl9pPr marL="1944000" marR="0" lvl="8" indent="-2160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SzPct val="45000"/>
              <a:buFont typeface="StarSymbol"/>
              <a:buChar char="●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9pPr>
          </a:lstStyle>
          <a:p>
            <a:pPr lvl="0"/>
            <a:r>
              <a:rPr lang="en-US" sz="2500" b="0" dirty="0" smtClean="0"/>
              <a:t>Projects that implement standards are good candidates</a:t>
            </a:r>
          </a:p>
          <a:p>
            <a:pPr lvl="1"/>
            <a:r>
              <a:rPr lang="en-US" sz="2300" b="0" dirty="0" smtClean="0"/>
              <a:t>And if there are multiple implementation in Java community, even better candidates</a:t>
            </a:r>
          </a:p>
          <a:p>
            <a:r>
              <a:rPr lang="en-US" sz="2500" dirty="0" smtClean="0"/>
              <a:t>Eclipse </a:t>
            </a:r>
            <a:r>
              <a:rPr lang="en-US" sz="2500" dirty="0" err="1" smtClean="0"/>
              <a:t>Paho</a:t>
            </a:r>
            <a:r>
              <a:rPr lang="en-US" sz="2500" dirty="0" smtClean="0"/>
              <a:t> (MQTT)</a:t>
            </a:r>
          </a:p>
          <a:p>
            <a:r>
              <a:rPr lang="en-US" sz="2500" dirty="0" smtClean="0"/>
              <a:t>Eclipse Californium (</a:t>
            </a:r>
            <a:r>
              <a:rPr lang="en-US" sz="2500" dirty="0" err="1" smtClean="0"/>
              <a:t>CoAP</a:t>
            </a:r>
            <a:r>
              <a:rPr lang="en-US" sz="2500" dirty="0" smtClean="0"/>
              <a:t>)</a:t>
            </a:r>
          </a:p>
          <a:p>
            <a:r>
              <a:rPr lang="en-US" sz="2500" dirty="0"/>
              <a:t>Eclipse </a:t>
            </a:r>
            <a:r>
              <a:rPr lang="en-US" sz="2500" dirty="0" err="1"/>
              <a:t>Leshan</a:t>
            </a:r>
            <a:r>
              <a:rPr lang="en-US" sz="2500" dirty="0"/>
              <a:t> (LWM2M)</a:t>
            </a:r>
          </a:p>
          <a:p>
            <a:r>
              <a:rPr lang="en-US" sz="2500" b="0" dirty="0" smtClean="0"/>
              <a:t>(parts of) </a:t>
            </a:r>
            <a:r>
              <a:rPr lang="en-US" sz="2500" dirty="0" smtClean="0"/>
              <a:t>Eclipse Kura</a:t>
            </a:r>
          </a:p>
          <a:p>
            <a:endParaRPr lang="en-US" sz="2500" b="0" dirty="0" smtClean="0"/>
          </a:p>
          <a:p>
            <a:endParaRPr lang="en-US" sz="2500" b="0" dirty="0" smtClean="0"/>
          </a:p>
        </p:txBody>
      </p:sp>
    </p:spTree>
    <p:extLst>
      <p:ext uri="{BB962C8B-B14F-4D97-AF65-F5344CB8AC3E}">
        <p14:creationId xmlns:p14="http://schemas.microsoft.com/office/powerpoint/2010/main" val="254415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667800" y="190098"/>
            <a:ext cx="7766280" cy="492443"/>
          </a:xfrm>
        </p:spPr>
        <p:txBody>
          <a:bodyPr wrap="square" anchorCtr="0">
            <a:spAutoFit/>
          </a:bodyPr>
          <a:lstStyle>
            <a:defPPr lvl="0">
              <a:buClr>
                <a:srgbClr val="FFFFFF"/>
              </a:buClr>
              <a:buSzPct val="100000"/>
              <a:buFont typeface="Arial" pitchFamily="34"/>
              <a:buNone/>
            </a:defPPr>
            <a:lvl1pPr lvl="0">
              <a:buClr>
                <a:srgbClr val="FFFFFF"/>
              </a:buClr>
              <a:buSzPct val="100000"/>
              <a:buFont typeface="Arial" pitchFamily="34"/>
              <a:buChar char="•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GB" sz="3200" dirty="0" smtClean="0"/>
              <a:t>What efforts is necessary?</a:t>
            </a:r>
            <a:endParaRPr lang="en-GB" sz="3200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69960" y="1340280"/>
            <a:ext cx="7559640" cy="4930324"/>
          </a:xfrm>
        </p:spPr>
        <p:txBody>
          <a:bodyPr wrap="square" anchor="t" anchorCtr="0">
            <a:spAutoFit/>
          </a:bodyPr>
          <a:lstStyle>
            <a:defPPr marL="228600" marR="0" lvl="0" indent="-228600" algn="l" hangingPunct="0">
              <a:spcBef>
                <a:spcPts val="550"/>
              </a:spcBef>
              <a:spcAft>
                <a:spcPts val="0"/>
              </a:spcAft>
              <a:buClr>
                <a:srgbClr val="3F43A2"/>
              </a:buClr>
              <a:buSzPct val="115000"/>
              <a:buFont typeface="Times New Roman" pitchFamily="18"/>
              <a:buNone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200" b="1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defPPr>
            <a:lvl1pPr marL="228600" marR="0" lvl="0" indent="-228600" algn="l" hangingPunct="0">
              <a:spcBef>
                <a:spcPts val="550"/>
              </a:spcBef>
              <a:spcAft>
                <a:spcPts val="0"/>
              </a:spcAft>
              <a:buClr>
                <a:srgbClr val="3F43A2"/>
              </a:buClr>
              <a:buSzPct val="115000"/>
              <a:buFont typeface="Times New Roman" pitchFamily="18"/>
              <a:buChar char="•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200" b="1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1pPr>
            <a:lvl2pPr marL="730080" marR="0" lvl="1" indent="-272880" algn="l" hangingPunct="0">
              <a:lnSpc>
                <a:spcPct val="91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183960" algn="l"/>
                <a:tab pos="641160" algn="l"/>
                <a:tab pos="1098360" algn="l"/>
                <a:tab pos="1555560" algn="l"/>
                <a:tab pos="2012760" algn="l"/>
                <a:tab pos="2469960" algn="l"/>
                <a:tab pos="2927159" algn="l"/>
                <a:tab pos="3384360" algn="l"/>
                <a:tab pos="3841560" algn="l"/>
                <a:tab pos="4298760" algn="l"/>
                <a:tab pos="4755959" algn="l"/>
                <a:tab pos="5213160" algn="l"/>
                <a:tab pos="5670360" algn="l"/>
                <a:tab pos="6127560" algn="l"/>
                <a:tab pos="6584760" algn="l"/>
                <a:tab pos="7041960" algn="l"/>
                <a:tab pos="7499160" algn="l"/>
                <a:tab pos="7956360" algn="l"/>
                <a:tab pos="8413560" algn="l"/>
                <a:tab pos="88707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2pPr>
            <a:lvl3pPr marL="1143000" marR="0" lvl="2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3pPr>
            <a:lvl4pPr marL="1600199" marR="0" lvl="3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4pPr>
            <a:lvl5pPr marL="2057400" marR="0" lvl="4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5pPr>
            <a:lvl6pPr marL="2057400" marR="0" lvl="5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6pPr>
            <a:lvl7pPr marL="2057400" marR="0" lvl="6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7pPr>
            <a:lvl8pPr marL="2057400" marR="0" lvl="7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8pPr>
            <a:lvl9pPr marL="1944000" marR="0" lvl="8" indent="-2160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SzPct val="45000"/>
              <a:buFont typeface="StarSymbol"/>
              <a:buChar char="●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9pPr>
          </a:lstStyle>
          <a:p>
            <a:pPr lvl="0"/>
            <a:r>
              <a:rPr lang="en-US" sz="2500" b="0" dirty="0" smtClean="0"/>
              <a:t>Spec: </a:t>
            </a:r>
            <a:r>
              <a:rPr lang="en-US" sz="2500" b="0" dirty="0"/>
              <a:t>Write the JSR Spec based on the “inbound” standard and what’s already </a:t>
            </a:r>
            <a:r>
              <a:rPr lang="en-US" sz="2500" b="0" dirty="0" smtClean="0"/>
              <a:t>implemented</a:t>
            </a:r>
          </a:p>
          <a:p>
            <a:pPr lvl="0"/>
            <a:endParaRPr lang="en-US" sz="2500" b="0" dirty="0" smtClean="0"/>
          </a:p>
          <a:p>
            <a:r>
              <a:rPr lang="en-US" sz="2500" b="0" dirty="0" smtClean="0"/>
              <a:t>API: </a:t>
            </a:r>
            <a:r>
              <a:rPr lang="en-US" sz="2500" b="0" dirty="0"/>
              <a:t>Target Java ME 8 as target environment for (at least) API level </a:t>
            </a:r>
            <a:r>
              <a:rPr lang="en-US" sz="2500" b="0" dirty="0" smtClean="0"/>
              <a:t>compatibility</a:t>
            </a:r>
          </a:p>
          <a:p>
            <a:pPr lvl="1"/>
            <a:r>
              <a:rPr lang="en-US" sz="2100" b="0" dirty="0" smtClean="0"/>
              <a:t>Analyze the effort and if it’s technically feasible (dependencies, for example)</a:t>
            </a:r>
          </a:p>
          <a:p>
            <a:endParaRPr lang="en-US" sz="2500" b="0" dirty="0"/>
          </a:p>
          <a:p>
            <a:pPr lvl="0"/>
            <a:r>
              <a:rPr lang="en-US" sz="2500" b="0" dirty="0" smtClean="0"/>
              <a:t>RI + Test Suite: Use </a:t>
            </a:r>
            <a:r>
              <a:rPr lang="en-US" sz="2500" b="0" dirty="0"/>
              <a:t>(most </a:t>
            </a:r>
            <a:r>
              <a:rPr lang="en-US" sz="2500" b="0" dirty="0" smtClean="0"/>
              <a:t>of) the project’s source code as starting point, adapting where needed</a:t>
            </a:r>
            <a:endParaRPr lang="en-US" sz="2500" b="0" dirty="0" smtClean="0"/>
          </a:p>
          <a:p>
            <a:pPr lvl="0"/>
            <a:endParaRPr lang="en-US" sz="2300" b="0" dirty="0" smtClean="0"/>
          </a:p>
          <a:p>
            <a:endParaRPr lang="en-US" sz="2500" b="0" dirty="0" smtClean="0"/>
          </a:p>
        </p:txBody>
      </p:sp>
    </p:spTree>
    <p:extLst>
      <p:ext uri="{BB962C8B-B14F-4D97-AF65-F5344CB8AC3E}">
        <p14:creationId xmlns:p14="http://schemas.microsoft.com/office/powerpoint/2010/main" val="4354927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667800" y="190098"/>
            <a:ext cx="7766280" cy="492443"/>
          </a:xfrm>
        </p:spPr>
        <p:txBody>
          <a:bodyPr wrap="square" anchorCtr="0">
            <a:spAutoFit/>
          </a:bodyPr>
          <a:lstStyle>
            <a:defPPr lvl="0">
              <a:buClr>
                <a:srgbClr val="FFFFFF"/>
              </a:buClr>
              <a:buSzPct val="100000"/>
              <a:buFont typeface="Arial" pitchFamily="34"/>
              <a:buNone/>
            </a:defPPr>
            <a:lvl1pPr lvl="0">
              <a:buClr>
                <a:srgbClr val="FFFFFF"/>
              </a:buClr>
              <a:buSzPct val="100000"/>
              <a:buFont typeface="Arial" pitchFamily="34"/>
              <a:buChar char="•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GB" sz="3200" dirty="0" smtClean="0"/>
              <a:t>Who’s behind this effort?</a:t>
            </a:r>
            <a:endParaRPr lang="en-GB" sz="3200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69960" y="1340280"/>
            <a:ext cx="7559640" cy="3154710"/>
          </a:xfrm>
        </p:spPr>
        <p:txBody>
          <a:bodyPr wrap="square" anchor="t" anchorCtr="0">
            <a:spAutoFit/>
          </a:bodyPr>
          <a:lstStyle>
            <a:defPPr marL="228600" marR="0" lvl="0" indent="-228600" algn="l" hangingPunct="0">
              <a:spcBef>
                <a:spcPts val="550"/>
              </a:spcBef>
              <a:spcAft>
                <a:spcPts val="0"/>
              </a:spcAft>
              <a:buClr>
                <a:srgbClr val="3F43A2"/>
              </a:buClr>
              <a:buSzPct val="115000"/>
              <a:buFont typeface="Times New Roman" pitchFamily="18"/>
              <a:buNone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200" b="1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defPPr>
            <a:lvl1pPr marL="228600" marR="0" lvl="0" indent="-228600" algn="l" hangingPunct="0">
              <a:spcBef>
                <a:spcPts val="550"/>
              </a:spcBef>
              <a:spcAft>
                <a:spcPts val="0"/>
              </a:spcAft>
              <a:buClr>
                <a:srgbClr val="3F43A2"/>
              </a:buClr>
              <a:buSzPct val="115000"/>
              <a:buFont typeface="Times New Roman" pitchFamily="18"/>
              <a:buChar char="•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200" b="1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1pPr>
            <a:lvl2pPr marL="730080" marR="0" lvl="1" indent="-272880" algn="l" hangingPunct="0">
              <a:lnSpc>
                <a:spcPct val="91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183960" algn="l"/>
                <a:tab pos="641160" algn="l"/>
                <a:tab pos="1098360" algn="l"/>
                <a:tab pos="1555560" algn="l"/>
                <a:tab pos="2012760" algn="l"/>
                <a:tab pos="2469960" algn="l"/>
                <a:tab pos="2927159" algn="l"/>
                <a:tab pos="3384360" algn="l"/>
                <a:tab pos="3841560" algn="l"/>
                <a:tab pos="4298760" algn="l"/>
                <a:tab pos="4755959" algn="l"/>
                <a:tab pos="5213160" algn="l"/>
                <a:tab pos="5670360" algn="l"/>
                <a:tab pos="6127560" algn="l"/>
                <a:tab pos="6584760" algn="l"/>
                <a:tab pos="7041960" algn="l"/>
                <a:tab pos="7499160" algn="l"/>
                <a:tab pos="7956360" algn="l"/>
                <a:tab pos="8413560" algn="l"/>
                <a:tab pos="887076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2pPr>
            <a:lvl3pPr marL="1143000" marR="0" lvl="2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3pPr>
            <a:lvl4pPr marL="1600199" marR="0" lvl="3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  <a:tab pos="8915399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4pPr>
            <a:lvl5pPr marL="2057400" marR="0" lvl="4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5pPr>
            <a:lvl6pPr marL="2057400" marR="0" lvl="5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6pPr>
            <a:lvl7pPr marL="2057400" marR="0" lvl="6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7pPr>
            <a:lvl8pPr marL="2057400" marR="0" lvl="7" indent="-2286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8pPr>
            <a:lvl9pPr marL="1944000" marR="0" lvl="8" indent="-216000" algn="l" hangingPunct="0">
              <a:lnSpc>
                <a:spcPct val="91000"/>
              </a:lnSpc>
              <a:spcBef>
                <a:spcPts val="550"/>
              </a:spcBef>
              <a:spcAft>
                <a:spcPts val="0"/>
              </a:spcAft>
              <a:buSzPct val="45000"/>
              <a:buFont typeface="StarSymbol"/>
              <a:buChar char="●"/>
              <a:tabLst>
                <a:tab pos="228600" algn="l"/>
                <a:tab pos="685799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799" algn="l"/>
                <a:tab pos="8000999" algn="l"/>
                <a:tab pos="8458200" algn="l"/>
              </a:tabLst>
              <a:defRPr lang="en-US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smincho" pitchFamily="2"/>
                <a:cs typeface="msmincho" pitchFamily="2"/>
              </a:defRPr>
            </a:lvl9pPr>
          </a:lstStyle>
          <a:p>
            <a:pPr lvl="0"/>
            <a:r>
              <a:rPr lang="en-US" sz="2500" b="0" dirty="0" smtClean="0"/>
              <a:t>V2COM </a:t>
            </a:r>
          </a:p>
          <a:p>
            <a:pPr lvl="0"/>
            <a:r>
              <a:rPr lang="en-US" sz="2500" b="0" dirty="0" smtClean="0"/>
              <a:t>Oracle</a:t>
            </a:r>
          </a:p>
          <a:p>
            <a:pPr lvl="0"/>
            <a:r>
              <a:rPr lang="en-US" sz="2500" b="0" dirty="0" smtClean="0"/>
              <a:t>London Java Community</a:t>
            </a:r>
          </a:p>
          <a:p>
            <a:pPr lvl="0"/>
            <a:r>
              <a:rPr lang="en-US" sz="2500" b="0" dirty="0" smtClean="0"/>
              <a:t>Eclipse</a:t>
            </a:r>
          </a:p>
          <a:p>
            <a:pPr lvl="0"/>
            <a:r>
              <a:rPr lang="en-US" sz="2500" b="0" dirty="0" err="1" smtClean="0"/>
              <a:t>Gemalto</a:t>
            </a:r>
            <a:endParaRPr lang="en-US" sz="2500" b="0" dirty="0" smtClean="0"/>
          </a:p>
          <a:p>
            <a:pPr lvl="0"/>
            <a:r>
              <a:rPr lang="mr-IN" sz="2500" b="0" dirty="0" smtClean="0"/>
              <a:t>…</a:t>
            </a:r>
            <a:r>
              <a:rPr lang="en-US" sz="2500" b="0" dirty="0" smtClean="0"/>
              <a:t> and you? </a:t>
            </a:r>
            <a:r>
              <a:rPr lang="en-US" sz="2500" b="0" dirty="0" smtClean="0">
                <a:sym typeface="Wingdings"/>
              </a:rPr>
              <a:t></a:t>
            </a:r>
            <a:endParaRPr lang="en-US" sz="2500" b="0" dirty="0" smtClean="0"/>
          </a:p>
          <a:p>
            <a:endParaRPr lang="en-US" sz="2500" b="0" dirty="0" smtClean="0"/>
          </a:p>
        </p:txBody>
      </p:sp>
    </p:spTree>
    <p:extLst>
      <p:ext uri="{BB962C8B-B14F-4D97-AF65-F5344CB8AC3E}">
        <p14:creationId xmlns:p14="http://schemas.microsoft.com/office/powerpoint/2010/main" val="16902183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685799" y="3646440"/>
            <a:ext cx="7772400" cy="1611360"/>
          </a:xfrm>
        </p:spPr>
        <p:txBody>
          <a:bodyPr wrap="square" lIns="90000" tIns="46800" rIns="90000" bIns="46800" anchorCtr="0">
            <a:spAutoFit/>
          </a:bodyPr>
          <a:lstStyle>
            <a:defPPr lvl="0">
              <a:buClr>
                <a:srgbClr val="FFFFFF"/>
              </a:buClr>
              <a:buSzPct val="100000"/>
              <a:buFont typeface="Arial" pitchFamily="34"/>
              <a:buNone/>
            </a:defPPr>
            <a:lvl1pPr lvl="0">
              <a:buClr>
                <a:srgbClr val="FFFFFF"/>
              </a:buClr>
              <a:buSzPct val="100000"/>
              <a:buFont typeface="Arial" pitchFamily="34"/>
              <a:buChar char="•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n-GB" sz="3600" b="0">
                <a:latin typeface="Times New Roman" pitchFamily="18"/>
              </a:rPr>
              <a:t>Thank You!</a:t>
            </a:r>
            <a:br>
              <a:rPr lang="en-GB" sz="3600" b="0">
                <a:latin typeface="Times New Roman" pitchFamily="18"/>
              </a:rPr>
            </a:br>
            <a:r>
              <a:rPr lang="en-GB" sz="3600" b="0">
                <a:latin typeface="Times New Roman" pitchFamily="18"/>
              </a:rPr>
              <a:t/>
            </a:r>
            <a:br>
              <a:rPr lang="en-GB" sz="3600" b="0">
                <a:latin typeface="Times New Roman" pitchFamily="18"/>
              </a:rPr>
            </a:br>
            <a:r>
              <a:rPr lang="en-GB" sz="3600" b="0">
                <a:latin typeface="Times New Roman" pitchFamily="18"/>
              </a:rPr>
              <a:t>http://jcp.org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52800" y="3646440"/>
            <a:ext cx="217989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smtClean="0">
                <a:latin typeface="Times New Roman" pitchFamily="18" charset="0"/>
                <a:cs typeface="Times New Roman" pitchFamily="18" charset="0"/>
              </a:rPr>
              <a:t>Questions?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Thank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you!</a:t>
            </a:r>
          </a:p>
          <a:p>
            <a:pPr algn="ctr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http://jcp.org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itl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29666</TotalTime>
  <Words>501</Words>
  <Application>Microsoft Macintosh PowerPoint</Application>
  <PresentationFormat>On-screen Show (4:3)</PresentationFormat>
  <Paragraphs>52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 Unicode MS</vt:lpstr>
      <vt:lpstr>Calibri</vt:lpstr>
      <vt:lpstr>msmincho</vt:lpstr>
      <vt:lpstr>StarSymbol</vt:lpstr>
      <vt:lpstr>Tahoma</vt:lpstr>
      <vt:lpstr>Times New Roman</vt:lpstr>
      <vt:lpstr>Wingdings</vt:lpstr>
      <vt:lpstr>Arial</vt:lpstr>
      <vt:lpstr>Default</vt:lpstr>
      <vt:lpstr>Title1</vt:lpstr>
      <vt:lpstr>Eclipse IoT and the JCP  August 16, 2017  Leonardo Lima, Heather VanCura</vt:lpstr>
      <vt:lpstr>Java ME WG in JCP EC (or why are we here?)</vt:lpstr>
      <vt:lpstr>Why a JSR?</vt:lpstr>
      <vt:lpstr>Proposed projects to become JSR</vt:lpstr>
      <vt:lpstr>What efforts is necessary?</vt:lpstr>
      <vt:lpstr>Who’s behind this effort?</vt:lpstr>
      <vt:lpstr>Thank You!  http://jcp.org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Community Process Executive Committee Meeting  March 6, 2012</dc:title>
  <dc:creator>pcurran</dc:creator>
  <cp:lastModifiedBy>Leonardo Lima</cp:lastModifiedBy>
  <cp:revision>1107</cp:revision>
  <cp:lastPrinted>2007-08-21T15:39:18Z</cp:lastPrinted>
  <dcterms:created xsi:type="dcterms:W3CDTF">2007-08-21T15:39:18Z</dcterms:created>
  <dcterms:modified xsi:type="dcterms:W3CDTF">2017-08-10T21:02:10Z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