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40443CA0-5949-4F6C-A439-B63A407A70C3}">
  <a:tblStyle styleId="{40443CA0-5949-4F6C-A439-B63A407A70C3}" styleName="Table_0"/>
  <a:tblStyle styleId="{02C2B9C3-4767-4301-A2DF-F734208371B8}" styleName="Table_1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4.png"/><Relationship Id="rId4" Type="http://schemas.openxmlformats.org/officeDocument/2006/relationships/image" Target="../media/image0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bugs.eclipse.org/bugs/show_bug.cgi?id=467101" TargetMode="External"/><Relationship Id="rId4" Type="http://schemas.openxmlformats.org/officeDocument/2006/relationships/hyperlink" Target="http://vs0.inf.ethz.ch/logs/origin-tra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September 2016</a:t>
            </a:r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0" cy="136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50"/>
            <a:ext cx="8641799" cy="84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75" y="109918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{40443CA0-5949-4F6C-A439-B63A407A70C3}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SEP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576275" y="109918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{40443CA0-5949-4F6C-A439-B63A407A70C3}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OCT '15 - SEP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1298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496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6600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399" cy="53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descr="pubchart"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39"/>
            <a:ext cx="6676250" cy="35421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{02C2B9C3-4767-4301-A2DF-F734208371B8}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111K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+2%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SmartHome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+14%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+51%</a:t>
                      </a:r>
                      <a:r>
                        <a:rPr lang="en"/>
                        <a:t> (809K → 1.22M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descr="pubchart"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399" y="974987"/>
            <a:ext cx="7527198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bchart"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49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770625" y="2436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{40443CA0-5949-4F6C-A439-B63A407A70C3}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12777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3993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600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475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Aug-31, 2016)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descr="pubchart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5"/>
            <a:ext cx="8229598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descr="pubchart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7" y="1419500"/>
            <a:ext cx="8396325" cy="519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Sandbox servers </a:t>
            </a:r>
            <a:r>
              <a:rPr lang="en" sz="2400"/>
              <a:t>(MQTT, CoAP, LwM2M)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1140900"/>
            <a:ext cx="8532000" cy="5427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MQTT</a:t>
            </a:r>
            <a:r>
              <a:rPr lang="en"/>
              <a:t> (Mosquitto)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882 active clients </a:t>
            </a:r>
            <a:r>
              <a:rPr lang="en" sz="2400"/>
              <a:t>(</a:t>
            </a:r>
            <a:r>
              <a:rPr b="1" lang="en" sz="2400">
                <a:solidFill>
                  <a:srgbClr val="FF9900"/>
                </a:solidFill>
              </a:rPr>
              <a:t>-12%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CoAP</a:t>
            </a:r>
          </a:p>
          <a:p>
            <a:pPr indent="-393700" lvl="0" marL="457200" rtl="0">
              <a:spcBef>
                <a:spcPts val="0"/>
              </a:spcBef>
              <a:buSzPct val="100000"/>
            </a:pPr>
            <a:r>
              <a:rPr lang="en" sz="2600"/>
              <a:t>209 unique IP addresses </a:t>
            </a:r>
            <a:r>
              <a:rPr lang="en" sz="2400"/>
              <a:t>(</a:t>
            </a:r>
            <a:r>
              <a:rPr b="1" lang="en" sz="2400">
                <a:solidFill>
                  <a:srgbClr val="FF9900"/>
                </a:solidFill>
              </a:rPr>
              <a:t>-44%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LWM2M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/>
              <a:t>See </a:t>
            </a:r>
            <a:r>
              <a:rPr b="1" lang="en" u="sng">
                <a:solidFill>
                  <a:srgbClr val="663366"/>
                </a:solidFill>
                <a:hlinkClick r:id="rId3"/>
              </a:rPr>
              <a:t>Bug 467101</a:t>
            </a:r>
            <a:r>
              <a:rPr b="1" lang="en">
                <a:highlight>
                  <a:srgbClr val="D0D0D0"/>
                </a:highlight>
              </a:rPr>
              <a:t> </a:t>
            </a:r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80" name="Shape 80"/>
          <p:cNvSpPr txBox="1"/>
          <p:nvPr/>
        </p:nvSpPr>
        <p:spPr>
          <a:xfrm>
            <a:off x="-2622175" y="474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http://vs0.inf.ethz.ch/logs/origin-trace/</a:t>
            </a:r>
            <a:r>
              <a:rPr lang="en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