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9CC9A47-8848-4654-A168-C684BBE796DC}">
  <a:tblStyle styleId="{A9CC9A47-8848-4654-A168-C684BBE796D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5755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‹Nr.›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‹Nr.›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Eclipse Californium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Project </a:t>
            </a:r>
            <a:r>
              <a:rPr lang="en" dirty="0" smtClean="0"/>
              <a:t>Update 2020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272500" y="1071300"/>
            <a:ext cx="4617552" cy="2099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Californium is a powerful CoAP framework targeting back-end services and stronger Internet of Things devices.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It provides a convenient API for RESTful Web services that support </a:t>
            </a: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all </a:t>
            </a: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of CoAP's features</a:t>
            </a: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.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4950" y="1017725"/>
            <a:ext cx="2224900" cy="22249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61"/>
          <p:cNvSpPr txBox="1"/>
          <p:nvPr/>
        </p:nvSpPr>
        <p:spPr>
          <a:xfrm>
            <a:off x="311700" y="3296364"/>
            <a:ext cx="7593496" cy="14671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Own eclipse sandbox: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c</a:t>
            </a: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oap://californium.eclipse.org (also coap://californium.eclipseprojects.io)</a:t>
            </a:r>
            <a:endParaRPr lang="en" sz="18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/>
            <a:r>
              <a:rPr lang="en-US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Supports also c</a:t>
            </a: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oaps, </a:t>
            </a:r>
            <a:r>
              <a:rPr lang="en-US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a</a:t>
            </a:r>
            <a:r>
              <a:rPr lang="en" sz="1800" dirty="0" smtClean="0">
                <a:solidFill>
                  <a:schemeClr val="dk1"/>
                </a:solidFill>
                <a:highlight>
                  <a:srgbClr val="FFFFFF"/>
                </a:highlight>
              </a:rPr>
              <a:t>nd experimental coap-tcp and coaps-tcp</a:t>
            </a:r>
            <a:endParaRPr lang="en" sz="18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Stats</a:t>
            </a:r>
          </a:p>
        </p:txBody>
      </p:sp>
      <p:graphicFrame>
        <p:nvGraphicFramePr>
          <p:cNvPr id="68" name="Shape 68"/>
          <p:cNvGraphicFramePr/>
          <p:nvPr>
            <p:extLst>
              <p:ext uri="{D42A27DB-BD31-4B8C-83A1-F6EECF244321}">
                <p14:modId xmlns:p14="http://schemas.microsoft.com/office/powerpoint/2010/main" val="2896663450"/>
              </p:ext>
            </p:extLst>
          </p:nvPr>
        </p:nvGraphicFramePr>
        <p:xfrm>
          <a:off x="519025" y="1349175"/>
          <a:ext cx="7239000" cy="3169680"/>
        </p:xfrm>
        <a:graphic>
          <a:graphicData uri="http://schemas.openxmlformats.org/drawingml/2006/table">
            <a:tbl>
              <a:tblPr>
                <a:noFill/>
                <a:tableStyleId>{A9CC9A47-8848-4654-A168-C684BBE796DC}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Initial Code Contribution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Apr 2014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Committers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Mainly 1 active,</a:t>
                      </a:r>
                      <a:r>
                        <a:rPr lang="en" baseline="0" dirty="0" smtClean="0"/>
                        <a:t> over all </a:t>
                      </a:r>
                      <a:r>
                        <a:rPr lang="en" dirty="0" smtClean="0"/>
                        <a:t>5 (+/- 0)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Contributors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6 (- 4)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Commits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~2250 (+ 480) (master)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PRs (last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12 (merged)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Issues opened (last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3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Issues closed (last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9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Unique GitHub cloners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44 (+6)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Release </a:t>
            </a:r>
            <a:r>
              <a:rPr lang="en" dirty="0" smtClean="0"/>
              <a:t>Plan – Near Future</a:t>
            </a:r>
            <a:endParaRPr lang="en" dirty="0"/>
          </a:p>
        </p:txBody>
      </p:sp>
      <p:graphicFrame>
        <p:nvGraphicFramePr>
          <p:cNvPr id="74" name="Shape 74"/>
          <p:cNvGraphicFramePr/>
          <p:nvPr>
            <p:extLst>
              <p:ext uri="{D42A27DB-BD31-4B8C-83A1-F6EECF244321}">
                <p14:modId xmlns:p14="http://schemas.microsoft.com/office/powerpoint/2010/main" val="4003977694"/>
              </p:ext>
            </p:extLst>
          </p:nvPr>
        </p:nvGraphicFramePr>
        <p:xfrm>
          <a:off x="491925" y="1288200"/>
          <a:ext cx="7239000" cy="3505080"/>
        </p:xfrm>
        <a:graphic>
          <a:graphicData uri="http://schemas.openxmlformats.org/drawingml/2006/table">
            <a:tbl>
              <a:tblPr>
                <a:noFill/>
                <a:tableStyleId>{A9CC9A47-8848-4654-A168-C684BBE796DC}</a:tableStyleId>
              </a:tblPr>
              <a:tblGrid>
                <a:gridCol w="849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4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Version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Content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2.0.0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December</a:t>
                      </a:r>
                      <a:r>
                        <a:rPr lang="en" baseline="0" dirty="0" smtClean="0"/>
                        <a:t> 2019, done!</a:t>
                      </a:r>
                      <a:endParaRPr lang="en" dirty="0" smtClean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" dirty="0" smtClean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r>
                        <a:rPr lang="en-US" baseline="0" dirty="0" smtClean="0"/>
                        <a:t> </a:t>
                      </a:r>
                      <a:r>
                        <a:rPr lang="en" dirty="0" smtClean="0"/>
                        <a:t>2.4.1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September 2019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PSK with async API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Redesign</a:t>
                      </a:r>
                      <a:r>
                        <a:rPr lang="en" baseline="0" dirty="0" smtClean="0">
                          <a:solidFill>
                            <a:schemeClr val="dk1"/>
                          </a:solidFill>
                        </a:rPr>
                        <a:t> DTLS record layer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baseline="0" dirty="0" smtClean="0">
                          <a:solidFill>
                            <a:schemeClr val="dk1"/>
                          </a:solidFill>
                        </a:rPr>
                        <a:t>OSCORE, more features 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baseline="0" dirty="0" smtClean="0">
                          <a:solidFill>
                            <a:schemeClr val="dk1"/>
                          </a:solidFill>
                        </a:rPr>
                        <a:t>X25519/Ed25519 support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sz="1400" b="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Multicast</a:t>
                      </a:r>
                      <a:r>
                        <a:rPr lang="en" sz="1400" b="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improvements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sz="1400" b="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http-cross-proxy, new proxy2 implemenation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sz="1400" b="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Bugfixes</a:t>
                      </a:r>
                      <a:endParaRPr lang="en-US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2087148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2.5.0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November 2020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CoAPs Load Balancer based on DTLS CID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e-DE" dirty="0" err="1" smtClean="0">
                          <a:solidFill>
                            <a:schemeClr val="dk1"/>
                          </a:solidFill>
                        </a:rPr>
                        <a:t>Certificate-</a:t>
                      </a:r>
                      <a:r>
                        <a:rPr lang="de-DE" baseline="0" dirty="0" err="1" smtClean="0">
                          <a:solidFill>
                            <a:schemeClr val="dk1"/>
                          </a:solidFill>
                        </a:rPr>
                        <a:t>verifier</a:t>
                      </a:r>
                      <a:r>
                        <a:rPr lang="de-DE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de-DE" baseline="0" dirty="0" err="1" smtClean="0">
                          <a:solidFill>
                            <a:schemeClr val="dk1"/>
                          </a:solidFill>
                        </a:rPr>
                        <a:t>supports</a:t>
                      </a:r>
                      <a:r>
                        <a:rPr lang="de-DE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de-DE" baseline="0" dirty="0" err="1" smtClean="0">
                          <a:solidFill>
                            <a:schemeClr val="dk1"/>
                          </a:solidFill>
                        </a:rPr>
                        <a:t>new</a:t>
                      </a:r>
                      <a:r>
                        <a:rPr lang="de-DE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de-DE" baseline="0" dirty="0" err="1" smtClean="0">
                          <a:solidFill>
                            <a:schemeClr val="dk1"/>
                          </a:solidFill>
                        </a:rPr>
                        <a:t>async</a:t>
                      </a:r>
                      <a:r>
                        <a:rPr lang="de-DE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de-DE" baseline="0" dirty="0" err="1" smtClean="0">
                          <a:solidFill>
                            <a:schemeClr val="dk1"/>
                          </a:solidFill>
                        </a:rPr>
                        <a:t>mechanism</a:t>
                      </a:r>
                      <a:endParaRPr lang="de-DE" baseline="0" dirty="0" smtClean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Release </a:t>
            </a:r>
            <a:r>
              <a:rPr lang="en" dirty="0" smtClean="0"/>
              <a:t>Plan – Far Future (you never know </a:t>
            </a:r>
            <a:r>
              <a:rPr lang="en" dirty="0" smtClean="0">
                <a:sym typeface="Wingdings" panose="05000000000000000000" pitchFamily="2" charset="2"/>
              </a:rPr>
              <a:t> )</a:t>
            </a:r>
            <a:endParaRPr lang="en" dirty="0"/>
          </a:p>
        </p:txBody>
      </p:sp>
      <p:graphicFrame>
        <p:nvGraphicFramePr>
          <p:cNvPr id="74" name="Shape 74"/>
          <p:cNvGraphicFramePr/>
          <p:nvPr>
            <p:extLst>
              <p:ext uri="{D42A27DB-BD31-4B8C-83A1-F6EECF244321}">
                <p14:modId xmlns:p14="http://schemas.microsoft.com/office/powerpoint/2010/main" val="2908384557"/>
              </p:ext>
            </p:extLst>
          </p:nvPr>
        </p:nvGraphicFramePr>
        <p:xfrm>
          <a:off x="491925" y="1288200"/>
          <a:ext cx="7239000" cy="2865000"/>
        </p:xfrm>
        <a:graphic>
          <a:graphicData uri="http://schemas.openxmlformats.org/drawingml/2006/table">
            <a:tbl>
              <a:tblPr>
                <a:noFill/>
                <a:tableStyleId>{A9CC9A47-8848-4654-A168-C684BBE796DC}</a:tableStyleId>
              </a:tblPr>
              <a:tblGrid>
                <a:gridCol w="950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4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Version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Content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3.0.0-M1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December</a:t>
                      </a:r>
                      <a:r>
                        <a:rPr lang="en" baseline="0" dirty="0" smtClean="0"/>
                        <a:t> 2020</a:t>
                      </a:r>
                      <a:endParaRPr lang="en" dirty="0" smtClean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Just remove deprecated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3.0.0-M2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March</a:t>
                      </a:r>
                      <a:r>
                        <a:rPr lang="en" baseline="0" dirty="0" smtClean="0"/>
                        <a:t> 2021</a:t>
                      </a:r>
                      <a:endParaRPr lang="en" dirty="0" smtClean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Cleanup DTLS, remove</a:t>
                      </a:r>
                      <a:r>
                        <a:rPr lang="en" baseline="0" dirty="0" smtClean="0">
                          <a:solidFill>
                            <a:schemeClr val="dk1"/>
                          </a:solidFill>
                        </a:rPr>
                        <a:t> addresses from inner functions.</a:t>
                      </a:r>
                      <a:endParaRPr lang="en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SessionCache?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sz="1400" b="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Persistent</a:t>
                      </a:r>
                      <a:r>
                        <a:rPr lang="en" sz="1400" b="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DTLS associations (Connections) for graceful shutdown?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sz="1400" b="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???</a:t>
                      </a:r>
                      <a:endParaRPr lang="en-US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2087148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dirty="0" smtClean="0"/>
                        <a:t>3.0.0-M3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DTLS 1.3?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???</a:t>
                      </a:r>
                      <a:endParaRPr lang="de-DE" baseline="0" dirty="0" smtClean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33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Challenges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/>
            <a:r>
              <a:rPr lang="en" dirty="0"/>
              <a:t>IETF, DTLS 1.2 Connection ID discussion </a:t>
            </a:r>
            <a:r>
              <a:rPr lang="en" dirty="0" smtClean="0"/>
              <a:t>still seems </a:t>
            </a:r>
            <a:r>
              <a:rPr lang="en" dirty="0"/>
              <a:t>to doze</a:t>
            </a:r>
          </a:p>
          <a:p>
            <a:pPr marL="457200" lvl="0" indent="-228600"/>
            <a:r>
              <a:rPr lang="en" dirty="0"/>
              <a:t>None conformant </a:t>
            </a:r>
            <a:r>
              <a:rPr lang="en" dirty="0" smtClean="0"/>
              <a:t>clients, </a:t>
            </a:r>
          </a:p>
          <a:p>
            <a:pPr marL="457200" lvl="1" indent="-228600"/>
            <a:r>
              <a:rPr lang="en" dirty="0" smtClean="0"/>
              <a:t>e.g</a:t>
            </a:r>
            <a:r>
              <a:rPr lang="en" smtClean="0"/>
              <a:t>. </a:t>
            </a:r>
            <a:r>
              <a:rPr lang="en" smtClean="0"/>
              <a:t>nonconforming </a:t>
            </a:r>
            <a:r>
              <a:rPr lang="en" dirty="0" smtClean="0"/>
              <a:t>response for rejects</a:t>
            </a:r>
          </a:p>
          <a:p>
            <a:pPr marL="457200" lvl="1" indent="-228600"/>
            <a:r>
              <a:rPr lang="en-US" dirty="0" smtClean="0"/>
              <a:t>l</a:t>
            </a:r>
            <a:r>
              <a:rPr lang="en" dirty="0" smtClean="0"/>
              <a:t>ong-term operation in dynamic networks without DTLS session management</a:t>
            </a:r>
            <a:endParaRPr lang="en" dirty="0"/>
          </a:p>
          <a:p>
            <a:pPr marL="457200" lvl="0" indent="-228600"/>
            <a:r>
              <a:rPr lang="en" dirty="0" smtClean="0"/>
              <a:t>Too less people for too much wishes</a:t>
            </a:r>
          </a:p>
          <a:p>
            <a:pPr marL="457200" lvl="1" indent="-228600"/>
            <a:r>
              <a:rPr lang="en" dirty="0" smtClean="0"/>
              <a:t>DTLS 1.3, CoAP over TCP</a:t>
            </a:r>
          </a:p>
          <a:p>
            <a:pPr marL="457200" lvl="1" indent="-228600"/>
            <a:r>
              <a:rPr lang="en" dirty="0" smtClean="0"/>
              <a:t>SessionCache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Shape 110"/>
          <p:cNvPicPr/>
          <p:nvPr/>
        </p:nvPicPr>
        <p:blipFill>
          <a:blip r:embed="rId2"/>
          <a:stretch/>
        </p:blipFill>
        <p:spPr>
          <a:xfrm>
            <a:off x="4015800" y="1630440"/>
            <a:ext cx="712080" cy="659880"/>
          </a:xfrm>
          <a:prstGeom prst="rect">
            <a:avLst/>
          </a:prstGeom>
          <a:ln>
            <a:noFill/>
          </a:ln>
        </p:spPr>
      </p:pic>
      <p:sp>
        <p:nvSpPr>
          <p:cNvPr id="117" name="CustomShape 1"/>
          <p:cNvSpPr/>
          <p:nvPr/>
        </p:nvSpPr>
        <p:spPr>
          <a:xfrm>
            <a:off x="3352680" y="1144800"/>
            <a:ext cx="5665320" cy="3836520"/>
          </a:xfrm>
          <a:prstGeom prst="rect">
            <a:avLst/>
          </a:prstGeom>
          <a:noFill/>
          <a:ln w="9360">
            <a:solidFill>
              <a:srgbClr val="B7B7B7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b"/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Cloud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290520" y="1144800"/>
            <a:ext cx="2199600" cy="3648960"/>
          </a:xfrm>
          <a:prstGeom prst="rect">
            <a:avLst/>
          </a:prstGeom>
          <a:noFill/>
          <a:ln w="9360">
            <a:solidFill>
              <a:srgbClr val="B7B7B7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b"/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LAN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5715360" y="2682000"/>
            <a:ext cx="119988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0" name="Shape 89"/>
          <p:cNvPicPr/>
          <p:nvPr/>
        </p:nvPicPr>
        <p:blipFill>
          <a:blip r:embed="rId3"/>
          <a:stretch/>
        </p:blipFill>
        <p:spPr>
          <a:xfrm>
            <a:off x="5958720" y="2844000"/>
            <a:ext cx="713160" cy="695520"/>
          </a:xfrm>
          <a:prstGeom prst="rect">
            <a:avLst/>
          </a:prstGeom>
          <a:ln>
            <a:noFill/>
          </a:ln>
        </p:spPr>
      </p:pic>
      <p:sp>
        <p:nvSpPr>
          <p:cNvPr id="121" name="CustomShape 4"/>
          <p:cNvSpPr/>
          <p:nvPr/>
        </p:nvSpPr>
        <p:spPr>
          <a:xfrm flipH="1">
            <a:off x="5002560" y="3191760"/>
            <a:ext cx="712080" cy="360"/>
          </a:xfrm>
          <a:prstGeom prst="bentConnector3">
            <a:avLst>
              <a:gd name="adj1" fmla="val 49997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5"/>
          <p:cNvSpPr/>
          <p:nvPr/>
        </p:nvSpPr>
        <p:spPr>
          <a:xfrm>
            <a:off x="1919160" y="3191760"/>
            <a:ext cx="1782000" cy="360"/>
          </a:xfrm>
          <a:prstGeom prst="bentConnector3">
            <a:avLst>
              <a:gd name="adj1" fmla="val 49996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6"/>
          <p:cNvSpPr/>
          <p:nvPr/>
        </p:nvSpPr>
        <p:spPr>
          <a:xfrm>
            <a:off x="4983840" y="318240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r"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AMQP 1.0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7"/>
          <p:cNvSpPr/>
          <p:nvPr/>
        </p:nvSpPr>
        <p:spPr>
          <a:xfrm>
            <a:off x="2602080" y="323172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CoAP(s)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8"/>
          <p:cNvSpPr/>
          <p:nvPr/>
        </p:nvSpPr>
        <p:spPr>
          <a:xfrm flipH="1">
            <a:off x="6315480" y="1882080"/>
            <a:ext cx="1260720" cy="799560"/>
          </a:xfrm>
          <a:prstGeom prst="bentConnector2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9"/>
          <p:cNvSpPr/>
          <p:nvPr/>
        </p:nvSpPr>
        <p:spPr>
          <a:xfrm>
            <a:off x="7576560" y="1388880"/>
            <a:ext cx="1301040" cy="98568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10"/>
          <p:cNvSpPr/>
          <p:nvPr/>
        </p:nvSpPr>
        <p:spPr>
          <a:xfrm>
            <a:off x="3701520" y="2682000"/>
            <a:ext cx="130104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ctr"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&lt;&lt;Protocol Adapter&gt;&gt;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11"/>
          <p:cNvSpPr/>
          <p:nvPr/>
        </p:nvSpPr>
        <p:spPr>
          <a:xfrm>
            <a:off x="7576560" y="2682360"/>
            <a:ext cx="130104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9" name="Shape 100"/>
          <p:cNvPicPr/>
          <p:nvPr/>
        </p:nvPicPr>
        <p:blipFill>
          <a:blip r:embed="rId4"/>
          <a:stretch/>
        </p:blipFill>
        <p:spPr>
          <a:xfrm>
            <a:off x="7720560" y="2865240"/>
            <a:ext cx="1012680" cy="465480"/>
          </a:xfrm>
          <a:prstGeom prst="rect">
            <a:avLst/>
          </a:prstGeom>
          <a:ln>
            <a:noFill/>
          </a:ln>
        </p:spPr>
      </p:pic>
      <p:sp>
        <p:nvSpPr>
          <p:cNvPr id="130" name="CustomShape 12"/>
          <p:cNvSpPr/>
          <p:nvPr/>
        </p:nvSpPr>
        <p:spPr>
          <a:xfrm>
            <a:off x="6915600" y="3191760"/>
            <a:ext cx="660600" cy="360"/>
          </a:xfrm>
          <a:prstGeom prst="bentConnector3">
            <a:avLst>
              <a:gd name="adj1" fmla="val 49995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13"/>
          <p:cNvSpPr/>
          <p:nvPr/>
        </p:nvSpPr>
        <p:spPr>
          <a:xfrm>
            <a:off x="6939000" y="318240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AMQP 1.0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14"/>
          <p:cNvSpPr/>
          <p:nvPr/>
        </p:nvSpPr>
        <p:spPr>
          <a:xfrm rot="16200000" flipH="1">
            <a:off x="8073000" y="2528640"/>
            <a:ext cx="306720" cy="360"/>
          </a:xfrm>
          <a:prstGeom prst="bentConnector3">
            <a:avLst>
              <a:gd name="adj1" fmla="val 49996"/>
            </a:avLst>
          </a:prstGeom>
          <a:noFill/>
          <a:ln w="9360">
            <a:solidFill>
              <a:srgbClr val="000000"/>
            </a:solidFill>
            <a:round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15"/>
          <p:cNvSpPr/>
          <p:nvPr/>
        </p:nvSpPr>
        <p:spPr>
          <a:xfrm>
            <a:off x="8227440" y="237492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HTTP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16"/>
          <p:cNvSpPr/>
          <p:nvPr/>
        </p:nvSpPr>
        <p:spPr>
          <a:xfrm>
            <a:off x="3741840" y="1373760"/>
            <a:ext cx="126072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ctr"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&lt;&lt;Protocol Adapter&gt;&gt;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MQTT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17"/>
          <p:cNvSpPr/>
          <p:nvPr/>
        </p:nvSpPr>
        <p:spPr>
          <a:xfrm>
            <a:off x="2603520" y="189792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MQTT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18"/>
          <p:cNvSpPr/>
          <p:nvPr/>
        </p:nvSpPr>
        <p:spPr>
          <a:xfrm>
            <a:off x="6659640" y="189792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AMQP 1.0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19"/>
          <p:cNvSpPr/>
          <p:nvPr/>
        </p:nvSpPr>
        <p:spPr>
          <a:xfrm>
            <a:off x="5002560" y="1883880"/>
            <a:ext cx="712080" cy="1307880"/>
          </a:xfrm>
          <a:prstGeom prst="bentConnector3">
            <a:avLst>
              <a:gd name="adj1" fmla="val 50006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38" name="Shape 93"/>
          <p:cNvPicPr/>
          <p:nvPr/>
        </p:nvPicPr>
        <p:blipFill>
          <a:blip r:embed="rId5"/>
          <a:stretch/>
        </p:blipFill>
        <p:spPr>
          <a:xfrm>
            <a:off x="1105560" y="2784960"/>
            <a:ext cx="813240" cy="813240"/>
          </a:xfrm>
          <a:prstGeom prst="rect">
            <a:avLst/>
          </a:prstGeom>
          <a:ln>
            <a:noFill/>
          </a:ln>
        </p:spPr>
      </p:pic>
      <p:sp>
        <p:nvSpPr>
          <p:cNvPr id="139" name="CustomShape 20"/>
          <p:cNvSpPr/>
          <p:nvPr/>
        </p:nvSpPr>
        <p:spPr>
          <a:xfrm>
            <a:off x="480240" y="1630440"/>
            <a:ext cx="58428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BT LE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21"/>
          <p:cNvSpPr/>
          <p:nvPr/>
        </p:nvSpPr>
        <p:spPr>
          <a:xfrm>
            <a:off x="2198520" y="1880640"/>
            <a:ext cx="1542960" cy="2880"/>
          </a:xfrm>
          <a:prstGeom prst="bentConnector3">
            <a:avLst>
              <a:gd name="adj1" fmla="val 50002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CustomShape 22"/>
          <p:cNvSpPr/>
          <p:nvPr/>
        </p:nvSpPr>
        <p:spPr>
          <a:xfrm>
            <a:off x="1064880" y="1370520"/>
            <a:ext cx="113328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ctr"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&lt;&lt;Gateway&gt;&gt;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23"/>
          <p:cNvSpPr/>
          <p:nvPr/>
        </p:nvSpPr>
        <p:spPr>
          <a:xfrm flipH="1">
            <a:off x="436320" y="1880640"/>
            <a:ext cx="627480" cy="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44" name="Shape 114"/>
          <p:cNvPicPr/>
          <p:nvPr/>
        </p:nvPicPr>
        <p:blipFill>
          <a:blip r:embed="rId6"/>
          <a:stretch/>
        </p:blipFill>
        <p:spPr>
          <a:xfrm>
            <a:off x="1193760" y="1750320"/>
            <a:ext cx="875520" cy="262440"/>
          </a:xfrm>
          <a:prstGeom prst="rect">
            <a:avLst/>
          </a:prstGeom>
          <a:ln>
            <a:noFill/>
          </a:ln>
        </p:spPr>
      </p:pic>
      <p:sp>
        <p:nvSpPr>
          <p:cNvPr id="145" name="CustomShape 24"/>
          <p:cNvSpPr/>
          <p:nvPr/>
        </p:nvSpPr>
        <p:spPr>
          <a:xfrm rot="10800000">
            <a:off x="464634" y="1554660"/>
            <a:ext cx="602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" name="CustomShape 25"/>
          <p:cNvSpPr/>
          <p:nvPr/>
        </p:nvSpPr>
        <p:spPr>
          <a:xfrm>
            <a:off x="520920" y="1295280"/>
            <a:ext cx="58428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USB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26"/>
          <p:cNvSpPr/>
          <p:nvPr/>
        </p:nvSpPr>
        <p:spPr>
          <a:xfrm rot="10800000">
            <a:off x="464634" y="2240460"/>
            <a:ext cx="602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" name="CustomShape 27"/>
          <p:cNvSpPr/>
          <p:nvPr/>
        </p:nvSpPr>
        <p:spPr>
          <a:xfrm>
            <a:off x="520920" y="1981080"/>
            <a:ext cx="58428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WiFi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TextShape 28"/>
          <p:cNvSpPr txBox="1"/>
          <p:nvPr/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Established</a:t>
            </a:r>
            <a:r>
              <a:rPr lang="de-DE" sz="28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Collaboration</a:t>
            </a:r>
            <a:endParaRPr lang="de-DE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0" name="Shape 120"/>
          <p:cNvPicPr/>
          <p:nvPr/>
        </p:nvPicPr>
        <p:blipFill>
          <a:blip r:embed="rId7"/>
          <a:stretch/>
        </p:blipFill>
        <p:spPr>
          <a:xfrm>
            <a:off x="4097880" y="3000240"/>
            <a:ext cx="547920" cy="547920"/>
          </a:xfrm>
          <a:prstGeom prst="rect">
            <a:avLst/>
          </a:prstGeom>
          <a:ln>
            <a:noFill/>
          </a:ln>
        </p:spPr>
      </p:pic>
      <p:sp>
        <p:nvSpPr>
          <p:cNvPr id="151" name="CustomShape 29"/>
          <p:cNvSpPr/>
          <p:nvPr/>
        </p:nvSpPr>
        <p:spPr>
          <a:xfrm>
            <a:off x="7576560" y="3975480"/>
            <a:ext cx="1301040" cy="9000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2" name="Shape 122"/>
          <p:cNvPicPr/>
          <p:nvPr/>
        </p:nvPicPr>
        <p:blipFill>
          <a:blip r:embed="rId8"/>
          <a:stretch/>
        </p:blipFill>
        <p:spPr>
          <a:xfrm>
            <a:off x="7969680" y="4097880"/>
            <a:ext cx="584280" cy="654840"/>
          </a:xfrm>
          <a:prstGeom prst="rect">
            <a:avLst/>
          </a:prstGeom>
          <a:ln w="9360">
            <a:solidFill>
              <a:srgbClr val="FFFFFF"/>
            </a:solidFill>
            <a:round/>
          </a:ln>
        </p:spPr>
      </p:pic>
      <p:sp>
        <p:nvSpPr>
          <p:cNvPr id="153" name="CustomShape 30"/>
          <p:cNvSpPr/>
          <p:nvPr/>
        </p:nvSpPr>
        <p:spPr>
          <a:xfrm rot="10800000">
            <a:off x="6284880" y="3710880"/>
            <a:ext cx="1260720" cy="723240"/>
          </a:xfrm>
          <a:prstGeom prst="bentConnector2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31"/>
          <p:cNvSpPr/>
          <p:nvPr/>
        </p:nvSpPr>
        <p:spPr>
          <a:xfrm>
            <a:off x="6619320" y="408024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AMQP 1.0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2"/>
          <p:cNvSpPr/>
          <p:nvPr/>
        </p:nvSpPr>
        <p:spPr>
          <a:xfrm rot="16200000" flipH="1">
            <a:off x="8089920" y="3838680"/>
            <a:ext cx="272880" cy="360"/>
          </a:xfrm>
          <a:prstGeom prst="bentConnector3">
            <a:avLst>
              <a:gd name="adj1" fmla="val 49995"/>
            </a:avLst>
          </a:prstGeom>
          <a:noFill/>
          <a:ln w="9360">
            <a:solidFill>
              <a:srgbClr val="000000"/>
            </a:solidFill>
            <a:round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33"/>
          <p:cNvSpPr/>
          <p:nvPr/>
        </p:nvSpPr>
        <p:spPr>
          <a:xfrm>
            <a:off x="8227440" y="370188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HTTP (?)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7" name="Shape 127"/>
          <p:cNvPicPr/>
          <p:nvPr/>
        </p:nvPicPr>
        <p:blipFill>
          <a:blip r:embed="rId9"/>
          <a:stretch/>
        </p:blipFill>
        <p:spPr>
          <a:xfrm>
            <a:off x="7701120" y="1488240"/>
            <a:ext cx="1052280" cy="723240"/>
          </a:xfrm>
          <a:prstGeom prst="rect">
            <a:avLst/>
          </a:prstGeom>
          <a:ln w="9360">
            <a:solidFill>
              <a:srgbClr val="FFFFFF"/>
            </a:solidFill>
            <a:round/>
          </a:ln>
        </p:spPr>
      </p:pic>
    </p:spTree>
    <p:extLst>
      <p:ext uri="{BB962C8B-B14F-4D97-AF65-F5344CB8AC3E}">
        <p14:creationId xmlns:p14="http://schemas.microsoft.com/office/powerpoint/2010/main" val="25065302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3352680" y="1144800"/>
            <a:ext cx="5665320" cy="3836520"/>
          </a:xfrm>
          <a:prstGeom prst="rect">
            <a:avLst/>
          </a:prstGeom>
          <a:noFill/>
          <a:ln w="9360">
            <a:solidFill>
              <a:srgbClr val="B7B7B7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b"/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Cloud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290520" y="1144800"/>
            <a:ext cx="2199600" cy="3648960"/>
          </a:xfrm>
          <a:prstGeom prst="rect">
            <a:avLst/>
          </a:prstGeom>
          <a:noFill/>
          <a:ln w="9360">
            <a:solidFill>
              <a:srgbClr val="B7B7B7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b"/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LAN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5"/>
          <p:cNvSpPr/>
          <p:nvPr/>
        </p:nvSpPr>
        <p:spPr>
          <a:xfrm>
            <a:off x="1919160" y="3191760"/>
            <a:ext cx="1782000" cy="360"/>
          </a:xfrm>
          <a:prstGeom prst="bentConnector3">
            <a:avLst>
              <a:gd name="adj1" fmla="val 49996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7"/>
          <p:cNvSpPr/>
          <p:nvPr/>
        </p:nvSpPr>
        <p:spPr>
          <a:xfrm>
            <a:off x="2602080" y="3231720"/>
            <a:ext cx="79092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CoAP(s)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10"/>
          <p:cNvSpPr/>
          <p:nvPr/>
        </p:nvSpPr>
        <p:spPr>
          <a:xfrm>
            <a:off x="3701520" y="2682000"/>
            <a:ext cx="1301040" cy="10195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ctr">
              <a:lnSpc>
                <a:spcPct val="100000"/>
              </a:lnSpc>
            </a:pPr>
            <a:endParaRPr lang="de-DE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8" name="Shape 93"/>
          <p:cNvPicPr/>
          <p:nvPr/>
        </p:nvPicPr>
        <p:blipFill>
          <a:blip r:embed="rId2"/>
          <a:stretch/>
        </p:blipFill>
        <p:spPr>
          <a:xfrm>
            <a:off x="1105560" y="2784960"/>
            <a:ext cx="813240" cy="813240"/>
          </a:xfrm>
          <a:prstGeom prst="rect">
            <a:avLst/>
          </a:prstGeom>
          <a:ln>
            <a:noFill/>
          </a:ln>
        </p:spPr>
      </p:pic>
      <p:sp>
        <p:nvSpPr>
          <p:cNvPr id="149" name="TextShape 28"/>
          <p:cNvSpPr txBox="1"/>
          <p:nvPr/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de-DE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Established</a:t>
            </a:r>
            <a:r>
              <a:rPr lang="de-DE" sz="28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Collaboration</a:t>
            </a:r>
            <a:endParaRPr lang="de-DE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0" name="Shape 120"/>
          <p:cNvPicPr/>
          <p:nvPr/>
        </p:nvPicPr>
        <p:blipFill>
          <a:blip r:embed="rId3"/>
          <a:stretch/>
        </p:blipFill>
        <p:spPr>
          <a:xfrm>
            <a:off x="4067977" y="2866680"/>
            <a:ext cx="547920" cy="547920"/>
          </a:xfrm>
          <a:prstGeom prst="rect">
            <a:avLst/>
          </a:prstGeom>
          <a:ln>
            <a:noFill/>
          </a:ln>
        </p:spPr>
      </p:pic>
      <p:sp>
        <p:nvSpPr>
          <p:cNvPr id="151" name="CustomShape 29"/>
          <p:cNvSpPr/>
          <p:nvPr/>
        </p:nvSpPr>
        <p:spPr>
          <a:xfrm>
            <a:off x="5843340" y="3414600"/>
            <a:ext cx="1301040" cy="95958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2" name="Shape 122"/>
          <p:cNvPicPr/>
          <p:nvPr/>
        </p:nvPicPr>
        <p:blipFill>
          <a:blip r:embed="rId4"/>
          <a:stretch/>
        </p:blipFill>
        <p:spPr>
          <a:xfrm>
            <a:off x="6201720" y="3566970"/>
            <a:ext cx="584280" cy="654840"/>
          </a:xfrm>
          <a:prstGeom prst="rect">
            <a:avLst/>
          </a:prstGeom>
          <a:ln w="9360">
            <a:solidFill>
              <a:srgbClr val="FFFFFF"/>
            </a:solidFill>
            <a:round/>
          </a:ln>
        </p:spPr>
      </p:pic>
      <p:sp>
        <p:nvSpPr>
          <p:cNvPr id="43" name="CustomShape 10"/>
          <p:cNvSpPr/>
          <p:nvPr/>
        </p:nvSpPr>
        <p:spPr>
          <a:xfrm>
            <a:off x="5843340" y="1600200"/>
            <a:ext cx="1301040" cy="136908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algn="ctr">
              <a:lnSpc>
                <a:spcPct val="100000"/>
              </a:lnSpc>
            </a:pPr>
            <a:endParaRPr lang="de-DE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4" name="Shape 120"/>
          <p:cNvPicPr/>
          <p:nvPr/>
        </p:nvPicPr>
        <p:blipFill>
          <a:blip r:embed="rId3"/>
          <a:stretch/>
        </p:blipFill>
        <p:spPr>
          <a:xfrm>
            <a:off x="6201720" y="1942223"/>
            <a:ext cx="547920" cy="547920"/>
          </a:xfrm>
          <a:prstGeom prst="rect">
            <a:avLst/>
          </a:prstGeom>
          <a:ln>
            <a:noFill/>
          </a:ln>
        </p:spPr>
      </p:pic>
      <p:sp>
        <p:nvSpPr>
          <p:cNvPr id="2" name="Textfeld 1"/>
          <p:cNvSpPr txBox="1"/>
          <p:nvPr/>
        </p:nvSpPr>
        <p:spPr>
          <a:xfrm>
            <a:off x="5931614" y="2661503"/>
            <a:ext cx="12698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HTTP-Proxy2</a:t>
            </a:r>
            <a:endParaRPr lang="en-US" dirty="0"/>
          </a:p>
        </p:txBody>
      </p:sp>
      <p:sp>
        <p:nvSpPr>
          <p:cNvPr id="48" name="CustomShape 5"/>
          <p:cNvSpPr/>
          <p:nvPr/>
        </p:nvSpPr>
        <p:spPr>
          <a:xfrm flipV="1">
            <a:off x="5002560" y="2242158"/>
            <a:ext cx="840780" cy="565302"/>
          </a:xfrm>
          <a:prstGeom prst="bentConnector3">
            <a:avLst>
              <a:gd name="adj1" fmla="val 49996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5002560" y="3532203"/>
            <a:ext cx="840780" cy="372616"/>
          </a:xfrm>
          <a:prstGeom prst="bentConnector3">
            <a:avLst>
              <a:gd name="adj1" fmla="val 49996"/>
            </a:avLst>
          </a:prstGeom>
          <a:noFill/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718888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Bildschirmpräsentation (16:9)</PresentationFormat>
  <Paragraphs>93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Wingdings</vt:lpstr>
      <vt:lpstr>Simple Light</vt:lpstr>
      <vt:lpstr>Eclipse Californium</vt:lpstr>
      <vt:lpstr>Overview</vt:lpstr>
      <vt:lpstr>Stats</vt:lpstr>
      <vt:lpstr>Release Plan – Near Future</vt:lpstr>
      <vt:lpstr>Release Plan – Far Future (you never know  )</vt:lpstr>
      <vt:lpstr>Challenges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Eclipse Californium</dc:title>
  <dc:creator>Kraus Achim (INST/ECS4)</dc:creator>
  <cp:lastModifiedBy>Kraus Achim (IOC/PAP-HU)</cp:lastModifiedBy>
  <cp:revision>47</cp:revision>
  <dcterms:modified xsi:type="dcterms:W3CDTF">2020-10-07T14:15:31Z</dcterms:modified>
</cp:coreProperties>
</file>