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7188A800-807D-4E64-B47D-776DF51B98AE}">
  <a:tblStyle styleId="{7188A800-807D-4E64-B47D-776DF51B98AE}" styleName="Table_0"/>
  <a:tblStyle styleId="{FE19964D-DCAB-4717-AE0F-A3C4190834D1}" styleName="Table_1">
    <a:wholeTbl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140900"/>
            <a:ext cx="8229600" cy="5427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2" type="body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idx="1" type="body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140900"/>
            <a:ext cx="8229600" cy="54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Eclipse IoT </a:t>
            </a:r>
            <a:br>
              <a:rPr lang="en"/>
            </a:br>
            <a:r>
              <a:rPr lang="en"/>
              <a:t>monthly report</a:t>
            </a:r>
          </a:p>
        </p:txBody>
      </p:sp>
      <p:sp>
        <p:nvSpPr>
          <p:cNvPr id="28" name="Shape 28"/>
          <p:cNvSpPr txBox="1"/>
          <p:nvPr>
            <p:ph idx="1" type="subTitle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June 2017</a:t>
            </a:r>
          </a:p>
        </p:txBody>
      </p:sp>
      <p:pic>
        <p:nvPicPr>
          <p:cNvPr id="29" name="Shape 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9525" y="5027750"/>
            <a:ext cx="1544950" cy="1361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57200" y="274650"/>
            <a:ext cx="8641799" cy="84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Monthly projects development activity</a:t>
            </a:r>
          </a:p>
        </p:txBody>
      </p:sp>
      <p:graphicFrame>
        <p:nvGraphicFramePr>
          <p:cNvPr id="35" name="Shape 35"/>
          <p:cNvGraphicFramePr/>
          <p:nvPr/>
        </p:nvGraphicFramePr>
        <p:xfrm>
          <a:off x="638175" y="1032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{7188A800-807D-4E64-B47D-776DF51B98AE}</a:tableStyleId>
              </a:tblPr>
              <a:tblGrid>
                <a:gridCol w="1333500"/>
                <a:gridCol w="1085850"/>
                <a:gridCol w="1085850"/>
                <a:gridCol w="1085850"/>
                <a:gridCol w="1085850"/>
                <a:gridCol w="1095375"/>
                <a:gridCol w="1095375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 u="sng"/>
                        <a:t>JUN '17</a:t>
                      </a:r>
                    </a:p>
                  </a:txBody>
                  <a:tcPr marT="19050" marB="19050" marR="28575" marL="28575" anchor="b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i="1" lang="en" sz="900"/>
                        <a:t>(color indicates variation compared to previous month)</a:t>
                      </a:r>
                    </a:p>
                  </a:txBody>
                  <a:tcPr marT="19050" marB="19050" marR="28575" marL="28575" anchor="b"/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Opened bugs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Closed bugs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Code authors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Commits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Posted messages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Senders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4diac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californium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16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44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48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concierge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ditto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eclipsescada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edje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hawkbit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hono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18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15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219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kapua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31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19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437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krikkit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kura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19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27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87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leshan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18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milo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28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mosquitto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17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37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om2m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paho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26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34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paho.incubator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ponte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risev2g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smarthome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88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84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18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tinydtls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unide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vorto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57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45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wakaama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21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whiskers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 u="sng"/>
                        <a:t>ALL PROJECTS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311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271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81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1243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247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75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D9EAD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Yearly projects development activity</a:t>
            </a:r>
          </a:p>
        </p:txBody>
      </p:sp>
      <p:graphicFrame>
        <p:nvGraphicFramePr>
          <p:cNvPr id="41" name="Shape 41"/>
          <p:cNvGraphicFramePr/>
          <p:nvPr/>
        </p:nvGraphicFramePr>
        <p:xfrm>
          <a:off x="714375" y="1048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{7188A800-807D-4E64-B47D-776DF51B98AE}</a:tableStyleId>
              </a:tblPr>
              <a:tblGrid>
                <a:gridCol w="1333500"/>
                <a:gridCol w="1085850"/>
                <a:gridCol w="1085850"/>
                <a:gridCol w="1085850"/>
                <a:gridCol w="1085850"/>
                <a:gridCol w="1095375"/>
                <a:gridCol w="1095375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 u="sng"/>
                        <a:t>JUL '16 - JUN '17</a:t>
                      </a:r>
                    </a:p>
                  </a:txBody>
                  <a:tcPr marT="19050" marB="19050" marR="28575" marL="28575" anchor="b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i="1" lang="en" sz="900"/>
                        <a:t>(color indicates variation compared to previous period)</a:t>
                      </a:r>
                    </a:p>
                  </a:txBody>
                  <a:tcPr marT="19050" marB="19050" marR="28575" marL="28575" anchor="b"/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Opened bugs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Closed bugs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Code authors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Commits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Posted messages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Senders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4diac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195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195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314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californium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124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107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19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692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485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35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concierge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24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15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ditto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eclipsescada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310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edje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71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hawkbit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47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45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736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hono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94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88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698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235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36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kapua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325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216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3183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346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18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krikkit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kura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534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456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24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1698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452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leshan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68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358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291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milo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64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59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248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99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21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mosquitto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197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115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24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179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384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om2m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16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paho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552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378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893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428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201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paho.incubator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ponte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risev2g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smarthome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815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733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61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1139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tinydtls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21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37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102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unide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14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vorto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194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156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403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9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wakaama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64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55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135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108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40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whiskers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0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21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11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900"/>
                        <a:t>8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 u="sng"/>
                        <a:t>ALL PROJECTS</a:t>
                      </a:r>
                    </a:p>
                  </a:txBody>
                  <a:tcPr marT="19050" marB="19050" marR="28575" marL="28575" anchor="b"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3493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2837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286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11203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3055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900"/>
                        <a:t>415</a:t>
                      </a:r>
                    </a:p>
                  </a:txBody>
                  <a:tcPr marT="19050" marB="19050" marR="28575" marL="28575" anchor="b">
                    <a:lnL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897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19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/>
        </p:nvSpPr>
        <p:spPr>
          <a:xfrm>
            <a:off x="-1661675" y="1734250"/>
            <a:ext cx="1565399" cy="530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https://docs.google.com/spreadsheets/d/1MT8vUectDG7qnt83LBts-B7oECMsICXyB4Tn4Kxl64U/pubchart?oid=1293913369&amp;format=image</a:t>
            </a:r>
          </a:p>
        </p:txBody>
      </p:sp>
      <p:pic>
        <p:nvPicPr>
          <p:cNvPr descr="pubchart" id="47" name="Shape 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3875" y="1268139"/>
            <a:ext cx="6676250" cy="354214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8" name="Shape 48"/>
          <p:cNvGraphicFramePr/>
          <p:nvPr/>
        </p:nvGraphicFramePr>
        <p:xfrm>
          <a:off x="808400" y="5017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{FE19964D-DCAB-4717-AE0F-A3C4190834D1}</a:tableStyleId>
              </a:tblPr>
              <a:tblGrid>
                <a:gridCol w="3763600"/>
                <a:gridCol w="37636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Number of unique visitors this month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127.5K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Month-over-month variation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b="1" lang="en">
                          <a:solidFill>
                            <a:srgbClr val="E69138"/>
                          </a:solidFill>
                        </a:rPr>
                        <a:t>-5%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Project with the highest growth this month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Eclipse Hono (</a:t>
                      </a:r>
                      <a:r>
                        <a:rPr b="1" lang="en">
                          <a:solidFill>
                            <a:srgbClr val="38761D"/>
                          </a:solidFill>
                        </a:rPr>
                        <a:t>+11%</a:t>
                      </a:r>
                      <a:r>
                        <a:rPr lang="en"/>
                        <a:t>) 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Year-over-year variation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>
                          <a:solidFill>
                            <a:srgbClr val="38761D"/>
                          </a:solidFill>
                        </a:rPr>
                        <a:t>+33%</a:t>
                      </a:r>
                      <a:r>
                        <a:rPr lang="en"/>
                        <a:t> (1.12K → 1.5M visitors)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49" name="Shape 49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Websites</a:t>
            </a:r>
          </a:p>
        </p:txBody>
      </p:sp>
      <p:pic>
        <p:nvPicPr>
          <p:cNvPr descr="pubchart" id="50" name="Shape 5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08399" y="974987"/>
            <a:ext cx="7527198" cy="3993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ubchart" id="55" name="Shape 55"/>
          <p:cNvPicPr preferRelativeResize="0"/>
          <p:nvPr/>
        </p:nvPicPr>
        <p:blipFill rotWithShape="1">
          <a:blip r:embed="rId3">
            <a:alphaModFix/>
          </a:blip>
          <a:srcRect b="19" l="0" r="0" t="9"/>
          <a:stretch/>
        </p:blipFill>
        <p:spPr>
          <a:xfrm>
            <a:off x="190049" y="1223675"/>
            <a:ext cx="8763900" cy="55680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Shape 56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Downloads</a:t>
            </a:r>
          </a:p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-2017900" y="1102950"/>
            <a:ext cx="1837800" cy="919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https://docs.google.com/spreadsheets/d/1MT8vUectDG7qnt83LBts-B7oECMsICXyB4Tn4Kxl64U/pubchart?oid=1715994217&amp;format=image</a:t>
            </a:r>
          </a:p>
        </p:txBody>
      </p:sp>
      <p:sp>
        <p:nvSpPr>
          <p:cNvPr id="58" name="Shape 58"/>
          <p:cNvSpPr txBox="1"/>
          <p:nvPr/>
        </p:nvSpPr>
        <p:spPr>
          <a:xfrm>
            <a:off x="3770625" y="2022525"/>
            <a:ext cx="2040000" cy="461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1200" u="sng"/>
              <a:t>Downloads this month:</a:t>
            </a:r>
          </a:p>
        </p:txBody>
      </p:sp>
      <p:graphicFrame>
        <p:nvGraphicFramePr>
          <p:cNvPr id="59" name="Shape 59"/>
          <p:cNvGraphicFramePr/>
          <p:nvPr/>
        </p:nvGraphicFramePr>
        <p:xfrm>
          <a:off x="3939175" y="2381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{7188A800-807D-4E64-B47D-776DF51B98AE}</a:tableStyleId>
              </a:tblPr>
              <a:tblGrid>
                <a:gridCol w="952500"/>
                <a:gridCol w="5980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32657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smarthome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10800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mosquitto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8830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californium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7101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eclipsescada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2132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leshan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1492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hawkbit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889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kura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ponte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269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om2m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dot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Lines of code (as of May-31, 2017)</a:t>
            </a:r>
          </a:p>
        </p:txBody>
      </p:sp>
      <p:sp>
        <p:nvSpPr>
          <p:cNvPr id="65" name="Shape 65"/>
          <p:cNvSpPr txBox="1"/>
          <p:nvPr/>
        </p:nvSpPr>
        <p:spPr>
          <a:xfrm>
            <a:off x="-3279225" y="8355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https://docs.google.com/spreadsheets/d/1MT8vUectDG7qnt83LBts-B7oECMsICXyB4Tn4Kxl64U/pubchart?oid=1652481431&amp;format=image</a:t>
            </a:r>
          </a:p>
        </p:txBody>
      </p:sp>
      <p:pic>
        <p:nvPicPr>
          <p:cNvPr descr="pubchart" id="66" name="Shape 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114505"/>
            <a:ext cx="8229598" cy="56214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Mailing list subscriptions</a:t>
            </a:r>
          </a:p>
        </p:txBody>
      </p:sp>
      <p:sp>
        <p:nvSpPr>
          <p:cNvPr id="72" name="Shape 72"/>
          <p:cNvSpPr txBox="1"/>
          <p:nvPr/>
        </p:nvSpPr>
        <p:spPr>
          <a:xfrm>
            <a:off x="-2172125" y="1469550"/>
            <a:ext cx="2094900" cy="795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https://docs.google.com/spreadsheets/d/1MT8vUectDG7qnt83LBts-B7oECMsICXyB4Tn4Kxl64U/pubchart?oid=1893372427&amp;format=image</a:t>
            </a:r>
          </a:p>
        </p:txBody>
      </p:sp>
      <p:pic>
        <p:nvPicPr>
          <p:cNvPr descr="pubchart" id="73" name="Shape 7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3837" y="1419500"/>
            <a:ext cx="8396325" cy="5190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