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57" r:id="rId3"/>
    <p:sldId id="358" r:id="rId4"/>
    <p:sldId id="383" r:id="rId5"/>
    <p:sldId id="359" r:id="rId6"/>
    <p:sldId id="257" r:id="rId7"/>
    <p:sldId id="265" r:id="rId8"/>
    <p:sldId id="266" r:id="rId9"/>
    <p:sldId id="258" r:id="rId10"/>
    <p:sldId id="268" r:id="rId11"/>
    <p:sldId id="269" r:id="rId12"/>
    <p:sldId id="259" r:id="rId13"/>
    <p:sldId id="272" r:id="rId14"/>
    <p:sldId id="273" r:id="rId15"/>
    <p:sldId id="274" r:id="rId16"/>
    <p:sldId id="275" r:id="rId17"/>
    <p:sldId id="276" r:id="rId18"/>
    <p:sldId id="26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77" r:id="rId28"/>
    <p:sldId id="271" r:id="rId29"/>
    <p:sldId id="270" r:id="rId30"/>
    <p:sldId id="260" r:id="rId31"/>
    <p:sldId id="261" r:id="rId32"/>
    <p:sldId id="262" r:id="rId33"/>
    <p:sldId id="263" r:id="rId34"/>
    <p:sldId id="264" r:id="rId35"/>
    <p:sldId id="300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1" r:id="rId45"/>
    <p:sldId id="312" r:id="rId46"/>
    <p:sldId id="316" r:id="rId47"/>
    <p:sldId id="319" r:id="rId48"/>
    <p:sldId id="320" r:id="rId49"/>
    <p:sldId id="326" r:id="rId50"/>
    <p:sldId id="333" r:id="rId51"/>
    <p:sldId id="341" r:id="rId52"/>
    <p:sldId id="342" r:id="rId53"/>
    <p:sldId id="343" r:id="rId54"/>
    <p:sldId id="344" r:id="rId55"/>
    <p:sldId id="345" r:id="rId56"/>
    <p:sldId id="346" r:id="rId57"/>
    <p:sldId id="347" r:id="rId58"/>
    <p:sldId id="348" r:id="rId59"/>
    <p:sldId id="349" r:id="rId60"/>
    <p:sldId id="350" r:id="rId61"/>
    <p:sldId id="351" r:id="rId62"/>
    <p:sldId id="352" r:id="rId63"/>
    <p:sldId id="353" r:id="rId64"/>
    <p:sldId id="354" r:id="rId65"/>
    <p:sldId id="355" r:id="rId66"/>
    <p:sldId id="360" r:id="rId67"/>
    <p:sldId id="361" r:id="rId68"/>
    <p:sldId id="362" r:id="rId69"/>
    <p:sldId id="363" r:id="rId70"/>
    <p:sldId id="364" r:id="rId71"/>
    <p:sldId id="365" r:id="rId72"/>
    <p:sldId id="366" r:id="rId73"/>
    <p:sldId id="367" r:id="rId74"/>
    <p:sldId id="369" r:id="rId75"/>
    <p:sldId id="373" r:id="rId76"/>
    <p:sldId id="368" r:id="rId77"/>
    <p:sldId id="370" r:id="rId78"/>
    <p:sldId id="371" r:id="rId79"/>
    <p:sldId id="372" r:id="rId80"/>
    <p:sldId id="374" r:id="rId81"/>
    <p:sldId id="375" r:id="rId82"/>
    <p:sldId id="376" r:id="rId83"/>
    <p:sldId id="377" r:id="rId84"/>
    <p:sldId id="378" r:id="rId85"/>
    <p:sldId id="379" r:id="rId86"/>
    <p:sldId id="380" r:id="rId87"/>
    <p:sldId id="381" r:id="rId88"/>
    <p:sldId id="382" r:id="rId89"/>
    <p:sldId id="385" r:id="rId90"/>
    <p:sldId id="356" r:id="rId9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222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printerSettings" Target="printerSettings/printerSettings1.bin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4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41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2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22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3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01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5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1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5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BFBD4-7CD3-014A-AFA1-91515BE66FC9}" type="datetimeFigureOut">
              <a:rPr lang="en-US" smtClean="0"/>
              <a:t>9/2/16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7CA43-2C18-3641-A497-C594E723C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thub.com/iotracks/iofabric/blob/master/docs/ioFabric-Device-Connections.md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kilton@iotracks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1555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Like it or not, we are all IoT developers now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7330"/>
            <a:ext cx="6400800" cy="1752600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tx1"/>
              </a:solidFill>
              <a:latin typeface="Avenir Next Regular"/>
              <a:cs typeface="Avenir Next Regular"/>
            </a:endParaRPr>
          </a:p>
          <a:p>
            <a:r>
              <a:rPr lang="en-US" sz="26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Kilton Hopkins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Avenir Next Regular"/>
                <a:cs typeface="Avenir Next Regular"/>
              </a:rPr>
              <a:t>Co-founder &amp; CEO of IOTRACKS</a:t>
            </a:r>
            <a:endParaRPr lang="en-US" sz="2400" dirty="0">
              <a:solidFill>
                <a:schemeClr val="tx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32881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What survives from M2M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All of the current (legacy) installations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The team members and their skills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Solution ownership (politics)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Protocols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Latency requirements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Business relationships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Stability expectations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Sensor hardware and networks</a:t>
            </a:r>
          </a:p>
        </p:txBody>
      </p:sp>
    </p:spTree>
    <p:extLst>
      <p:ext uri="{BB962C8B-B14F-4D97-AF65-F5344CB8AC3E}">
        <p14:creationId xmlns:p14="http://schemas.microsoft.com/office/powerpoint/2010/main" val="735099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What dies?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Waterfall project approach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Stability of project requirements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Uniformity of hardware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Development model limitations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Tethered connection device updates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IT department networking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Closed edge systems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Vertical solution silos</a:t>
            </a:r>
          </a:p>
        </p:txBody>
      </p:sp>
    </p:spTree>
    <p:extLst>
      <p:ext uri="{BB962C8B-B14F-4D97-AF65-F5344CB8AC3E}">
        <p14:creationId xmlns:p14="http://schemas.microsoft.com/office/powerpoint/2010/main" val="2520396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97416"/>
            <a:ext cx="8119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Why are we building the Internet of Things?</a:t>
            </a:r>
          </a:p>
          <a:p>
            <a:pPr algn="ctr"/>
            <a:r>
              <a:rPr lang="en-US" sz="3600" dirty="0" smtClean="0">
                <a:latin typeface="Avenir Next Regular"/>
                <a:cs typeface="Avenir Next Regular"/>
              </a:rPr>
              <a:t>(a functional perspective)</a:t>
            </a:r>
            <a:endParaRPr lang="en-US" sz="3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92891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97416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Computer interaction with reality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96163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417055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Automation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017979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417055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New sources of data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7995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417055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Vast quantities of data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69907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674780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Extending the human-computer interface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315916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5173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419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97416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Who’s talking?</a:t>
            </a:r>
            <a:endParaRPr lang="en-US" sz="7200" dirty="0">
              <a:latin typeface="Avenir Next Regular"/>
              <a:cs typeface="Avenir Next Regular"/>
            </a:endParaRPr>
          </a:p>
        </p:txBody>
      </p:sp>
      <p:pic>
        <p:nvPicPr>
          <p:cNvPr id="2" name="Picture 1" descr="kilton-hopkins-stag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98" y="2787737"/>
            <a:ext cx="4046894" cy="30351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81264" y="2787737"/>
            <a:ext cx="34472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Kilton Hopkins</a:t>
            </a:r>
          </a:p>
          <a:p>
            <a:endParaRPr lang="en-US" sz="2400" dirty="0" smtClean="0"/>
          </a:p>
          <a:p>
            <a:r>
              <a:rPr lang="en-US" sz="2400" dirty="0" smtClean="0"/>
              <a:t>IoT Advisor, City of San Francisco</a:t>
            </a:r>
          </a:p>
          <a:p>
            <a:endParaRPr lang="en-US" sz="2400" dirty="0" smtClean="0"/>
          </a:p>
          <a:p>
            <a:r>
              <a:rPr lang="en-US" sz="2400" dirty="0" smtClean="0"/>
              <a:t>Long time programmer</a:t>
            </a:r>
          </a:p>
          <a:p>
            <a:endParaRPr lang="en-US" sz="2400" dirty="0" smtClean="0"/>
          </a:p>
          <a:p>
            <a:r>
              <a:rPr lang="en-US" sz="2400" dirty="0" smtClean="0"/>
              <a:t>Native of Chicago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10744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52974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1089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3" y="3072095"/>
            <a:ext cx="7966723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6025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3" y="3072095"/>
            <a:ext cx="7966723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793" y="2379284"/>
            <a:ext cx="7966723" cy="62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Ingestion / Backend Ingress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9541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3" y="3072095"/>
            <a:ext cx="7966723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793" y="2379284"/>
            <a:ext cx="7966723" cy="62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Ingestion / Backend Ingress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793" y="1686470"/>
            <a:ext cx="7966723" cy="6268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046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3" y="3072095"/>
            <a:ext cx="7966723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793" y="2379284"/>
            <a:ext cx="7966723" cy="62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Ingestion / Backend Ingress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793" y="1686470"/>
            <a:ext cx="7966723" cy="6268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793" y="993667"/>
            <a:ext cx="7966723" cy="6268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 / Application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136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4" y="5921880"/>
            <a:ext cx="7109022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4" y="5200018"/>
            <a:ext cx="7109022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4" y="4490710"/>
            <a:ext cx="7109022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4" y="3781403"/>
            <a:ext cx="7109022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4" y="3072095"/>
            <a:ext cx="7109022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794" y="2379284"/>
            <a:ext cx="7109022" cy="62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Ingestion / Backend Ingress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794" y="1686470"/>
            <a:ext cx="7109022" cy="6268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794" y="993667"/>
            <a:ext cx="7109022" cy="6268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 / Application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7834769" y="1076142"/>
            <a:ext cx="527816" cy="5423079"/>
          </a:xfrm>
          <a:prstGeom prst="up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 rot="10800000">
            <a:off x="8366531" y="1113077"/>
            <a:ext cx="527816" cy="5423079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04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Device classification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37518" y="1836292"/>
            <a:ext cx="2442633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Light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No TCP/IP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Cheap wireless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Wired connection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Small data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No runtime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Single purpose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Bulk provisioned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/>
              <a:t>Long battery life</a:t>
            </a:r>
            <a:endParaRPr lang="en-US" sz="19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3231001" y="1836292"/>
            <a:ext cx="2442633" cy="3394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0000"/>
                </a:solidFill>
              </a:rPr>
              <a:t>Medium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TCP/IP Present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Maybe HTTP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W-Fi or cellular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Small runtime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Good battery life</a:t>
            </a:r>
          </a:p>
          <a:p>
            <a:pPr marL="342900" indent="-342900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Remote update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6124485" y="1836292"/>
            <a:ext cx="2442633" cy="339447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rgbClr val="000000"/>
                </a:solidFill>
              </a:rPr>
              <a:t>Heavy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TCP/IP present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HTTP and more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Big runtime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Poor battery life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Wall outlet power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Flexible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Wi-Fi or cellular</a:t>
            </a:r>
          </a:p>
          <a:p>
            <a:pPr marL="342900" indent="-342900" algn="l">
              <a:buFont typeface="Arial"/>
              <a:buChar char="•"/>
            </a:pPr>
            <a:r>
              <a:rPr lang="en-US" sz="1900" dirty="0" smtClean="0">
                <a:solidFill>
                  <a:srgbClr val="000000"/>
                </a:solidFill>
              </a:rPr>
              <a:t>Remote update</a:t>
            </a:r>
          </a:p>
          <a:p>
            <a:pPr marL="342900" indent="-342900" algn="l">
              <a:buFont typeface="Arial"/>
              <a:buChar char="•"/>
            </a:pPr>
            <a:endParaRPr lang="en-US" sz="1900" dirty="0" smtClean="0">
              <a:solidFill>
                <a:srgbClr val="000000"/>
              </a:solidFill>
            </a:endParaRPr>
          </a:p>
          <a:p>
            <a:pPr algn="l"/>
            <a:endParaRPr lang="en-US" sz="19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281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97416"/>
            <a:ext cx="8119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Our systems are limited by the weakest device capabilities</a:t>
            </a:r>
            <a:r>
              <a:rPr lang="is-IS" sz="7200" dirty="0" smtClean="0">
                <a:latin typeface="Avenir Next Regular"/>
                <a:cs typeface="Avenir Next Regular"/>
              </a:rPr>
              <a:t>…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28029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559276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So we run to the cloud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323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otracks_logo_dark_bi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99" y="776235"/>
            <a:ext cx="3989104" cy="2222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8398" y="3785137"/>
            <a:ext cx="81190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Avenir Next Regular"/>
                <a:cs typeface="Avenir Next Regular"/>
              </a:rPr>
              <a:t>Our mission is to give developers the best possible way to build for the Internet of Things</a:t>
            </a:r>
            <a:endParaRPr lang="en-US" sz="4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65847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559276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7200" dirty="0" smtClean="0">
                <a:latin typeface="Avenir Next Regular"/>
                <a:cs typeface="Avenir Next Regular"/>
              </a:rPr>
              <a:t>…and it suffers from “destination abuse”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286310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36789" y="741861"/>
            <a:ext cx="8205304" cy="54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The new landscape</a:t>
            </a:r>
            <a:endParaRPr lang="en-US" dirty="0"/>
          </a:p>
        </p:txBody>
      </p:sp>
      <p:pic>
        <p:nvPicPr>
          <p:cNvPr id="5" name="Picture 4" descr="New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287325"/>
            <a:ext cx="5892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35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36789" y="741861"/>
            <a:ext cx="8205304" cy="545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What’s being done right now</a:t>
            </a:r>
            <a:endParaRPr lang="en-US" dirty="0"/>
          </a:p>
        </p:txBody>
      </p:sp>
      <p:pic>
        <p:nvPicPr>
          <p:cNvPr id="7" name="Picture 6" descr="New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287325"/>
            <a:ext cx="5892800" cy="4419600"/>
          </a:xfrm>
          <a:prstGeom prst="rect">
            <a:avLst/>
          </a:prstGeom>
        </p:spPr>
      </p:pic>
      <p:sp>
        <p:nvSpPr>
          <p:cNvPr id="8" name="Left-Right Arrow 7"/>
          <p:cNvSpPr/>
          <p:nvPr/>
        </p:nvSpPr>
        <p:spPr>
          <a:xfrm rot="17867034">
            <a:off x="5049987" y="2151082"/>
            <a:ext cx="706683" cy="281610"/>
          </a:xfrm>
          <a:prstGeom prst="leftRightArrow">
            <a:avLst/>
          </a:prstGeom>
          <a:solidFill>
            <a:srgbClr val="FF6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0604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36789" y="725786"/>
            <a:ext cx="8205304" cy="54519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IoT</a:t>
            </a:r>
            <a:r>
              <a:rPr lang="en-US" dirty="0" smtClean="0"/>
              <a:t> device peer-to-peer</a:t>
            </a:r>
            <a:endParaRPr lang="en-US" dirty="0"/>
          </a:p>
        </p:txBody>
      </p:sp>
      <p:pic>
        <p:nvPicPr>
          <p:cNvPr id="5" name="Picture 4" descr="New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271250"/>
            <a:ext cx="5892800" cy="4419600"/>
          </a:xfrm>
          <a:prstGeom prst="rect">
            <a:avLst/>
          </a:prstGeom>
        </p:spPr>
      </p:pic>
      <p:sp>
        <p:nvSpPr>
          <p:cNvPr id="6" name="Circular Arrow 5"/>
          <p:cNvSpPr/>
          <p:nvPr/>
        </p:nvSpPr>
        <p:spPr>
          <a:xfrm rot="17556580" flipH="1">
            <a:off x="2044700" y="2833349"/>
            <a:ext cx="978408" cy="978408"/>
          </a:xfrm>
          <a:prstGeom prst="circularArrow">
            <a:avLst/>
          </a:prstGeom>
          <a:solidFill>
            <a:srgbClr val="F7A02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Circular Arrow 6"/>
          <p:cNvSpPr/>
          <p:nvPr/>
        </p:nvSpPr>
        <p:spPr>
          <a:xfrm rot="15180088">
            <a:off x="2095501" y="2109449"/>
            <a:ext cx="978408" cy="978408"/>
          </a:xfrm>
          <a:prstGeom prst="circularArrow">
            <a:avLst/>
          </a:prstGeom>
          <a:solidFill>
            <a:srgbClr val="F7A02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rot="15180088">
            <a:off x="5557209" y="1961440"/>
            <a:ext cx="881542" cy="881542"/>
          </a:xfrm>
          <a:prstGeom prst="circularArrow">
            <a:avLst/>
          </a:prstGeom>
          <a:solidFill>
            <a:srgbClr val="F7A02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ircular Arrow 8"/>
          <p:cNvSpPr/>
          <p:nvPr/>
        </p:nvSpPr>
        <p:spPr>
          <a:xfrm rot="7555210">
            <a:off x="5696909" y="3002840"/>
            <a:ext cx="881542" cy="881542"/>
          </a:xfrm>
          <a:prstGeom prst="circularArrow">
            <a:avLst/>
          </a:prstGeom>
          <a:solidFill>
            <a:srgbClr val="F7A02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ircular Arrow 9"/>
          <p:cNvSpPr/>
          <p:nvPr/>
        </p:nvSpPr>
        <p:spPr>
          <a:xfrm rot="15584013" flipH="1">
            <a:off x="4864100" y="4052549"/>
            <a:ext cx="978408" cy="978408"/>
          </a:xfrm>
          <a:prstGeom prst="circularArrow">
            <a:avLst/>
          </a:prstGeom>
          <a:solidFill>
            <a:srgbClr val="F7A02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0604251" flipH="1">
            <a:off x="5998409" y="4785649"/>
            <a:ext cx="664083" cy="664083"/>
          </a:xfrm>
          <a:prstGeom prst="circularArrow">
            <a:avLst/>
          </a:prstGeom>
          <a:solidFill>
            <a:srgbClr val="F7A028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2071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36789" y="757936"/>
            <a:ext cx="8205304" cy="5451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Full Internet of Things connections</a:t>
            </a:r>
            <a:endParaRPr lang="en-US" dirty="0"/>
          </a:p>
        </p:txBody>
      </p:sp>
      <p:pic>
        <p:nvPicPr>
          <p:cNvPr id="13" name="Picture 12" descr="New_Landscap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303400"/>
            <a:ext cx="5892800" cy="4419600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 rot="13942283">
            <a:off x="2311847" y="2310892"/>
            <a:ext cx="440148" cy="175397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-Right Arrow 14"/>
          <p:cNvSpPr/>
          <p:nvPr/>
        </p:nvSpPr>
        <p:spPr>
          <a:xfrm rot="11869390">
            <a:off x="3327562" y="2573283"/>
            <a:ext cx="492493" cy="196256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-Right Arrow 15"/>
          <p:cNvSpPr/>
          <p:nvPr/>
        </p:nvSpPr>
        <p:spPr>
          <a:xfrm rot="14109175">
            <a:off x="3203543" y="3007850"/>
            <a:ext cx="383761" cy="152927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Left-Right Arrow 16"/>
          <p:cNvSpPr/>
          <p:nvPr/>
        </p:nvSpPr>
        <p:spPr>
          <a:xfrm rot="7593692">
            <a:off x="3010061" y="3995682"/>
            <a:ext cx="492493" cy="196256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Left-Right Arrow 17"/>
          <p:cNvSpPr/>
          <p:nvPr/>
        </p:nvSpPr>
        <p:spPr>
          <a:xfrm rot="13161553">
            <a:off x="2581243" y="4735050"/>
            <a:ext cx="383761" cy="152927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8617065">
            <a:off x="3504849" y="4033411"/>
            <a:ext cx="638871" cy="254587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Left-Right Arrow 19"/>
          <p:cNvSpPr/>
          <p:nvPr/>
        </p:nvSpPr>
        <p:spPr>
          <a:xfrm rot="7593692">
            <a:off x="4724561" y="3449582"/>
            <a:ext cx="492493" cy="196256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Left-Right Arrow 20"/>
          <p:cNvSpPr/>
          <p:nvPr/>
        </p:nvSpPr>
        <p:spPr>
          <a:xfrm rot="11869390">
            <a:off x="4356262" y="2941583"/>
            <a:ext cx="492493" cy="196256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Left-Right Arrow 21"/>
          <p:cNvSpPr/>
          <p:nvPr/>
        </p:nvSpPr>
        <p:spPr>
          <a:xfrm rot="17867034">
            <a:off x="5049987" y="2167157"/>
            <a:ext cx="706683" cy="281610"/>
          </a:xfrm>
          <a:prstGeom prst="left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77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What matters for device connectivity</a:t>
            </a:r>
            <a:r>
              <a:rPr lang="en-US" baseline="30000" dirty="0" smtClean="0">
                <a:latin typeface="Avenir Next Regular"/>
                <a:cs typeface="Avenir Next Regular"/>
              </a:rPr>
              <a:t>1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95954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Installation and setup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Licensed vs. unlicensed spectrum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Range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Power consumption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Hardware costs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Network and data fees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Developer skill sets (IT doesn’t provide these networks today)</a:t>
            </a:r>
            <a:endParaRPr lang="en-US" sz="3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1991048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Open source for connectivity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5553702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https://</a:t>
            </a:r>
            <a:r>
              <a:rPr lang="en-US" sz="3200" dirty="0" err="1" smtClean="0">
                <a:latin typeface="Avenir Next Regular"/>
                <a:cs typeface="Avenir Next Regular"/>
              </a:rPr>
              <a:t>www.lora-alliance.org</a:t>
            </a:r>
            <a:r>
              <a:rPr lang="en-US" sz="3200" dirty="0" smtClean="0">
                <a:latin typeface="Avenir Next Regular"/>
                <a:cs typeface="Avenir Next Regular"/>
              </a:rPr>
              <a:t>/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60600"/>
            <a:ext cx="8382000" cy="2336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9885" y="4546576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venir Next Regular"/>
                <a:cs typeface="Avenir Next Regular"/>
              </a:rPr>
              <a:t>LoRaWAN</a:t>
            </a:r>
            <a:r>
              <a:rPr lang="en-US" sz="3200" dirty="0" smtClean="0">
                <a:latin typeface="Avenir Next Regular"/>
                <a:cs typeface="Avenir Next Regular"/>
              </a:rPr>
              <a:t> – a star of stars topology</a:t>
            </a:r>
            <a:endParaRPr lang="en-US" sz="3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83550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Open source for connectivity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5553702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venir Next Regular"/>
                <a:cs typeface="Avenir Next Regular"/>
              </a:rPr>
              <a:t>www.weightless.org</a:t>
            </a:r>
            <a:r>
              <a:rPr lang="en-US" sz="3200" dirty="0" smtClean="0">
                <a:latin typeface="Avenir Next Regular"/>
                <a:cs typeface="Avenir Next Regular"/>
              </a:rPr>
              <a:t>/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9885" y="4546576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LPWAN – both licensed and unlicensed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513049"/>
            <a:ext cx="34925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24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Open source for connectivity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5553702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venir Next Regular"/>
                <a:cs typeface="Avenir Next Regular"/>
              </a:rPr>
              <a:t>www.bluetooth.com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41" y="1318608"/>
            <a:ext cx="7554367" cy="283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03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Open source for connectivity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5553702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venir Next Regular"/>
                <a:cs typeface="Avenir Next Regular"/>
              </a:rPr>
              <a:t>www.zigbee.org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76400"/>
            <a:ext cx="5334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8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251578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Internet of Things overview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6433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Open source for connectivity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5553702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venir Next Regular"/>
                <a:cs typeface="Avenir Next Regular"/>
              </a:rPr>
              <a:t>www.threadgroup.org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2159000"/>
            <a:ext cx="5080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46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Open source for connectivity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1957685"/>
            <a:ext cx="85110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COAP</a:t>
            </a:r>
          </a:p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MQTT</a:t>
            </a:r>
          </a:p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I2C</a:t>
            </a:r>
          </a:p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Z-Wave Alliance</a:t>
            </a:r>
          </a:p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802.11x (Wi-Fi)</a:t>
            </a:r>
          </a:p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TCP/IP</a:t>
            </a:r>
          </a:p>
          <a:p>
            <a:pPr algn="ctr"/>
            <a:r>
              <a:rPr lang="en-US" sz="3200" dirty="0" smtClean="0">
                <a:latin typeface="Avenir Next Regular"/>
                <a:cs typeface="Avenir Next Regular"/>
              </a:rPr>
              <a:t>6LoWPAN (IPv6 over PAN)</a:t>
            </a:r>
            <a:endParaRPr lang="en-US" sz="3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548024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3" y="3072095"/>
            <a:ext cx="7966723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793" y="2379284"/>
            <a:ext cx="7966723" cy="62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Ingestion / Backend Ingress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793" y="1686470"/>
            <a:ext cx="7966723" cy="6268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793" y="993667"/>
            <a:ext cx="7966723" cy="6268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 / Application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41950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On a gateway</a:t>
            </a:r>
            <a:r>
              <a:rPr lang="is-IS" dirty="0" smtClean="0">
                <a:latin typeface="Avenir Next Regular"/>
                <a:cs typeface="Avenir Next Regular"/>
              </a:rPr>
              <a:t>…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95954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Protocol translation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Filtering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Some data normalization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Connectivity enhancement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Some edge processing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Some integration</a:t>
            </a:r>
            <a:endParaRPr lang="en-US" sz="36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70924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Why edge processing?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49559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Low latency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Prevent the tidal wave of traffic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Avoid storage of unwanted data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Pre-normalization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Real-time analytics with automation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Privacy and security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System of systems architecture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No other way to connect devices</a:t>
            </a:r>
          </a:p>
        </p:txBody>
      </p:sp>
    </p:spTree>
    <p:extLst>
      <p:ext uri="{BB962C8B-B14F-4D97-AF65-F5344CB8AC3E}">
        <p14:creationId xmlns:p14="http://schemas.microsoft.com/office/powerpoint/2010/main" val="3991012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Why edge processing?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4955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Distributed computing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Solution robustness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No fees on the edge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Fully owned deployments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Hardware appropriate for use case</a:t>
            </a:r>
          </a:p>
        </p:txBody>
      </p:sp>
    </p:spTree>
    <p:extLst>
      <p:ext uri="{BB962C8B-B14F-4D97-AF65-F5344CB8AC3E}">
        <p14:creationId xmlns:p14="http://schemas.microsoft.com/office/powerpoint/2010/main" val="3373567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7 ways to connect devices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20739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venir Next Regular"/>
                <a:cs typeface="Avenir Next Regular"/>
                <a:hlinkClick r:id="rId2"/>
              </a:rPr>
              <a:t>https://github.com/iotracks/iofabric/blob/master/docs/ioFabric-Device-Connections.md</a:t>
            </a:r>
            <a:endParaRPr lang="en-US" sz="2400" dirty="0">
              <a:latin typeface="Avenir Next Regular"/>
              <a:cs typeface="Avenir Next Regular"/>
            </a:endParaRPr>
          </a:p>
          <a:p>
            <a:pPr algn="ctr"/>
            <a:endParaRPr lang="en-US" sz="36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44121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698"/>
            <a:ext cx="8229600" cy="830560"/>
          </a:xfrm>
        </p:spPr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The IoT Stack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793" y="5921880"/>
            <a:ext cx="7966723" cy="6268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Devices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3793" y="5200018"/>
            <a:ext cx="7966723" cy="626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3793" y="4490710"/>
            <a:ext cx="7966723" cy="6268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Gateways, Hubs, Base Stations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3793" y="3781403"/>
            <a:ext cx="7966723" cy="62682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Edge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3793" y="3072095"/>
            <a:ext cx="7966723" cy="6268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Connectivity</a:t>
            </a:r>
            <a:r>
              <a:rPr lang="en-US" sz="36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3793" y="2379284"/>
            <a:ext cx="7966723" cy="626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Ingestion / Backend Ingress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3793" y="1686470"/>
            <a:ext cx="7966723" cy="62682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Central Processing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3793" y="993667"/>
            <a:ext cx="7966723" cy="62682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Presentation / Application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95420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What matters for ingestion?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49559"/>
            <a:ext cx="822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Fat pipe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Ability to work on real-time streams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Ability to store incoming data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Framework for going up the stack</a:t>
            </a:r>
          </a:p>
        </p:txBody>
      </p:sp>
    </p:spTree>
    <p:extLst>
      <p:ext uri="{BB962C8B-B14F-4D97-AF65-F5344CB8AC3E}">
        <p14:creationId xmlns:p14="http://schemas.microsoft.com/office/powerpoint/2010/main" val="1612101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13914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What matters for central processing?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880489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Speed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All instances – same data access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Development model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Consumable outputs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Scalability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Extensibility</a:t>
            </a:r>
          </a:p>
        </p:txBody>
      </p:sp>
    </p:spTree>
    <p:extLst>
      <p:ext uri="{BB962C8B-B14F-4D97-AF65-F5344CB8AC3E}">
        <p14:creationId xmlns:p14="http://schemas.microsoft.com/office/powerpoint/2010/main" val="341278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47407"/>
            <a:ext cx="81190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venir Next Regular"/>
                <a:cs typeface="Avenir Next Regular"/>
              </a:rPr>
              <a:t>Most importantly</a:t>
            </a:r>
            <a:r>
              <a:rPr lang="is-IS" sz="6000" dirty="0" smtClean="0">
                <a:latin typeface="Avenir Next Regular"/>
                <a:cs typeface="Avenir Next Regular"/>
              </a:rPr>
              <a:t>… </a:t>
            </a:r>
          </a:p>
          <a:p>
            <a:pPr algn="ctr"/>
            <a:endParaRPr lang="is-IS" sz="6000" dirty="0">
              <a:latin typeface="Avenir Next Regular"/>
              <a:cs typeface="Avenir Next Regular"/>
            </a:endParaRPr>
          </a:p>
          <a:p>
            <a:pPr algn="ctr"/>
            <a:r>
              <a:rPr lang="is-IS" sz="6000" dirty="0" smtClean="0">
                <a:latin typeface="Avenir Next Regular"/>
                <a:cs typeface="Avenir Next Regular"/>
              </a:rPr>
              <a:t>it is not brand-new devices that each have a smartphone app</a:t>
            </a:r>
            <a:endParaRPr lang="en-US" sz="60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059135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And what about this??!!!??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9885" y="5553702"/>
            <a:ext cx="851103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Avenir Next Regular"/>
                <a:cs typeface="Avenir Next Regular"/>
              </a:rPr>
              <a:t>docker.com</a:t>
            </a:r>
            <a:endParaRPr lang="en-US" sz="3200" dirty="0">
              <a:latin typeface="Avenir Next Regular"/>
              <a:cs typeface="Avenir Next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44000" cy="309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0192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Proprietary but noteworthy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4955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err="1" smtClean="0">
                <a:latin typeface="Avenir Next Regular"/>
                <a:cs typeface="Avenir Next Regular"/>
              </a:rPr>
              <a:t>Sigfox</a:t>
            </a:r>
            <a:endParaRPr lang="en-US" sz="36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Jasper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Cisco </a:t>
            </a:r>
            <a:r>
              <a:rPr lang="en-US" sz="3600" dirty="0" err="1" smtClean="0">
                <a:latin typeface="Avenir Next Regular"/>
                <a:cs typeface="Avenir Next Regular"/>
              </a:rPr>
              <a:t>IoX</a:t>
            </a:r>
            <a:endParaRPr lang="en-US" sz="36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AWS IoT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IBM Stuff (Watson now)</a:t>
            </a:r>
          </a:p>
        </p:txBody>
      </p:sp>
    </p:spTree>
    <p:extLst>
      <p:ext uri="{BB962C8B-B14F-4D97-AF65-F5344CB8AC3E}">
        <p14:creationId xmlns:p14="http://schemas.microsoft.com/office/powerpoint/2010/main" val="4115848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143"/>
            <a:ext cx="8229600" cy="83056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Proprietary but noteworthy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4955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SAP HANA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Electric Imp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GE </a:t>
            </a:r>
            <a:r>
              <a:rPr lang="en-US" sz="3600" dirty="0" err="1" smtClean="0">
                <a:latin typeface="Avenir Next Regular"/>
                <a:cs typeface="Avenir Next Regular"/>
              </a:rPr>
              <a:t>Predix</a:t>
            </a:r>
            <a:endParaRPr lang="en-US" sz="3600" dirty="0" smtClean="0"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latin typeface="Avenir Next Regular"/>
                <a:cs typeface="Avenir Next Regular"/>
              </a:rPr>
              <a:t>Foghorn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err="1" smtClean="0">
                <a:latin typeface="Avenir Next Regular"/>
                <a:cs typeface="Avenir Next Regular"/>
              </a:rPr>
              <a:t>Resin.io</a:t>
            </a:r>
            <a:endParaRPr lang="en-US" sz="3600" dirty="0" smtClean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5956299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My concerns :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21018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Real-time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745433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Security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2209129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Development Model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93265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Internet Traffic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379995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Privacy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405566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Legacy!!!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57362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IoT – What’s so new?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Connectivity Options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Variable destinations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APIs without contracts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Multiple use cases for the same data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Ad-hoc value through integration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Web developers using circuit boards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Internet connection focus vs. LAN focus</a:t>
            </a:r>
            <a:endParaRPr lang="en-U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6661694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Setup &amp; Install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638491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Mutability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8831293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Portability</a:t>
            </a:r>
          </a:p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(</a:t>
            </a:r>
            <a:r>
              <a:rPr lang="en-US" sz="7200" dirty="0" err="1" smtClean="0">
                <a:latin typeface="Avenir Next Regular"/>
                <a:cs typeface="Avenir Next Regular"/>
              </a:rPr>
              <a:t>microservices</a:t>
            </a:r>
            <a:r>
              <a:rPr lang="en-US" sz="7200" dirty="0" smtClean="0">
                <a:latin typeface="Avenir Next Regular"/>
                <a:cs typeface="Avenir Next Regular"/>
              </a:rPr>
              <a:t>)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741623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Maintenance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230419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Empty Fat Pipes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5048328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631497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Avenir Next Regular"/>
                <a:cs typeface="Avenir Next Regular"/>
              </a:rPr>
              <a:t>Bi-Directional Communication</a:t>
            </a:r>
            <a:endParaRPr lang="en-US" sz="7200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3703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493308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Part 2: The impact</a:t>
            </a: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on software development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60508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2153127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Estimates will be way off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673785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New environments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048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Development </a:t>
            </a:r>
            <a:r>
              <a:rPr lang="en-US" sz="3600" dirty="0" err="1" smtClean="0">
                <a:solidFill>
                  <a:srgbClr val="FFFFFF"/>
                </a:solidFill>
                <a:latin typeface="Avenir Next Regular"/>
                <a:cs typeface="Avenir Next Regular"/>
              </a:rPr>
              <a:t>env</a:t>
            </a: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. with hardware?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Test </a:t>
            </a:r>
            <a:r>
              <a:rPr lang="en-US" sz="3600" dirty="0" err="1" smtClean="0">
                <a:solidFill>
                  <a:srgbClr val="FFFFFF"/>
                </a:solidFill>
                <a:latin typeface="Avenir Next Regular"/>
                <a:cs typeface="Avenir Next Regular"/>
              </a:rPr>
              <a:t>env</a:t>
            </a: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. with enough scale?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Production with remote access?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What does deployment look like?</a:t>
            </a:r>
          </a:p>
        </p:txBody>
      </p:sp>
    </p:spTree>
    <p:extLst>
      <p:ext uri="{BB962C8B-B14F-4D97-AF65-F5344CB8AC3E}">
        <p14:creationId xmlns:p14="http://schemas.microsoft.com/office/powerpoint/2010/main" val="147199695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608778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Difficult to simulate scale at this time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82504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IoT – What’s so new?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Identity and Privacy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Commands from abroad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Real-time analytics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Systems of systems (edges paired up)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Routing around the cloud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Non-HTTP protocols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Sustained connections</a:t>
            </a:r>
            <a:endParaRPr lang="en-US" dirty="0"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1095955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Data modeling is now a first-class citizen</a:t>
            </a:r>
            <a:endParaRPr lang="en-US" sz="54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441319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REST APIs are great</a:t>
            </a: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IoT devices have APIs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IoT devices do not have REST APIs</a:t>
            </a: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Data modeling becomes really important part of IoT projects</a:t>
            </a:r>
            <a:r>
              <a:rPr lang="is-I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…</a:t>
            </a:r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612" y="2296702"/>
            <a:ext cx="3196777" cy="18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350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31453"/>
            <a:ext cx="8119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Sensors and devices will change after deploy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235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QA challenges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0489"/>
            <a:ext cx="82296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Actuation is a new thing for most companies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Information can be verified by querying for it, etc.</a:t>
            </a:r>
          </a:p>
          <a:p>
            <a:pPr marL="285750" indent="-285750">
              <a:buFont typeface="Arial"/>
              <a:buChar char="•"/>
            </a:pP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How do you QA verify a water valve being widened by 5%</a:t>
            </a:r>
          </a:p>
        </p:txBody>
      </p:sp>
    </p:spTree>
    <p:extLst>
      <p:ext uri="{BB962C8B-B14F-4D97-AF65-F5344CB8AC3E}">
        <p14:creationId xmlns:p14="http://schemas.microsoft.com/office/powerpoint/2010/main" val="317149295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31453"/>
            <a:ext cx="8119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Some IoT project hang-ups (preventing rapid IoT adoption)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1301666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Legacy integration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048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LDAP and Active Directory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M2M systems (RFID is common)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Logic sits in embedded code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Existing backends with no IoT inlets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Production systems at risk</a:t>
            </a:r>
          </a:p>
        </p:txBody>
      </p:sp>
    </p:spTree>
    <p:extLst>
      <p:ext uri="{BB962C8B-B14F-4D97-AF65-F5344CB8AC3E}">
        <p14:creationId xmlns:p14="http://schemas.microsoft.com/office/powerpoint/2010/main" val="18644999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Load planning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0489"/>
            <a:ext cx="8229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It’s BACK!!!</a:t>
            </a:r>
          </a:p>
          <a:p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Deployed hardware has limitations</a:t>
            </a:r>
          </a:p>
          <a:p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We need to think about what software goes where</a:t>
            </a:r>
            <a:r>
              <a:rPr lang="is-I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... </a:t>
            </a: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F</a:t>
            </a:r>
            <a:r>
              <a:rPr lang="is-I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or the first time in a long time</a:t>
            </a:r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860747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905714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My favorite most terrible thing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9986241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130449"/>
            <a:ext cx="8119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Can’t just build IoT solutions directly</a:t>
            </a:r>
            <a:r>
              <a:rPr lang="is-I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… must handle some slogging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2709743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767565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For product owners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3422399"/>
            <a:ext cx="4445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72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751552"/>
            <a:ext cx="81190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Beware the metering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472" y="3394275"/>
            <a:ext cx="4041091" cy="3018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877050">
            <a:off x="4966667" y="4298802"/>
            <a:ext cx="3135814" cy="15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484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>
                <a:latin typeface="Avenir Next Regular"/>
                <a:cs typeface="Avenir Next Regular"/>
              </a:rPr>
              <a:t>… A</a:t>
            </a:r>
            <a:r>
              <a:rPr lang="en-US" dirty="0" err="1" smtClean="0">
                <a:latin typeface="Avenir Next Regular"/>
                <a:cs typeface="Avenir Next Regular"/>
              </a:rPr>
              <a:t>nd</a:t>
            </a:r>
            <a:r>
              <a:rPr lang="en-US" dirty="0" smtClean="0">
                <a:latin typeface="Avenir Next Regular"/>
                <a:cs typeface="Avenir Next Regular"/>
              </a:rPr>
              <a:t> what’s old?</a:t>
            </a:r>
            <a:endParaRPr lang="en-US" dirty="0">
              <a:latin typeface="Avenir Next Regular"/>
              <a:cs typeface="Avenir Next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Avenir Next Regular"/>
                <a:cs typeface="Avenir Next Regular"/>
              </a:rPr>
              <a:t>Embedded software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Battery conservation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Wireless and R/F technology (ex. RFID)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Small data packets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Specialty networks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System-on-a-chip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Security (not identity)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Real-time processing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Batch reporting and uploading</a:t>
            </a:r>
          </a:p>
          <a:p>
            <a:r>
              <a:rPr lang="en-US" dirty="0" smtClean="0">
                <a:latin typeface="Avenir Next Regular"/>
                <a:cs typeface="Avenir Next Regular"/>
              </a:rPr>
              <a:t>Action from information</a:t>
            </a:r>
          </a:p>
        </p:txBody>
      </p:sp>
    </p:spTree>
    <p:extLst>
      <p:ext uri="{BB962C8B-B14F-4D97-AF65-F5344CB8AC3E}">
        <p14:creationId xmlns:p14="http://schemas.microsoft.com/office/powerpoint/2010/main" val="175903281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31967"/>
            <a:ext cx="81190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Unknown interaction models (no screens, no keyboards)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88709124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70107"/>
            <a:ext cx="81190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Setup, deploy, and provisioning experience is user’s first impression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1134426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751552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Real capital outlay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75" y="2286353"/>
            <a:ext cx="3135814" cy="15679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0" y="2286353"/>
            <a:ext cx="3135814" cy="1567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75" y="4236762"/>
            <a:ext cx="3135814" cy="15679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50" y="4236762"/>
            <a:ext cx="3135814" cy="156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71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559807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Like it or not</a:t>
            </a:r>
            <a:r>
              <a:rPr lang="is-I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… all will be impacted by IoT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90732280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652563"/>
            <a:ext cx="81190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Remember mobile? (responsive design)</a:t>
            </a:r>
            <a:endParaRPr lang="en-US" sz="66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30" y="3121483"/>
            <a:ext cx="6568033" cy="32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9111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559807"/>
            <a:ext cx="81190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No such thing as an IoT developer</a:t>
            </a:r>
            <a:r>
              <a:rPr lang="is-I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… yet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23930356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081437"/>
            <a:ext cx="8119068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Large percentage not comfortable with Linux command line, for example</a:t>
            </a:r>
            <a:endParaRPr lang="en-US" sz="66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50098103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Career Planning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0489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Look to open source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Stay focused on business drivers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Train early on the tech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Do pilots and prototypes now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Just be part of anything IoT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Avoid end-to-end system lock-in</a:t>
            </a:r>
          </a:p>
        </p:txBody>
      </p:sp>
    </p:spTree>
    <p:extLst>
      <p:ext uri="{BB962C8B-B14F-4D97-AF65-F5344CB8AC3E}">
        <p14:creationId xmlns:p14="http://schemas.microsoft.com/office/powerpoint/2010/main" val="30068914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36569"/>
            <a:ext cx="8119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Must-Know Items</a:t>
            </a:r>
            <a:endParaRPr lang="en-US" sz="72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80489"/>
            <a:ext cx="822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Docker and containerization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Bluetooth Smart / 4.0 / Low Energy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Long-range low-power wireless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Latest security models (keep up)</a:t>
            </a:r>
          </a:p>
          <a:p>
            <a:pPr marL="285750" indent="-285750">
              <a:buFont typeface="Arial"/>
              <a:buChar char="•"/>
            </a:pPr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Edge processing / fog computing</a:t>
            </a:r>
          </a:p>
        </p:txBody>
      </p:sp>
    </p:spTree>
    <p:extLst>
      <p:ext uri="{BB962C8B-B14F-4D97-AF65-F5344CB8AC3E}">
        <p14:creationId xmlns:p14="http://schemas.microsoft.com/office/powerpoint/2010/main" val="41243896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570078"/>
            <a:ext cx="8119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Help with our research!</a:t>
            </a:r>
          </a:p>
          <a:p>
            <a:pPr algn="ctr"/>
            <a:endParaRPr lang="en-US" sz="6600" dirty="0">
              <a:solidFill>
                <a:schemeClr val="bg1"/>
              </a:solidFill>
              <a:latin typeface="Avenir Next Regular"/>
              <a:cs typeface="Avenir Next Regular"/>
            </a:endParaRPr>
          </a:p>
          <a:p>
            <a:pPr algn="ctr"/>
            <a:r>
              <a:rPr lang="en-US" sz="6600" dirty="0" smtClean="0">
                <a:solidFill>
                  <a:schemeClr val="bg1"/>
                </a:solidFill>
                <a:latin typeface="Avenir Next Regular"/>
                <a:cs typeface="Avenir Next Regular"/>
              </a:rPr>
              <a:t>Developers: I really want to talk to you</a:t>
            </a:r>
            <a:endParaRPr lang="en-US" sz="6600" dirty="0">
              <a:solidFill>
                <a:schemeClr val="bg1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12402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venir Next Regular"/>
                <a:cs typeface="Avenir Next Regular"/>
              </a:rPr>
              <a:t>M2M meets Internet</a:t>
            </a:r>
            <a:endParaRPr lang="en-US" dirty="0">
              <a:latin typeface="Avenir Next Regular"/>
              <a:cs typeface="Avenir Next Regular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897" y="1813929"/>
            <a:ext cx="60325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8172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8398" y="1509837"/>
            <a:ext cx="81190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Thanks!</a:t>
            </a:r>
          </a:p>
          <a:p>
            <a:pPr algn="ctr"/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Kilton Hopkins</a:t>
            </a: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  <a:hlinkClick r:id="rId2"/>
              </a:rPr>
              <a:t>kilton@iotracks.com</a:t>
            </a:r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@</a:t>
            </a:r>
            <a:r>
              <a:rPr lang="en-US" sz="3600" dirty="0" err="1" smtClean="0">
                <a:solidFill>
                  <a:srgbClr val="FFFFFF"/>
                </a:solidFill>
                <a:latin typeface="Avenir Next Regular"/>
                <a:cs typeface="Avenir Next Regular"/>
              </a:rPr>
              <a:t>kiltonhopkins</a:t>
            </a:r>
            <a:endParaRPr lang="en-US" sz="3600" dirty="0" smtClean="0">
              <a:solidFill>
                <a:srgbClr val="FFFFFF"/>
              </a:solidFill>
              <a:latin typeface="Avenir Next Regular"/>
              <a:cs typeface="Avenir Next Regular"/>
            </a:endParaRPr>
          </a:p>
          <a:p>
            <a:pPr algn="ctr"/>
            <a:r>
              <a:rPr lang="en-US" sz="3600" dirty="0" smtClean="0">
                <a:solidFill>
                  <a:srgbClr val="FFFFFF"/>
                </a:solidFill>
                <a:latin typeface="Avenir Next Regular"/>
                <a:cs typeface="Avenir Next Regular"/>
              </a:rPr>
              <a:t>@iotracks</a:t>
            </a:r>
            <a:endParaRPr lang="en-US" sz="3600" dirty="0">
              <a:solidFill>
                <a:srgbClr val="FFFFFF"/>
              </a:solidFill>
              <a:latin typeface="Avenir Next Regular"/>
              <a:cs typeface="Avenir Next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481432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1404</TotalTime>
  <Words>1275</Words>
  <Application>Microsoft Macintosh PowerPoint</Application>
  <PresentationFormat>On-screen Show (4:3)</PresentationFormat>
  <Paragraphs>336</Paragraphs>
  <Slides>90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1" baseType="lpstr">
      <vt:lpstr>Office Theme</vt:lpstr>
      <vt:lpstr>Like it or not, we are all IoT developers now</vt:lpstr>
      <vt:lpstr>PowerPoint Presentation</vt:lpstr>
      <vt:lpstr>PowerPoint Presentation</vt:lpstr>
      <vt:lpstr>PowerPoint Presentation</vt:lpstr>
      <vt:lpstr>PowerPoint Presentation</vt:lpstr>
      <vt:lpstr>IoT – What’s so new?</vt:lpstr>
      <vt:lpstr>IoT – What’s so new?</vt:lpstr>
      <vt:lpstr>… And what’s old?</vt:lpstr>
      <vt:lpstr>M2M meets Internet</vt:lpstr>
      <vt:lpstr>What survives from M2M</vt:lpstr>
      <vt:lpstr>What dies?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IoT Stack</vt:lpstr>
      <vt:lpstr>The IoT Stack</vt:lpstr>
      <vt:lpstr>The IoT Stack</vt:lpstr>
      <vt:lpstr>The IoT Stack</vt:lpstr>
      <vt:lpstr>The IoT Stack</vt:lpstr>
      <vt:lpstr>The IoT Stack</vt:lpstr>
      <vt:lpstr>The IoT Stack</vt:lpstr>
      <vt:lpstr>The IoT Stack</vt:lpstr>
      <vt:lpstr>The IoT Stack</vt:lpstr>
      <vt:lpstr>Device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IoT device peer-to-peer</vt:lpstr>
      <vt:lpstr>Full Internet of Things connections</vt:lpstr>
      <vt:lpstr>What matters for device connectivity1</vt:lpstr>
      <vt:lpstr>Open source for connectivity</vt:lpstr>
      <vt:lpstr>Open source for connectivity</vt:lpstr>
      <vt:lpstr>Open source for connectivity</vt:lpstr>
      <vt:lpstr>Open source for connectivity</vt:lpstr>
      <vt:lpstr>Open source for connectivity</vt:lpstr>
      <vt:lpstr>Open source for connectivity</vt:lpstr>
      <vt:lpstr>The IoT Stack</vt:lpstr>
      <vt:lpstr>On a gateway…</vt:lpstr>
      <vt:lpstr>Why edge processing?</vt:lpstr>
      <vt:lpstr>Why edge processing?</vt:lpstr>
      <vt:lpstr>7 ways to connect devices</vt:lpstr>
      <vt:lpstr>The IoT Stack</vt:lpstr>
      <vt:lpstr>What matters for ingestion?</vt:lpstr>
      <vt:lpstr>What matters for central processing?</vt:lpstr>
      <vt:lpstr>And what about this??!!!??</vt:lpstr>
      <vt:lpstr>Proprietary but noteworthy</vt:lpstr>
      <vt:lpstr>Proprietary but noteworthy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Open-Source IoT</dc:title>
  <dc:creator>Kilton Hopkins</dc:creator>
  <cp:lastModifiedBy>Kilton Hopkins</cp:lastModifiedBy>
  <cp:revision>34</cp:revision>
  <dcterms:created xsi:type="dcterms:W3CDTF">2016-06-07T05:10:49Z</dcterms:created>
  <dcterms:modified xsi:type="dcterms:W3CDTF">2016-09-03T01:03:37Z</dcterms:modified>
</cp:coreProperties>
</file>