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4" r:id="rId6"/>
    <p:sldId id="260" r:id="rId7"/>
    <p:sldId id="262" r:id="rId8"/>
    <p:sldId id="263" r:id="rId9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A9CC9A47-8848-4654-A168-C684BBE796DC}">
  <a:tblStyle styleId="{A9CC9A47-8848-4654-A168-C684BBE796D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48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Char char="●"/>
              <a:defRPr sz="1100"/>
            </a:lvl1pPr>
            <a:lvl2pPr lvl="1">
              <a:spcBef>
                <a:spcPts val="0"/>
              </a:spcBef>
              <a:buChar char="○"/>
              <a:defRPr sz="1100"/>
            </a:lvl2pPr>
            <a:lvl3pPr lvl="2">
              <a:spcBef>
                <a:spcPts val="0"/>
              </a:spcBef>
              <a:buChar char="■"/>
              <a:defRPr sz="1100"/>
            </a:lvl3pPr>
            <a:lvl4pPr lvl="3">
              <a:spcBef>
                <a:spcPts val="0"/>
              </a:spcBef>
              <a:buChar char="●"/>
              <a:defRPr sz="1100"/>
            </a:lvl4pPr>
            <a:lvl5pPr lvl="4">
              <a:spcBef>
                <a:spcPts val="0"/>
              </a:spcBef>
              <a:buChar char="○"/>
              <a:defRPr sz="1100"/>
            </a:lvl5pPr>
            <a:lvl6pPr lvl="5">
              <a:spcBef>
                <a:spcPts val="0"/>
              </a:spcBef>
              <a:buChar char="■"/>
              <a:defRPr sz="1100"/>
            </a:lvl6pPr>
            <a:lvl7pPr lvl="6">
              <a:spcBef>
                <a:spcPts val="0"/>
              </a:spcBef>
              <a:buChar char="●"/>
              <a:defRPr sz="1100"/>
            </a:lvl7pPr>
            <a:lvl8pPr lvl="7">
              <a:spcBef>
                <a:spcPts val="0"/>
              </a:spcBef>
              <a:buChar char="○"/>
              <a:defRPr sz="1100"/>
            </a:lvl8pPr>
            <a:lvl9pPr lvl="8">
              <a:spcBef>
                <a:spcPts val="0"/>
              </a:spcBef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757551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‹Nr.›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‹Nr.›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‹Nr.›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‹Nr.›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‹Nr.›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‹Nr.›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‹Nr.›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‹Nr.›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‹Nr.›</a:t>
            </a:fld>
            <a:endParaRPr lang="e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‹Nr.›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‹Nr.›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Char char="●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●"/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●"/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</a:rPr>
              <a:t>‹Nr.›</a:t>
            </a:fld>
            <a:endParaRPr lang="en" sz="1000">
              <a:solidFill>
                <a:schemeClr val="dk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3.png"/><Relationship Id="rId7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Eclipse Californium</a:t>
            </a:r>
          </a:p>
        </p:txBody>
      </p:sp>
      <p:sp>
        <p:nvSpPr>
          <p:cNvPr id="55" name="Shape 55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/>
              <a:t>Project </a:t>
            </a:r>
            <a:r>
              <a:rPr lang="en" dirty="0" smtClean="0"/>
              <a:t>Update 2020</a:t>
            </a:r>
            <a:endParaRPr lang="e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Overview</a:t>
            </a:r>
          </a:p>
        </p:txBody>
      </p:sp>
      <p:sp>
        <p:nvSpPr>
          <p:cNvPr id="61" name="Shape 61"/>
          <p:cNvSpPr txBox="1"/>
          <p:nvPr/>
        </p:nvSpPr>
        <p:spPr>
          <a:xfrm>
            <a:off x="272500" y="1071300"/>
            <a:ext cx="4617552" cy="2099284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 dirty="0">
                <a:solidFill>
                  <a:schemeClr val="dk1"/>
                </a:solidFill>
                <a:highlight>
                  <a:srgbClr val="FFFFFF"/>
                </a:highlight>
              </a:rPr>
              <a:t>Californium is a powerful CoAP framework targeting back-end services and stronger Internet of Things devices.</a:t>
            </a:r>
          </a:p>
          <a:p>
            <a:pPr lvl="0" rtl="0">
              <a:spcBef>
                <a:spcPts val="0"/>
              </a:spcBef>
              <a:buNone/>
            </a:pPr>
            <a:endParaRPr sz="1800" dirty="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" sz="1800" dirty="0">
                <a:solidFill>
                  <a:schemeClr val="dk1"/>
                </a:solidFill>
                <a:highlight>
                  <a:srgbClr val="FFFFFF"/>
                </a:highlight>
              </a:rPr>
              <a:t>It provides a convenient API for RESTful Web services that support </a:t>
            </a:r>
            <a:r>
              <a:rPr lang="en" sz="1800" dirty="0" smtClean="0">
                <a:solidFill>
                  <a:schemeClr val="dk1"/>
                </a:solidFill>
                <a:highlight>
                  <a:srgbClr val="FFFFFF"/>
                </a:highlight>
              </a:rPr>
              <a:t>all </a:t>
            </a:r>
            <a:r>
              <a:rPr lang="en" sz="1800" dirty="0">
                <a:solidFill>
                  <a:schemeClr val="dk1"/>
                </a:solidFill>
                <a:highlight>
                  <a:srgbClr val="FFFFFF"/>
                </a:highlight>
              </a:rPr>
              <a:t>of CoAP's features</a:t>
            </a:r>
            <a:r>
              <a:rPr lang="en" sz="1800" dirty="0" smtClean="0">
                <a:solidFill>
                  <a:schemeClr val="dk1"/>
                </a:solidFill>
                <a:highlight>
                  <a:srgbClr val="FFFFFF"/>
                </a:highlight>
              </a:rPr>
              <a:t>.</a:t>
            </a:r>
          </a:p>
        </p:txBody>
      </p:sp>
      <p:pic>
        <p:nvPicPr>
          <p:cNvPr id="62" name="Shape 6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314950" y="1017725"/>
            <a:ext cx="2224900" cy="22249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hape 61"/>
          <p:cNvSpPr txBox="1"/>
          <p:nvPr/>
        </p:nvSpPr>
        <p:spPr>
          <a:xfrm>
            <a:off x="311700" y="3296364"/>
            <a:ext cx="7593496" cy="146711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 dirty="0" smtClean="0">
                <a:solidFill>
                  <a:schemeClr val="dk1"/>
                </a:solidFill>
                <a:highlight>
                  <a:srgbClr val="FFFFFF"/>
                </a:highlight>
              </a:rPr>
              <a:t>Own eclipse sandbox:</a:t>
            </a:r>
          </a:p>
          <a:p>
            <a:pPr lvl="0" rtl="0">
              <a:spcBef>
                <a:spcPts val="0"/>
              </a:spcBef>
              <a:buNone/>
            </a:pPr>
            <a:r>
              <a:rPr lang="en-US" sz="1800" dirty="0" smtClean="0">
                <a:solidFill>
                  <a:schemeClr val="dk1"/>
                </a:solidFill>
                <a:highlight>
                  <a:srgbClr val="FFFFFF"/>
                </a:highlight>
              </a:rPr>
              <a:t>c</a:t>
            </a:r>
            <a:r>
              <a:rPr lang="en" sz="1800" dirty="0" smtClean="0">
                <a:solidFill>
                  <a:schemeClr val="dk1"/>
                </a:solidFill>
                <a:highlight>
                  <a:srgbClr val="FFFFFF"/>
                </a:highlight>
              </a:rPr>
              <a:t>oap://californium.eclipse.org (also coap://californium.eclipseprojects.io)</a:t>
            </a:r>
            <a:endParaRPr lang="en" sz="1800" dirty="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lvl="0"/>
            <a:r>
              <a:rPr lang="en-US" sz="1800" dirty="0" smtClean="0">
                <a:solidFill>
                  <a:schemeClr val="dk1"/>
                </a:solidFill>
                <a:highlight>
                  <a:srgbClr val="FFFFFF"/>
                </a:highlight>
              </a:rPr>
              <a:t>Supports also c</a:t>
            </a:r>
            <a:r>
              <a:rPr lang="en" sz="1800" dirty="0" smtClean="0">
                <a:solidFill>
                  <a:schemeClr val="dk1"/>
                </a:solidFill>
                <a:highlight>
                  <a:srgbClr val="FFFFFF"/>
                </a:highlight>
              </a:rPr>
              <a:t>oaps, </a:t>
            </a:r>
            <a:r>
              <a:rPr lang="en-US" sz="1800" dirty="0" smtClean="0">
                <a:solidFill>
                  <a:schemeClr val="dk1"/>
                </a:solidFill>
                <a:highlight>
                  <a:srgbClr val="FFFFFF"/>
                </a:highlight>
              </a:rPr>
              <a:t>a</a:t>
            </a:r>
            <a:r>
              <a:rPr lang="en" sz="1800" dirty="0" smtClean="0">
                <a:solidFill>
                  <a:schemeClr val="dk1"/>
                </a:solidFill>
                <a:highlight>
                  <a:srgbClr val="FFFFFF"/>
                </a:highlight>
              </a:rPr>
              <a:t>nd experimental coap-tcp and coaps-tcp</a:t>
            </a:r>
            <a:endParaRPr lang="en" sz="1800" dirty="0">
              <a:solidFill>
                <a:schemeClr val="dk1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Stats</a:t>
            </a:r>
          </a:p>
        </p:txBody>
      </p:sp>
      <p:graphicFrame>
        <p:nvGraphicFramePr>
          <p:cNvPr id="68" name="Shape 68"/>
          <p:cNvGraphicFramePr/>
          <p:nvPr>
            <p:extLst>
              <p:ext uri="{D42A27DB-BD31-4B8C-83A1-F6EECF244321}">
                <p14:modId xmlns:p14="http://schemas.microsoft.com/office/powerpoint/2010/main" val="2896663450"/>
              </p:ext>
            </p:extLst>
          </p:nvPr>
        </p:nvGraphicFramePr>
        <p:xfrm>
          <a:off x="519025" y="1349175"/>
          <a:ext cx="7239000" cy="3169680"/>
        </p:xfrm>
        <a:graphic>
          <a:graphicData uri="http://schemas.openxmlformats.org/drawingml/2006/table">
            <a:tbl>
              <a:tblPr>
                <a:noFill/>
                <a:tableStyleId>{A9CC9A47-8848-4654-A168-C684BBE796DC}</a:tableStyleId>
              </a:tblPr>
              <a:tblGrid>
                <a:gridCol w="3619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19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Initial Code Contribution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Apr 2014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Committers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 dirty="0" smtClean="0"/>
                        <a:t>Mainly 1 active,</a:t>
                      </a:r>
                      <a:r>
                        <a:rPr lang="en" baseline="0" dirty="0" smtClean="0"/>
                        <a:t> over all </a:t>
                      </a:r>
                      <a:r>
                        <a:rPr lang="en" dirty="0" smtClean="0"/>
                        <a:t>5 (+/- 0)</a:t>
                      </a:r>
                      <a:endParaRPr lang="en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 dirty="0"/>
                        <a:t>Contributors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 dirty="0" smtClean="0"/>
                        <a:t>6 (- 4)</a:t>
                      </a:r>
                      <a:endParaRPr lang="en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Commits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 dirty="0" smtClean="0"/>
                        <a:t>~2250 (+ 480) (master)</a:t>
                      </a:r>
                      <a:endParaRPr lang="en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PRs (last month)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 dirty="0" smtClean="0"/>
                        <a:t>12 (merged)</a:t>
                      </a:r>
                      <a:endParaRPr lang="en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Issues opened (last month)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 dirty="0" smtClean="0"/>
                        <a:t>3</a:t>
                      </a:r>
                      <a:endParaRPr lang="en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 dirty="0"/>
                        <a:t>Issues closed (last month)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 dirty="0" smtClean="0"/>
                        <a:t>9</a:t>
                      </a:r>
                      <a:endParaRPr lang="en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 dirty="0"/>
                        <a:t>Unique GitHub cloners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 dirty="0" smtClean="0"/>
                        <a:t>44 (+6)</a:t>
                      </a:r>
                      <a:endParaRPr lang="en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/>
              <a:t>Release </a:t>
            </a:r>
            <a:r>
              <a:rPr lang="en" dirty="0" smtClean="0"/>
              <a:t>Plan – Near Future</a:t>
            </a:r>
            <a:endParaRPr lang="en" dirty="0"/>
          </a:p>
        </p:txBody>
      </p:sp>
      <p:graphicFrame>
        <p:nvGraphicFramePr>
          <p:cNvPr id="74" name="Shape 74"/>
          <p:cNvGraphicFramePr/>
          <p:nvPr>
            <p:extLst>
              <p:ext uri="{D42A27DB-BD31-4B8C-83A1-F6EECF244321}">
                <p14:modId xmlns:p14="http://schemas.microsoft.com/office/powerpoint/2010/main" val="4003977694"/>
              </p:ext>
            </p:extLst>
          </p:nvPr>
        </p:nvGraphicFramePr>
        <p:xfrm>
          <a:off x="491925" y="1288200"/>
          <a:ext cx="7239000" cy="3505080"/>
        </p:xfrm>
        <a:graphic>
          <a:graphicData uri="http://schemas.openxmlformats.org/drawingml/2006/table">
            <a:tbl>
              <a:tblPr>
                <a:noFill/>
                <a:tableStyleId>{A9CC9A47-8848-4654-A168-C684BBE796DC}</a:tableStyleId>
              </a:tblPr>
              <a:tblGrid>
                <a:gridCol w="8498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45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646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Version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 dirty="0"/>
                        <a:t>Date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 dirty="0"/>
                        <a:t>Content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 dirty="0" smtClean="0"/>
                        <a:t>2.0.0</a:t>
                      </a:r>
                      <a:endParaRPr lang="en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 dirty="0" smtClean="0"/>
                        <a:t>December</a:t>
                      </a:r>
                      <a:r>
                        <a:rPr lang="en" baseline="0" dirty="0" smtClean="0"/>
                        <a:t> 2019, done!</a:t>
                      </a:r>
                      <a:endParaRPr lang="en" dirty="0" smtClean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285750" lvl="0" indent="-285750">
                        <a:spcBef>
                          <a:spcPts val="0"/>
                        </a:spcBef>
                        <a:buFont typeface="Arial" panose="020B0604020202020204" pitchFamily="34" charset="0"/>
                        <a:buChar char="•"/>
                      </a:pPr>
                      <a:endParaRPr lang="en" dirty="0" smtClean="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-US" dirty="0" smtClean="0"/>
                        <a:t>-</a:t>
                      </a:r>
                      <a:r>
                        <a:rPr lang="en-US" baseline="0" dirty="0" smtClean="0"/>
                        <a:t> </a:t>
                      </a:r>
                      <a:r>
                        <a:rPr lang="en" dirty="0" smtClean="0"/>
                        <a:t>2.4.1</a:t>
                      </a:r>
                      <a:endParaRPr lang="en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 dirty="0" smtClean="0"/>
                        <a:t>September 2019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285750" lvl="0" indent="-285750">
                        <a:spcBef>
                          <a:spcPts val="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" dirty="0" smtClean="0">
                          <a:solidFill>
                            <a:schemeClr val="dk1"/>
                          </a:solidFill>
                        </a:rPr>
                        <a:t>PSK with async API</a:t>
                      </a:r>
                    </a:p>
                    <a:p>
                      <a:pPr marL="285750" lvl="0" indent="-285750">
                        <a:spcBef>
                          <a:spcPts val="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" dirty="0" smtClean="0">
                          <a:solidFill>
                            <a:schemeClr val="dk1"/>
                          </a:solidFill>
                        </a:rPr>
                        <a:t>Redesign</a:t>
                      </a:r>
                      <a:r>
                        <a:rPr lang="en" baseline="0" dirty="0" smtClean="0">
                          <a:solidFill>
                            <a:schemeClr val="dk1"/>
                          </a:solidFill>
                        </a:rPr>
                        <a:t> DTLS record layer</a:t>
                      </a:r>
                    </a:p>
                    <a:p>
                      <a:pPr marL="285750" lvl="0" indent="-285750">
                        <a:spcBef>
                          <a:spcPts val="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" baseline="0" dirty="0" smtClean="0">
                          <a:solidFill>
                            <a:schemeClr val="dk1"/>
                          </a:solidFill>
                        </a:rPr>
                        <a:t>OSCORE, more features </a:t>
                      </a:r>
                    </a:p>
                    <a:p>
                      <a:pPr marL="285750" lvl="0" indent="-285750">
                        <a:spcBef>
                          <a:spcPts val="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" baseline="0" dirty="0" smtClean="0">
                          <a:solidFill>
                            <a:schemeClr val="dk1"/>
                          </a:solidFill>
                        </a:rPr>
                        <a:t>X25519/Ed25519 support</a:t>
                      </a:r>
                    </a:p>
                    <a:p>
                      <a:pPr marL="285750" lvl="0" indent="-285750">
                        <a:spcBef>
                          <a:spcPts val="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" sz="1400" b="0" i="0" u="none" strike="noStrike" cap="none" dirty="0" smtClean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Multicast</a:t>
                      </a:r>
                      <a:r>
                        <a:rPr lang="en" sz="1400" b="0" i="0" u="none" strike="noStrike" cap="none" baseline="0" dirty="0" smtClean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improvements</a:t>
                      </a:r>
                    </a:p>
                    <a:p>
                      <a:pPr marL="285750" lvl="0" indent="-285750">
                        <a:spcBef>
                          <a:spcPts val="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" sz="1400" b="0" i="0" u="none" strike="noStrike" cap="none" baseline="0" dirty="0" smtClean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http-cross-proxy, new proxy2 implemenation</a:t>
                      </a:r>
                    </a:p>
                    <a:p>
                      <a:pPr marL="285750" lvl="0" indent="-285750">
                        <a:spcBef>
                          <a:spcPts val="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" sz="1400" b="0" i="0" u="none" strike="noStrike" cap="none" baseline="0" dirty="0" smtClean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Bugfixes</a:t>
                      </a:r>
                      <a:endParaRPr lang="en-US" sz="1400" b="0" i="0" u="none" strike="noStrike" cap="none" dirty="0" smtClean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282087148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 dirty="0" smtClean="0"/>
                        <a:t>2.5.0</a:t>
                      </a:r>
                      <a:endParaRPr lang="en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 dirty="0" smtClean="0"/>
                        <a:t>November 2020</a:t>
                      </a:r>
                      <a:endParaRPr lang="en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285750" lvl="0" indent="-285750">
                        <a:spcBef>
                          <a:spcPts val="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" dirty="0" smtClean="0">
                          <a:solidFill>
                            <a:schemeClr val="dk1"/>
                          </a:solidFill>
                        </a:rPr>
                        <a:t>CoAPs Load Balancer based on DTLS CID</a:t>
                      </a:r>
                    </a:p>
                    <a:p>
                      <a:pPr marL="285750" lvl="0" indent="-285750">
                        <a:spcBef>
                          <a:spcPts val="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de-DE" dirty="0" err="1" smtClean="0">
                          <a:solidFill>
                            <a:schemeClr val="dk1"/>
                          </a:solidFill>
                        </a:rPr>
                        <a:t>Certificate-</a:t>
                      </a:r>
                      <a:r>
                        <a:rPr lang="de-DE" baseline="0" dirty="0" err="1" smtClean="0">
                          <a:solidFill>
                            <a:schemeClr val="dk1"/>
                          </a:solidFill>
                        </a:rPr>
                        <a:t>verifier</a:t>
                      </a:r>
                      <a:r>
                        <a:rPr lang="de-DE" baseline="0" dirty="0" smtClean="0">
                          <a:solidFill>
                            <a:schemeClr val="dk1"/>
                          </a:solidFill>
                        </a:rPr>
                        <a:t> </a:t>
                      </a:r>
                      <a:r>
                        <a:rPr lang="de-DE" baseline="0" dirty="0" err="1" smtClean="0">
                          <a:solidFill>
                            <a:schemeClr val="dk1"/>
                          </a:solidFill>
                        </a:rPr>
                        <a:t>supports</a:t>
                      </a:r>
                      <a:r>
                        <a:rPr lang="de-DE" baseline="0" dirty="0" smtClean="0">
                          <a:solidFill>
                            <a:schemeClr val="dk1"/>
                          </a:solidFill>
                        </a:rPr>
                        <a:t> </a:t>
                      </a:r>
                      <a:r>
                        <a:rPr lang="de-DE" baseline="0" dirty="0" err="1" smtClean="0">
                          <a:solidFill>
                            <a:schemeClr val="dk1"/>
                          </a:solidFill>
                        </a:rPr>
                        <a:t>new</a:t>
                      </a:r>
                      <a:r>
                        <a:rPr lang="de-DE" baseline="0" dirty="0" smtClean="0">
                          <a:solidFill>
                            <a:schemeClr val="dk1"/>
                          </a:solidFill>
                        </a:rPr>
                        <a:t> </a:t>
                      </a:r>
                      <a:r>
                        <a:rPr lang="de-DE" baseline="0" dirty="0" err="1" smtClean="0">
                          <a:solidFill>
                            <a:schemeClr val="dk1"/>
                          </a:solidFill>
                        </a:rPr>
                        <a:t>async</a:t>
                      </a:r>
                      <a:r>
                        <a:rPr lang="de-DE" baseline="0" dirty="0" smtClean="0">
                          <a:solidFill>
                            <a:schemeClr val="dk1"/>
                          </a:solidFill>
                        </a:rPr>
                        <a:t> </a:t>
                      </a:r>
                      <a:r>
                        <a:rPr lang="de-DE" baseline="0" dirty="0" err="1" smtClean="0">
                          <a:solidFill>
                            <a:schemeClr val="dk1"/>
                          </a:solidFill>
                        </a:rPr>
                        <a:t>mechanism</a:t>
                      </a:r>
                      <a:endParaRPr lang="de-DE" baseline="0" dirty="0" smtClean="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/>
              <a:t>Release </a:t>
            </a:r>
            <a:r>
              <a:rPr lang="en" dirty="0" smtClean="0"/>
              <a:t>Plan – Far Future (you never know </a:t>
            </a:r>
            <a:r>
              <a:rPr lang="en" dirty="0" smtClean="0">
                <a:sym typeface="Wingdings" panose="05000000000000000000" pitchFamily="2" charset="2"/>
              </a:rPr>
              <a:t> )</a:t>
            </a:r>
            <a:endParaRPr lang="en" dirty="0"/>
          </a:p>
        </p:txBody>
      </p:sp>
      <p:graphicFrame>
        <p:nvGraphicFramePr>
          <p:cNvPr id="74" name="Shape 74"/>
          <p:cNvGraphicFramePr/>
          <p:nvPr>
            <p:extLst>
              <p:ext uri="{D42A27DB-BD31-4B8C-83A1-F6EECF244321}">
                <p14:modId xmlns:p14="http://schemas.microsoft.com/office/powerpoint/2010/main" val="2908384557"/>
              </p:ext>
            </p:extLst>
          </p:nvPr>
        </p:nvGraphicFramePr>
        <p:xfrm>
          <a:off x="491925" y="1288200"/>
          <a:ext cx="7239000" cy="2865000"/>
        </p:xfrm>
        <a:graphic>
          <a:graphicData uri="http://schemas.openxmlformats.org/drawingml/2006/table">
            <a:tbl>
              <a:tblPr>
                <a:noFill/>
                <a:tableStyleId>{A9CC9A47-8848-4654-A168-C684BBE796DC}</a:tableStyleId>
              </a:tblPr>
              <a:tblGrid>
                <a:gridCol w="950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236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646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Version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 dirty="0"/>
                        <a:t>Date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 dirty="0"/>
                        <a:t>Content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 dirty="0" smtClean="0"/>
                        <a:t>3.0.0-M1</a:t>
                      </a:r>
                      <a:endParaRPr lang="en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 dirty="0" smtClean="0"/>
                        <a:t>December</a:t>
                      </a:r>
                      <a:r>
                        <a:rPr lang="en" baseline="0" dirty="0" smtClean="0"/>
                        <a:t> 2020</a:t>
                      </a:r>
                      <a:endParaRPr lang="en" dirty="0" smtClean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285750" lvl="0" indent="-285750">
                        <a:spcBef>
                          <a:spcPts val="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" dirty="0" smtClean="0">
                          <a:solidFill>
                            <a:schemeClr val="dk1"/>
                          </a:solidFill>
                        </a:rPr>
                        <a:t>Just remove deprecated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 dirty="0" smtClean="0"/>
                        <a:t>3.0.0-M2</a:t>
                      </a:r>
                      <a:endParaRPr lang="en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 dirty="0" smtClean="0"/>
                        <a:t>March</a:t>
                      </a:r>
                      <a:r>
                        <a:rPr lang="en" baseline="0" dirty="0" smtClean="0"/>
                        <a:t> 2021</a:t>
                      </a:r>
                      <a:endParaRPr lang="en" dirty="0" smtClean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285750" lvl="0" indent="-285750">
                        <a:spcBef>
                          <a:spcPts val="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" dirty="0" smtClean="0">
                          <a:solidFill>
                            <a:schemeClr val="dk1"/>
                          </a:solidFill>
                        </a:rPr>
                        <a:t>Cleanup DTLS, remove</a:t>
                      </a:r>
                      <a:r>
                        <a:rPr lang="en" baseline="0" dirty="0" smtClean="0">
                          <a:solidFill>
                            <a:schemeClr val="dk1"/>
                          </a:solidFill>
                        </a:rPr>
                        <a:t> addresses from inner functions.</a:t>
                      </a:r>
                      <a:endParaRPr lang="en" dirty="0" smtClean="0">
                        <a:solidFill>
                          <a:schemeClr val="dk1"/>
                        </a:solidFill>
                      </a:endParaRPr>
                    </a:p>
                    <a:p>
                      <a:pPr marL="285750" lvl="0" indent="-285750">
                        <a:spcBef>
                          <a:spcPts val="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" dirty="0" smtClean="0">
                          <a:solidFill>
                            <a:schemeClr val="dk1"/>
                          </a:solidFill>
                        </a:rPr>
                        <a:t>SessionCache?</a:t>
                      </a:r>
                    </a:p>
                    <a:p>
                      <a:pPr marL="285750" lvl="0" indent="-285750">
                        <a:spcBef>
                          <a:spcPts val="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" sz="1400" b="0" i="0" u="none" strike="noStrike" cap="none" dirty="0" smtClean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Persistent</a:t>
                      </a:r>
                      <a:r>
                        <a:rPr lang="en" sz="1400" b="0" i="0" u="none" strike="noStrike" cap="none" baseline="0" dirty="0" smtClean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DTLS associations (Connections) for graceful shutdown?</a:t>
                      </a:r>
                    </a:p>
                    <a:p>
                      <a:pPr marL="285750" lvl="0" indent="-285750">
                        <a:spcBef>
                          <a:spcPts val="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" sz="1400" b="0" i="0" u="none" strike="noStrike" cap="none" baseline="0" dirty="0" smtClean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???</a:t>
                      </a:r>
                      <a:endParaRPr lang="en-US" sz="1400" b="0" i="0" u="none" strike="noStrike" cap="none" dirty="0" smtClean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282087148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 dirty="0" smtClean="0"/>
                        <a:t>3.0.0-M3</a:t>
                      </a:r>
                      <a:endParaRPr lang="en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endParaRPr lang="en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285750" lvl="0" indent="-285750">
                        <a:spcBef>
                          <a:spcPts val="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" dirty="0" smtClean="0">
                          <a:solidFill>
                            <a:schemeClr val="dk1"/>
                          </a:solidFill>
                        </a:rPr>
                        <a:t>DTLS 1.3?</a:t>
                      </a:r>
                    </a:p>
                    <a:p>
                      <a:pPr marL="285750" lvl="0" indent="-285750">
                        <a:spcBef>
                          <a:spcPts val="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" dirty="0" smtClean="0">
                          <a:solidFill>
                            <a:schemeClr val="dk1"/>
                          </a:solidFill>
                        </a:rPr>
                        <a:t>???</a:t>
                      </a:r>
                      <a:endParaRPr lang="de-DE" baseline="0" dirty="0" smtClean="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6336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Challenges</a:t>
            </a:r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457200" lvl="0" indent="-228600"/>
            <a:r>
              <a:rPr lang="en" dirty="0"/>
              <a:t>IETF, DTLS 1.2 Connection ID discussion </a:t>
            </a:r>
            <a:r>
              <a:rPr lang="en" dirty="0" smtClean="0"/>
              <a:t>still seems </a:t>
            </a:r>
            <a:r>
              <a:rPr lang="en" dirty="0"/>
              <a:t>to doze</a:t>
            </a:r>
          </a:p>
          <a:p>
            <a:pPr marL="457200" lvl="0" indent="-228600"/>
            <a:r>
              <a:rPr lang="en" dirty="0"/>
              <a:t>None conformant </a:t>
            </a:r>
            <a:r>
              <a:rPr lang="en" dirty="0" smtClean="0"/>
              <a:t>clients, </a:t>
            </a:r>
          </a:p>
          <a:p>
            <a:pPr marL="457200" lvl="1" indent="-228600"/>
            <a:r>
              <a:rPr lang="en" dirty="0" smtClean="0"/>
              <a:t>e.g</a:t>
            </a:r>
            <a:r>
              <a:rPr lang="en" smtClean="0"/>
              <a:t>. </a:t>
            </a:r>
            <a:r>
              <a:rPr lang="en" smtClean="0"/>
              <a:t>nonconforming </a:t>
            </a:r>
            <a:r>
              <a:rPr lang="en" dirty="0" smtClean="0"/>
              <a:t>response for rejects</a:t>
            </a:r>
          </a:p>
          <a:p>
            <a:pPr marL="457200" lvl="1" indent="-228600"/>
            <a:r>
              <a:rPr lang="en-US" dirty="0" smtClean="0"/>
              <a:t>l</a:t>
            </a:r>
            <a:r>
              <a:rPr lang="en" dirty="0" smtClean="0"/>
              <a:t>ong-term operation in dynamic networks without DTLS session management</a:t>
            </a:r>
            <a:endParaRPr lang="en" dirty="0"/>
          </a:p>
          <a:p>
            <a:pPr marL="457200" lvl="0" indent="-228600"/>
            <a:r>
              <a:rPr lang="en" dirty="0" smtClean="0"/>
              <a:t>Too less people for too much wishes</a:t>
            </a:r>
          </a:p>
          <a:p>
            <a:pPr marL="457200" lvl="1" indent="-228600"/>
            <a:r>
              <a:rPr lang="en" dirty="0" smtClean="0"/>
              <a:t>DTLS 1.3, CoAP over TCP</a:t>
            </a:r>
          </a:p>
          <a:p>
            <a:pPr marL="457200" lvl="1" indent="-228600"/>
            <a:r>
              <a:rPr lang="en" dirty="0" smtClean="0"/>
              <a:t>SessionCache</a:t>
            </a:r>
            <a:endParaRPr lang="e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0" name="Shape 110"/>
          <p:cNvPicPr/>
          <p:nvPr/>
        </p:nvPicPr>
        <p:blipFill>
          <a:blip r:embed="rId2"/>
          <a:stretch/>
        </p:blipFill>
        <p:spPr>
          <a:xfrm>
            <a:off x="4015800" y="1630440"/>
            <a:ext cx="712080" cy="659880"/>
          </a:xfrm>
          <a:prstGeom prst="rect">
            <a:avLst/>
          </a:prstGeom>
          <a:ln>
            <a:noFill/>
          </a:ln>
        </p:spPr>
      </p:pic>
      <p:sp>
        <p:nvSpPr>
          <p:cNvPr id="117" name="CustomShape 1"/>
          <p:cNvSpPr/>
          <p:nvPr/>
        </p:nvSpPr>
        <p:spPr>
          <a:xfrm>
            <a:off x="3352680" y="1144800"/>
            <a:ext cx="5665320" cy="3836520"/>
          </a:xfrm>
          <a:prstGeom prst="rect">
            <a:avLst/>
          </a:prstGeom>
          <a:noFill/>
          <a:ln w="9360">
            <a:solidFill>
              <a:srgbClr val="B7B7B7"/>
            </a:solidFill>
            <a:custDash>
              <a:ds d="1000000" sp="400000"/>
            </a:custDash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b"/>
          <a:lstStyle/>
          <a:p>
            <a:pPr algn="ctr">
              <a:lnSpc>
                <a:spcPct val="100000"/>
              </a:lnSpc>
            </a:pPr>
            <a:r>
              <a:rPr lang="de-DE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Cloud</a:t>
            </a:r>
            <a:endParaRPr lang="de-D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8" name="CustomShape 2"/>
          <p:cNvSpPr/>
          <p:nvPr/>
        </p:nvSpPr>
        <p:spPr>
          <a:xfrm>
            <a:off x="290520" y="1144800"/>
            <a:ext cx="2199600" cy="3648960"/>
          </a:xfrm>
          <a:prstGeom prst="rect">
            <a:avLst/>
          </a:prstGeom>
          <a:noFill/>
          <a:ln w="9360">
            <a:solidFill>
              <a:srgbClr val="B7B7B7"/>
            </a:solidFill>
            <a:custDash>
              <a:ds d="1000000" sp="400000"/>
            </a:custDash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b"/>
          <a:lstStyle/>
          <a:p>
            <a:pPr algn="ctr">
              <a:lnSpc>
                <a:spcPct val="100000"/>
              </a:lnSpc>
            </a:pPr>
            <a:r>
              <a:rPr lang="de-DE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LAN</a:t>
            </a:r>
            <a:endParaRPr lang="de-D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9" name="CustomShape 3"/>
          <p:cNvSpPr/>
          <p:nvPr/>
        </p:nvSpPr>
        <p:spPr>
          <a:xfrm>
            <a:off x="5715360" y="2682000"/>
            <a:ext cx="1199880" cy="1019520"/>
          </a:xfrm>
          <a:prstGeom prst="rect">
            <a:avLst/>
          </a:prstGeom>
          <a:noFill/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20" name="Shape 89"/>
          <p:cNvPicPr/>
          <p:nvPr/>
        </p:nvPicPr>
        <p:blipFill>
          <a:blip r:embed="rId3"/>
          <a:stretch/>
        </p:blipFill>
        <p:spPr>
          <a:xfrm>
            <a:off x="5958720" y="2844000"/>
            <a:ext cx="713160" cy="695520"/>
          </a:xfrm>
          <a:prstGeom prst="rect">
            <a:avLst/>
          </a:prstGeom>
          <a:ln>
            <a:noFill/>
          </a:ln>
        </p:spPr>
      </p:pic>
      <p:sp>
        <p:nvSpPr>
          <p:cNvPr id="121" name="CustomShape 4"/>
          <p:cNvSpPr/>
          <p:nvPr/>
        </p:nvSpPr>
        <p:spPr>
          <a:xfrm flipH="1">
            <a:off x="5002560" y="3191760"/>
            <a:ext cx="712080" cy="360"/>
          </a:xfrm>
          <a:prstGeom prst="bentConnector3">
            <a:avLst>
              <a:gd name="adj1" fmla="val 49997"/>
            </a:avLst>
          </a:prstGeom>
          <a:noFill/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2" name="CustomShape 5"/>
          <p:cNvSpPr/>
          <p:nvPr/>
        </p:nvSpPr>
        <p:spPr>
          <a:xfrm>
            <a:off x="1919160" y="3191760"/>
            <a:ext cx="1782000" cy="360"/>
          </a:xfrm>
          <a:prstGeom prst="bentConnector3">
            <a:avLst>
              <a:gd name="adj1" fmla="val 49996"/>
            </a:avLst>
          </a:prstGeom>
          <a:noFill/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3" name="CustomShape 6"/>
          <p:cNvSpPr/>
          <p:nvPr/>
        </p:nvSpPr>
        <p:spPr>
          <a:xfrm>
            <a:off x="4983840" y="3182400"/>
            <a:ext cx="790920" cy="36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/>
          <a:lstStyle/>
          <a:p>
            <a:pPr algn="r">
              <a:lnSpc>
                <a:spcPct val="100000"/>
              </a:lnSpc>
            </a:pPr>
            <a:r>
              <a:rPr lang="de-DE" sz="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AMQP 1.0</a:t>
            </a:r>
            <a:endParaRPr lang="de-D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4" name="CustomShape 7"/>
          <p:cNvSpPr/>
          <p:nvPr/>
        </p:nvSpPr>
        <p:spPr>
          <a:xfrm>
            <a:off x="2602080" y="3231720"/>
            <a:ext cx="790920" cy="36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/>
          <a:lstStyle/>
          <a:p>
            <a:pPr>
              <a:lnSpc>
                <a:spcPct val="100000"/>
              </a:lnSpc>
            </a:pPr>
            <a:r>
              <a:rPr lang="de-DE" sz="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CoAP(s)</a:t>
            </a:r>
            <a:endParaRPr lang="de-D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5" name="CustomShape 8"/>
          <p:cNvSpPr/>
          <p:nvPr/>
        </p:nvSpPr>
        <p:spPr>
          <a:xfrm flipH="1">
            <a:off x="6315480" y="1882080"/>
            <a:ext cx="1260720" cy="799560"/>
          </a:xfrm>
          <a:prstGeom prst="bentConnector2">
            <a:avLst/>
          </a:prstGeom>
          <a:noFill/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6" name="CustomShape 9"/>
          <p:cNvSpPr/>
          <p:nvPr/>
        </p:nvSpPr>
        <p:spPr>
          <a:xfrm>
            <a:off x="7576560" y="1388880"/>
            <a:ext cx="1301040" cy="985680"/>
          </a:xfrm>
          <a:prstGeom prst="rect">
            <a:avLst/>
          </a:prstGeom>
          <a:noFill/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7" name="CustomShape 10"/>
          <p:cNvSpPr/>
          <p:nvPr/>
        </p:nvSpPr>
        <p:spPr>
          <a:xfrm>
            <a:off x="3701520" y="2682000"/>
            <a:ext cx="1301040" cy="1019520"/>
          </a:xfrm>
          <a:prstGeom prst="rect">
            <a:avLst/>
          </a:prstGeom>
          <a:noFill/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/>
          <a:lstStyle/>
          <a:p>
            <a:pPr algn="ctr">
              <a:lnSpc>
                <a:spcPct val="100000"/>
              </a:lnSpc>
            </a:pPr>
            <a:r>
              <a:rPr lang="de-DE" sz="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&lt;&lt;Protocol Adapter&gt;&gt;</a:t>
            </a:r>
            <a:endParaRPr lang="de-D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8" name="CustomShape 11"/>
          <p:cNvSpPr/>
          <p:nvPr/>
        </p:nvSpPr>
        <p:spPr>
          <a:xfrm>
            <a:off x="7576560" y="2682360"/>
            <a:ext cx="1301040" cy="1019520"/>
          </a:xfrm>
          <a:prstGeom prst="rect">
            <a:avLst/>
          </a:prstGeom>
          <a:noFill/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29" name="Shape 100"/>
          <p:cNvPicPr/>
          <p:nvPr/>
        </p:nvPicPr>
        <p:blipFill>
          <a:blip r:embed="rId4"/>
          <a:stretch/>
        </p:blipFill>
        <p:spPr>
          <a:xfrm>
            <a:off x="7720560" y="2865240"/>
            <a:ext cx="1012680" cy="465480"/>
          </a:xfrm>
          <a:prstGeom prst="rect">
            <a:avLst/>
          </a:prstGeom>
          <a:ln>
            <a:noFill/>
          </a:ln>
        </p:spPr>
      </p:pic>
      <p:sp>
        <p:nvSpPr>
          <p:cNvPr id="130" name="CustomShape 12"/>
          <p:cNvSpPr/>
          <p:nvPr/>
        </p:nvSpPr>
        <p:spPr>
          <a:xfrm>
            <a:off x="6915600" y="3191760"/>
            <a:ext cx="660600" cy="360"/>
          </a:xfrm>
          <a:prstGeom prst="bentConnector3">
            <a:avLst>
              <a:gd name="adj1" fmla="val 49995"/>
            </a:avLst>
          </a:prstGeom>
          <a:noFill/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1" name="CustomShape 13"/>
          <p:cNvSpPr/>
          <p:nvPr/>
        </p:nvSpPr>
        <p:spPr>
          <a:xfrm>
            <a:off x="6939000" y="3182400"/>
            <a:ext cx="790920" cy="36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/>
          <a:lstStyle/>
          <a:p>
            <a:pPr>
              <a:lnSpc>
                <a:spcPct val="100000"/>
              </a:lnSpc>
            </a:pPr>
            <a:r>
              <a:rPr lang="de-DE" sz="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AMQP 1.0</a:t>
            </a:r>
            <a:endParaRPr lang="de-D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2" name="CustomShape 14"/>
          <p:cNvSpPr/>
          <p:nvPr/>
        </p:nvSpPr>
        <p:spPr>
          <a:xfrm rot="16200000" flipH="1">
            <a:off x="8073000" y="2528640"/>
            <a:ext cx="306720" cy="360"/>
          </a:xfrm>
          <a:prstGeom prst="bentConnector3">
            <a:avLst>
              <a:gd name="adj1" fmla="val 49996"/>
            </a:avLst>
          </a:prstGeom>
          <a:noFill/>
          <a:ln w="9360">
            <a:solidFill>
              <a:srgbClr val="000000"/>
            </a:solidFill>
            <a:round/>
            <a:tailEnd type="triangle" w="lg" len="lg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3" name="CustomShape 15"/>
          <p:cNvSpPr/>
          <p:nvPr/>
        </p:nvSpPr>
        <p:spPr>
          <a:xfrm>
            <a:off x="8227440" y="2374920"/>
            <a:ext cx="790920" cy="36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/>
          <a:lstStyle/>
          <a:p>
            <a:pPr>
              <a:lnSpc>
                <a:spcPct val="100000"/>
              </a:lnSpc>
            </a:pPr>
            <a:r>
              <a:rPr lang="de-DE" sz="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HTTP</a:t>
            </a:r>
            <a:endParaRPr lang="de-D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4" name="CustomShape 16"/>
          <p:cNvSpPr/>
          <p:nvPr/>
        </p:nvSpPr>
        <p:spPr>
          <a:xfrm>
            <a:off x="3741840" y="1373760"/>
            <a:ext cx="1260720" cy="1019520"/>
          </a:xfrm>
          <a:prstGeom prst="rect">
            <a:avLst/>
          </a:prstGeom>
          <a:noFill/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/>
          <a:lstStyle/>
          <a:p>
            <a:pPr algn="ctr">
              <a:lnSpc>
                <a:spcPct val="100000"/>
              </a:lnSpc>
            </a:pPr>
            <a:r>
              <a:rPr lang="de-DE" sz="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&lt;&lt;Protocol Adapter&gt;&gt;</a:t>
            </a:r>
            <a:endParaRPr lang="de-D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de-DE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MQTT</a:t>
            </a:r>
            <a:endParaRPr lang="de-D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5" name="CustomShape 17"/>
          <p:cNvSpPr/>
          <p:nvPr/>
        </p:nvSpPr>
        <p:spPr>
          <a:xfrm>
            <a:off x="2603520" y="1897920"/>
            <a:ext cx="790920" cy="36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/>
          <a:lstStyle/>
          <a:p>
            <a:pPr>
              <a:lnSpc>
                <a:spcPct val="100000"/>
              </a:lnSpc>
            </a:pPr>
            <a:r>
              <a:rPr lang="de-DE" sz="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MQTT</a:t>
            </a:r>
            <a:endParaRPr lang="de-D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6" name="CustomShape 18"/>
          <p:cNvSpPr/>
          <p:nvPr/>
        </p:nvSpPr>
        <p:spPr>
          <a:xfrm>
            <a:off x="6659640" y="1897920"/>
            <a:ext cx="790920" cy="36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/>
          <a:lstStyle/>
          <a:p>
            <a:pPr>
              <a:lnSpc>
                <a:spcPct val="100000"/>
              </a:lnSpc>
            </a:pPr>
            <a:r>
              <a:rPr lang="de-DE" sz="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AMQP 1.0</a:t>
            </a:r>
            <a:endParaRPr lang="de-D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7" name="CustomShape 19"/>
          <p:cNvSpPr/>
          <p:nvPr/>
        </p:nvSpPr>
        <p:spPr>
          <a:xfrm>
            <a:off x="5002560" y="1883880"/>
            <a:ext cx="712080" cy="1307880"/>
          </a:xfrm>
          <a:prstGeom prst="bentConnector3">
            <a:avLst>
              <a:gd name="adj1" fmla="val 50006"/>
            </a:avLst>
          </a:prstGeom>
          <a:noFill/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38" name="Shape 93"/>
          <p:cNvPicPr/>
          <p:nvPr/>
        </p:nvPicPr>
        <p:blipFill>
          <a:blip r:embed="rId5"/>
          <a:stretch/>
        </p:blipFill>
        <p:spPr>
          <a:xfrm>
            <a:off x="1105560" y="2784960"/>
            <a:ext cx="813240" cy="813240"/>
          </a:xfrm>
          <a:prstGeom prst="rect">
            <a:avLst/>
          </a:prstGeom>
          <a:ln>
            <a:noFill/>
          </a:ln>
        </p:spPr>
      </p:pic>
      <p:sp>
        <p:nvSpPr>
          <p:cNvPr id="139" name="CustomShape 20"/>
          <p:cNvSpPr/>
          <p:nvPr/>
        </p:nvSpPr>
        <p:spPr>
          <a:xfrm>
            <a:off x="480240" y="1630440"/>
            <a:ext cx="584280" cy="36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/>
          <a:lstStyle/>
          <a:p>
            <a:pPr>
              <a:lnSpc>
                <a:spcPct val="100000"/>
              </a:lnSpc>
            </a:pPr>
            <a:r>
              <a:rPr lang="de-DE" sz="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BT LE</a:t>
            </a:r>
            <a:endParaRPr lang="de-D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1" name="CustomShape 21"/>
          <p:cNvSpPr/>
          <p:nvPr/>
        </p:nvSpPr>
        <p:spPr>
          <a:xfrm>
            <a:off x="2198520" y="1880640"/>
            <a:ext cx="1542960" cy="2880"/>
          </a:xfrm>
          <a:prstGeom prst="bentConnector3">
            <a:avLst>
              <a:gd name="adj1" fmla="val 50002"/>
            </a:avLst>
          </a:prstGeom>
          <a:noFill/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2" name="CustomShape 22"/>
          <p:cNvSpPr/>
          <p:nvPr/>
        </p:nvSpPr>
        <p:spPr>
          <a:xfrm>
            <a:off x="1064880" y="1370520"/>
            <a:ext cx="1133280" cy="1019520"/>
          </a:xfrm>
          <a:prstGeom prst="rect">
            <a:avLst/>
          </a:prstGeom>
          <a:noFill/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/>
          <a:lstStyle/>
          <a:p>
            <a:pPr algn="ctr">
              <a:lnSpc>
                <a:spcPct val="100000"/>
              </a:lnSpc>
            </a:pPr>
            <a:r>
              <a:rPr lang="de-DE" sz="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&lt;&lt;Gateway&gt;&gt;</a:t>
            </a:r>
            <a:endParaRPr lang="de-D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3" name="CustomShape 23"/>
          <p:cNvSpPr/>
          <p:nvPr/>
        </p:nvSpPr>
        <p:spPr>
          <a:xfrm flipH="1">
            <a:off x="436320" y="1880640"/>
            <a:ext cx="627480" cy="18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44" name="Shape 114"/>
          <p:cNvPicPr/>
          <p:nvPr/>
        </p:nvPicPr>
        <p:blipFill>
          <a:blip r:embed="rId6"/>
          <a:stretch/>
        </p:blipFill>
        <p:spPr>
          <a:xfrm>
            <a:off x="1193760" y="1750320"/>
            <a:ext cx="875520" cy="262440"/>
          </a:xfrm>
          <a:prstGeom prst="rect">
            <a:avLst/>
          </a:prstGeom>
          <a:ln>
            <a:noFill/>
          </a:ln>
        </p:spPr>
      </p:pic>
      <p:sp>
        <p:nvSpPr>
          <p:cNvPr id="145" name="CustomShape 24"/>
          <p:cNvSpPr/>
          <p:nvPr/>
        </p:nvSpPr>
        <p:spPr>
          <a:xfrm rot="10800000">
            <a:off x="464634" y="1554660"/>
            <a:ext cx="60228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chemeClr val="dk2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6" name="CustomShape 25"/>
          <p:cNvSpPr/>
          <p:nvPr/>
        </p:nvSpPr>
        <p:spPr>
          <a:xfrm>
            <a:off x="520920" y="1295280"/>
            <a:ext cx="584280" cy="36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/>
          <a:lstStyle/>
          <a:p>
            <a:pPr>
              <a:lnSpc>
                <a:spcPct val="100000"/>
              </a:lnSpc>
            </a:pPr>
            <a:r>
              <a:rPr lang="de-DE" sz="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USB</a:t>
            </a:r>
            <a:endParaRPr lang="de-D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7" name="CustomShape 26"/>
          <p:cNvSpPr/>
          <p:nvPr/>
        </p:nvSpPr>
        <p:spPr>
          <a:xfrm rot="10800000">
            <a:off x="464634" y="2240460"/>
            <a:ext cx="60228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chemeClr val="dk2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8" name="CustomShape 27"/>
          <p:cNvSpPr/>
          <p:nvPr/>
        </p:nvSpPr>
        <p:spPr>
          <a:xfrm>
            <a:off x="520920" y="1981080"/>
            <a:ext cx="584280" cy="36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/>
          <a:lstStyle/>
          <a:p>
            <a:pPr>
              <a:lnSpc>
                <a:spcPct val="100000"/>
              </a:lnSpc>
            </a:pPr>
            <a:r>
              <a:rPr lang="de-DE" sz="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WiFi</a:t>
            </a:r>
            <a:endParaRPr lang="de-D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9" name="TextShape 28"/>
          <p:cNvSpPr txBox="1"/>
          <p:nvPr/>
        </p:nvSpPr>
        <p:spPr>
          <a:xfrm>
            <a:off x="311760" y="444960"/>
            <a:ext cx="8520120" cy="572400"/>
          </a:xfrm>
          <a:prstGeom prst="rect">
            <a:avLst/>
          </a:prstGeom>
          <a:noFill/>
          <a:ln>
            <a:noFill/>
          </a:ln>
        </p:spPr>
        <p:txBody>
          <a:bodyPr tIns="91440" bIns="91440"/>
          <a:lstStyle/>
          <a:p>
            <a:pPr>
              <a:lnSpc>
                <a:spcPct val="100000"/>
              </a:lnSpc>
            </a:pPr>
            <a:r>
              <a:rPr lang="de-DE" sz="2800" b="0" strike="noStrik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Established</a:t>
            </a:r>
            <a:r>
              <a:rPr lang="de-DE" sz="2800" b="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 Collaboration</a:t>
            </a:r>
            <a:endParaRPr lang="de-DE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50" name="Shape 120"/>
          <p:cNvPicPr/>
          <p:nvPr/>
        </p:nvPicPr>
        <p:blipFill>
          <a:blip r:embed="rId7"/>
          <a:stretch/>
        </p:blipFill>
        <p:spPr>
          <a:xfrm>
            <a:off x="4097880" y="3000240"/>
            <a:ext cx="547920" cy="547920"/>
          </a:xfrm>
          <a:prstGeom prst="rect">
            <a:avLst/>
          </a:prstGeom>
          <a:ln>
            <a:noFill/>
          </a:ln>
        </p:spPr>
      </p:pic>
      <p:sp>
        <p:nvSpPr>
          <p:cNvPr id="151" name="CustomShape 29"/>
          <p:cNvSpPr/>
          <p:nvPr/>
        </p:nvSpPr>
        <p:spPr>
          <a:xfrm>
            <a:off x="7576560" y="3975480"/>
            <a:ext cx="1301040" cy="900000"/>
          </a:xfrm>
          <a:prstGeom prst="rect">
            <a:avLst/>
          </a:prstGeom>
          <a:noFill/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52" name="Shape 122"/>
          <p:cNvPicPr/>
          <p:nvPr/>
        </p:nvPicPr>
        <p:blipFill>
          <a:blip r:embed="rId8"/>
          <a:stretch/>
        </p:blipFill>
        <p:spPr>
          <a:xfrm>
            <a:off x="7969680" y="4097880"/>
            <a:ext cx="584280" cy="654840"/>
          </a:xfrm>
          <a:prstGeom prst="rect">
            <a:avLst/>
          </a:prstGeom>
          <a:ln w="9360">
            <a:solidFill>
              <a:srgbClr val="FFFFFF"/>
            </a:solidFill>
            <a:round/>
          </a:ln>
        </p:spPr>
      </p:pic>
      <p:sp>
        <p:nvSpPr>
          <p:cNvPr id="153" name="CustomShape 30"/>
          <p:cNvSpPr/>
          <p:nvPr/>
        </p:nvSpPr>
        <p:spPr>
          <a:xfrm rot="10800000">
            <a:off x="6284880" y="3710880"/>
            <a:ext cx="1260720" cy="723240"/>
          </a:xfrm>
          <a:prstGeom prst="bentConnector2">
            <a:avLst/>
          </a:prstGeom>
          <a:noFill/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4" name="CustomShape 31"/>
          <p:cNvSpPr/>
          <p:nvPr/>
        </p:nvSpPr>
        <p:spPr>
          <a:xfrm>
            <a:off x="6619320" y="4080240"/>
            <a:ext cx="790920" cy="36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/>
          <a:lstStyle/>
          <a:p>
            <a:pPr>
              <a:lnSpc>
                <a:spcPct val="100000"/>
              </a:lnSpc>
            </a:pPr>
            <a:r>
              <a:rPr lang="de-DE" sz="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AMQP 1.0</a:t>
            </a:r>
            <a:endParaRPr lang="de-D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5" name="CustomShape 32"/>
          <p:cNvSpPr/>
          <p:nvPr/>
        </p:nvSpPr>
        <p:spPr>
          <a:xfrm rot="16200000" flipH="1">
            <a:off x="8089920" y="3838680"/>
            <a:ext cx="272880" cy="360"/>
          </a:xfrm>
          <a:prstGeom prst="bentConnector3">
            <a:avLst>
              <a:gd name="adj1" fmla="val 49995"/>
            </a:avLst>
          </a:prstGeom>
          <a:noFill/>
          <a:ln w="9360">
            <a:solidFill>
              <a:srgbClr val="000000"/>
            </a:solidFill>
            <a:round/>
            <a:tailEnd type="triangle" w="lg" len="lg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6" name="CustomShape 33"/>
          <p:cNvSpPr/>
          <p:nvPr/>
        </p:nvSpPr>
        <p:spPr>
          <a:xfrm>
            <a:off x="8227440" y="3701880"/>
            <a:ext cx="790920" cy="36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/>
          <a:lstStyle/>
          <a:p>
            <a:pPr>
              <a:lnSpc>
                <a:spcPct val="100000"/>
              </a:lnSpc>
            </a:pPr>
            <a:r>
              <a:rPr lang="de-DE" sz="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HTTP (?)</a:t>
            </a:r>
            <a:endParaRPr lang="de-D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57" name="Shape 127"/>
          <p:cNvPicPr/>
          <p:nvPr/>
        </p:nvPicPr>
        <p:blipFill>
          <a:blip r:embed="rId9"/>
          <a:stretch/>
        </p:blipFill>
        <p:spPr>
          <a:xfrm>
            <a:off x="7701120" y="1488240"/>
            <a:ext cx="1052280" cy="723240"/>
          </a:xfrm>
          <a:prstGeom prst="rect">
            <a:avLst/>
          </a:prstGeom>
          <a:ln w="9360">
            <a:solidFill>
              <a:srgbClr val="FFFFFF"/>
            </a:solidFill>
            <a:round/>
          </a:ln>
        </p:spPr>
      </p:pic>
    </p:spTree>
    <p:extLst>
      <p:ext uri="{BB962C8B-B14F-4D97-AF65-F5344CB8AC3E}">
        <p14:creationId xmlns:p14="http://schemas.microsoft.com/office/powerpoint/2010/main" val="250653027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CustomShape 1"/>
          <p:cNvSpPr/>
          <p:nvPr/>
        </p:nvSpPr>
        <p:spPr>
          <a:xfrm>
            <a:off x="3352680" y="1144800"/>
            <a:ext cx="5665320" cy="3836520"/>
          </a:xfrm>
          <a:prstGeom prst="rect">
            <a:avLst/>
          </a:prstGeom>
          <a:noFill/>
          <a:ln w="9360">
            <a:solidFill>
              <a:srgbClr val="B7B7B7"/>
            </a:solidFill>
            <a:custDash>
              <a:ds d="1000000" sp="400000"/>
            </a:custDash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b"/>
          <a:lstStyle/>
          <a:p>
            <a:pPr algn="ctr">
              <a:lnSpc>
                <a:spcPct val="100000"/>
              </a:lnSpc>
            </a:pPr>
            <a:r>
              <a:rPr lang="de-DE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Cloud</a:t>
            </a:r>
            <a:endParaRPr lang="de-D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8" name="CustomShape 2"/>
          <p:cNvSpPr/>
          <p:nvPr/>
        </p:nvSpPr>
        <p:spPr>
          <a:xfrm>
            <a:off x="290520" y="1144800"/>
            <a:ext cx="2199600" cy="3648960"/>
          </a:xfrm>
          <a:prstGeom prst="rect">
            <a:avLst/>
          </a:prstGeom>
          <a:noFill/>
          <a:ln w="9360">
            <a:solidFill>
              <a:srgbClr val="B7B7B7"/>
            </a:solidFill>
            <a:custDash>
              <a:ds d="1000000" sp="400000"/>
            </a:custDash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b"/>
          <a:lstStyle/>
          <a:p>
            <a:pPr algn="ctr">
              <a:lnSpc>
                <a:spcPct val="100000"/>
              </a:lnSpc>
            </a:pPr>
            <a:r>
              <a:rPr lang="de-DE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LAN</a:t>
            </a:r>
            <a:endParaRPr lang="de-D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2" name="CustomShape 5"/>
          <p:cNvSpPr/>
          <p:nvPr/>
        </p:nvSpPr>
        <p:spPr>
          <a:xfrm>
            <a:off x="1919160" y="3191760"/>
            <a:ext cx="1782000" cy="360"/>
          </a:xfrm>
          <a:prstGeom prst="bentConnector3">
            <a:avLst>
              <a:gd name="adj1" fmla="val 49996"/>
            </a:avLst>
          </a:prstGeom>
          <a:noFill/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4" name="CustomShape 7"/>
          <p:cNvSpPr/>
          <p:nvPr/>
        </p:nvSpPr>
        <p:spPr>
          <a:xfrm>
            <a:off x="2602080" y="3231720"/>
            <a:ext cx="790920" cy="36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/>
          <a:lstStyle/>
          <a:p>
            <a:pPr>
              <a:lnSpc>
                <a:spcPct val="100000"/>
              </a:lnSpc>
            </a:pPr>
            <a:r>
              <a:rPr lang="de-DE" sz="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CoAP(s)</a:t>
            </a:r>
            <a:endParaRPr lang="de-D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7" name="CustomShape 10"/>
          <p:cNvSpPr/>
          <p:nvPr/>
        </p:nvSpPr>
        <p:spPr>
          <a:xfrm>
            <a:off x="3701520" y="2682000"/>
            <a:ext cx="1301040" cy="1019520"/>
          </a:xfrm>
          <a:prstGeom prst="rect">
            <a:avLst/>
          </a:prstGeom>
          <a:noFill/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/>
          <a:lstStyle/>
          <a:p>
            <a:pPr algn="ctr">
              <a:lnSpc>
                <a:spcPct val="100000"/>
              </a:lnSpc>
            </a:pPr>
            <a:endParaRPr lang="de-DE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38" name="Shape 93"/>
          <p:cNvPicPr/>
          <p:nvPr/>
        </p:nvPicPr>
        <p:blipFill>
          <a:blip r:embed="rId2"/>
          <a:stretch/>
        </p:blipFill>
        <p:spPr>
          <a:xfrm>
            <a:off x="1105560" y="2784960"/>
            <a:ext cx="813240" cy="813240"/>
          </a:xfrm>
          <a:prstGeom prst="rect">
            <a:avLst/>
          </a:prstGeom>
          <a:ln>
            <a:noFill/>
          </a:ln>
        </p:spPr>
      </p:pic>
      <p:sp>
        <p:nvSpPr>
          <p:cNvPr id="149" name="TextShape 28"/>
          <p:cNvSpPr txBox="1"/>
          <p:nvPr/>
        </p:nvSpPr>
        <p:spPr>
          <a:xfrm>
            <a:off x="311760" y="444960"/>
            <a:ext cx="8520120" cy="572400"/>
          </a:xfrm>
          <a:prstGeom prst="rect">
            <a:avLst/>
          </a:prstGeom>
          <a:noFill/>
          <a:ln>
            <a:noFill/>
          </a:ln>
        </p:spPr>
        <p:txBody>
          <a:bodyPr tIns="91440" bIns="91440"/>
          <a:lstStyle/>
          <a:p>
            <a:pPr>
              <a:lnSpc>
                <a:spcPct val="100000"/>
              </a:lnSpc>
            </a:pPr>
            <a:r>
              <a:rPr lang="de-DE" sz="2800" b="0" strike="noStrik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Established</a:t>
            </a:r>
            <a:r>
              <a:rPr lang="de-DE" sz="2800" b="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 Collaboration</a:t>
            </a:r>
            <a:endParaRPr lang="de-DE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50" name="Shape 120"/>
          <p:cNvPicPr/>
          <p:nvPr/>
        </p:nvPicPr>
        <p:blipFill>
          <a:blip r:embed="rId3"/>
          <a:stretch/>
        </p:blipFill>
        <p:spPr>
          <a:xfrm>
            <a:off x="4067977" y="2866680"/>
            <a:ext cx="547920" cy="547920"/>
          </a:xfrm>
          <a:prstGeom prst="rect">
            <a:avLst/>
          </a:prstGeom>
          <a:ln>
            <a:noFill/>
          </a:ln>
        </p:spPr>
      </p:pic>
      <p:sp>
        <p:nvSpPr>
          <p:cNvPr id="151" name="CustomShape 29"/>
          <p:cNvSpPr/>
          <p:nvPr/>
        </p:nvSpPr>
        <p:spPr>
          <a:xfrm>
            <a:off x="5843340" y="3414600"/>
            <a:ext cx="1301040" cy="959580"/>
          </a:xfrm>
          <a:prstGeom prst="rect">
            <a:avLst/>
          </a:prstGeom>
          <a:noFill/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52" name="Shape 122"/>
          <p:cNvPicPr/>
          <p:nvPr/>
        </p:nvPicPr>
        <p:blipFill>
          <a:blip r:embed="rId4"/>
          <a:stretch/>
        </p:blipFill>
        <p:spPr>
          <a:xfrm>
            <a:off x="6201720" y="3566970"/>
            <a:ext cx="584280" cy="654840"/>
          </a:xfrm>
          <a:prstGeom prst="rect">
            <a:avLst/>
          </a:prstGeom>
          <a:ln w="9360">
            <a:solidFill>
              <a:srgbClr val="FFFFFF"/>
            </a:solidFill>
            <a:round/>
          </a:ln>
        </p:spPr>
      </p:pic>
      <p:sp>
        <p:nvSpPr>
          <p:cNvPr id="43" name="CustomShape 10"/>
          <p:cNvSpPr/>
          <p:nvPr/>
        </p:nvSpPr>
        <p:spPr>
          <a:xfrm>
            <a:off x="5843340" y="1600200"/>
            <a:ext cx="1301040" cy="1369080"/>
          </a:xfrm>
          <a:prstGeom prst="rect">
            <a:avLst/>
          </a:prstGeom>
          <a:noFill/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/>
          <a:lstStyle/>
          <a:p>
            <a:pPr algn="ctr">
              <a:lnSpc>
                <a:spcPct val="100000"/>
              </a:lnSpc>
            </a:pPr>
            <a:endParaRPr lang="de-DE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44" name="Shape 120"/>
          <p:cNvPicPr/>
          <p:nvPr/>
        </p:nvPicPr>
        <p:blipFill>
          <a:blip r:embed="rId3"/>
          <a:stretch/>
        </p:blipFill>
        <p:spPr>
          <a:xfrm>
            <a:off x="6201720" y="1942223"/>
            <a:ext cx="547920" cy="547920"/>
          </a:xfrm>
          <a:prstGeom prst="rect">
            <a:avLst/>
          </a:prstGeom>
          <a:ln>
            <a:noFill/>
          </a:ln>
        </p:spPr>
      </p:pic>
      <p:sp>
        <p:nvSpPr>
          <p:cNvPr id="2" name="Textfeld 1"/>
          <p:cNvSpPr txBox="1"/>
          <p:nvPr/>
        </p:nvSpPr>
        <p:spPr>
          <a:xfrm>
            <a:off x="5931614" y="2661503"/>
            <a:ext cx="12698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HTTP-Proxy2</a:t>
            </a:r>
            <a:endParaRPr lang="en-US" dirty="0"/>
          </a:p>
        </p:txBody>
      </p:sp>
      <p:sp>
        <p:nvSpPr>
          <p:cNvPr id="48" name="CustomShape 5"/>
          <p:cNvSpPr/>
          <p:nvPr/>
        </p:nvSpPr>
        <p:spPr>
          <a:xfrm flipV="1">
            <a:off x="5002560" y="2242158"/>
            <a:ext cx="840780" cy="565302"/>
          </a:xfrm>
          <a:prstGeom prst="bentConnector3">
            <a:avLst>
              <a:gd name="adj1" fmla="val 49996"/>
            </a:avLst>
          </a:prstGeom>
          <a:noFill/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9" name="CustomShape 5"/>
          <p:cNvSpPr/>
          <p:nvPr/>
        </p:nvSpPr>
        <p:spPr>
          <a:xfrm>
            <a:off x="5002560" y="3532203"/>
            <a:ext cx="840780" cy="372616"/>
          </a:xfrm>
          <a:prstGeom prst="bentConnector3">
            <a:avLst>
              <a:gd name="adj1" fmla="val 49996"/>
            </a:avLst>
          </a:prstGeom>
          <a:noFill/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407188884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316</Words>
  <Application>Microsoft Office PowerPoint</Application>
  <PresentationFormat>Bildschirmpräsentation (16:9)</PresentationFormat>
  <Paragraphs>93</Paragraphs>
  <Slides>8</Slides>
  <Notes>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1" baseType="lpstr">
      <vt:lpstr>Arial</vt:lpstr>
      <vt:lpstr>Wingdings</vt:lpstr>
      <vt:lpstr>Simple Light</vt:lpstr>
      <vt:lpstr>Eclipse Californium</vt:lpstr>
      <vt:lpstr>Overview</vt:lpstr>
      <vt:lpstr>Stats</vt:lpstr>
      <vt:lpstr>Release Plan – Near Future</vt:lpstr>
      <vt:lpstr>Release Plan – Far Future (you never know  )</vt:lpstr>
      <vt:lpstr>Challenges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Eclipse Californium</dc:title>
  <dc:creator>Kraus Achim (INST/ECS4)</dc:creator>
  <cp:lastModifiedBy>Kraus Achim (IOC/PAP-HU)</cp:lastModifiedBy>
  <cp:revision>47</cp:revision>
  <dcterms:modified xsi:type="dcterms:W3CDTF">2020-10-07T14:15:31Z</dcterms:modified>
</cp:coreProperties>
</file>