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28" autoAdjust="0"/>
  </p:normalViewPr>
  <p:slideViewPr>
    <p:cSldViewPr snapToGrid="0" snapToObjects="1">
      <p:cViewPr>
        <p:scale>
          <a:sx n="100" d="100"/>
          <a:sy n="100" d="100"/>
        </p:scale>
        <p:origin x="-56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2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5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1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3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9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8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3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2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9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E811-54E8-8148-947D-A3F6869D0BB7}" type="datetimeFigureOut">
              <a:rPr lang="en-US" smtClean="0"/>
              <a:t>11/26/14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43020-DC7B-FC4D-86CD-562C1E4A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662112"/>
            <a:ext cx="7772400" cy="1470025"/>
          </a:xfrm>
        </p:spPr>
        <p:txBody>
          <a:bodyPr/>
          <a:lstStyle/>
          <a:p>
            <a:r>
              <a:rPr lang="en-US" dirty="0" smtClean="0"/>
              <a:t>Application Templates for IPSO Smart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900" y="4008199"/>
            <a:ext cx="6502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Proposal for High Level Constructors for IPSO Smart Objects and Composite Smart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IPSO Smart Objects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Define simple objects like temperature sensor, load controller, accelerometer</a:t>
            </a:r>
          </a:p>
          <a:p>
            <a:r>
              <a:rPr lang="en-US" sz="3000" dirty="0" smtClean="0"/>
              <a:t>Simple URI template of Object ID, Object Instance, Resource provides good reusability</a:t>
            </a:r>
          </a:p>
          <a:p>
            <a:r>
              <a:rPr lang="en-US" sz="3000" dirty="0" smtClean="0"/>
              <a:t>A layer of constructor is needed to build more complex models, e.g. a thermostat or coffee maker</a:t>
            </a:r>
          </a:p>
          <a:p>
            <a:r>
              <a:rPr lang="en-US" sz="3000" dirty="0" smtClean="0"/>
              <a:t>Also need a layer of abstraction and human-readable serialization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2449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Object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Typical object models are encapsulations – a thermostat contains a temperature sensor, a reference setting or set-point, and and a control output.</a:t>
            </a:r>
          </a:p>
          <a:p>
            <a:r>
              <a:rPr lang="en-US" sz="3000" dirty="0" smtClean="0"/>
              <a:t>Need reusability and composability; a common way to build a thermostat from IPSO Temperature, Setpoint, and Control objects</a:t>
            </a:r>
          </a:p>
          <a:p>
            <a:r>
              <a:rPr lang="en-US" sz="3000" dirty="0" smtClean="0"/>
              <a:t>Also need a way to encapsulate settings and attributes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57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0"/>
            <a:ext cx="90551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Transclusion</a:t>
            </a:r>
            <a:r>
              <a:rPr lang="en-US" sz="3600" dirty="0" smtClean="0"/>
              <a:t> using Object Links, like WWW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1617869" y="2869336"/>
            <a:ext cx="1722247" cy="3652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3308/0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7869" y="3234632"/>
            <a:ext cx="1722247" cy="3652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3306/0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7869" y="3599928"/>
            <a:ext cx="1722247" cy="3652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Thermostat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17869" y="3965224"/>
            <a:ext cx="1722247" cy="3652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On-Off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597845" y="1708023"/>
            <a:ext cx="1722247" cy="1461184"/>
            <a:chOff x="5023401" y="1578793"/>
            <a:chExt cx="1722247" cy="1461184"/>
          </a:xfrm>
        </p:grpSpPr>
        <p:sp>
          <p:nvSpPr>
            <p:cNvPr id="12" name="Rectangle 11"/>
            <p:cNvSpPr/>
            <p:nvPr/>
          </p:nvSpPr>
          <p:spPr>
            <a:xfrm>
              <a:off x="5023401" y="1578793"/>
              <a:ext cx="1722247" cy="3652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023401" y="1944089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023401" y="2309385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23401" y="2674681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271186" y="4696968"/>
            <a:ext cx="1722247" cy="1461184"/>
            <a:chOff x="5023401" y="1578793"/>
            <a:chExt cx="1722247" cy="1461184"/>
          </a:xfrm>
        </p:grpSpPr>
        <p:sp>
          <p:nvSpPr>
            <p:cNvPr id="19" name="Rectangle 18"/>
            <p:cNvSpPr/>
            <p:nvPr/>
          </p:nvSpPr>
          <p:spPr>
            <a:xfrm>
              <a:off x="5023401" y="1578793"/>
              <a:ext cx="1722247" cy="3652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23401" y="1944089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023401" y="2309385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23401" y="2674681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589442" y="3956911"/>
            <a:ext cx="1722247" cy="1461184"/>
            <a:chOff x="5023401" y="1578793"/>
            <a:chExt cx="1722247" cy="1461184"/>
          </a:xfrm>
        </p:grpSpPr>
        <p:sp>
          <p:nvSpPr>
            <p:cNvPr id="24" name="Rectangle 23"/>
            <p:cNvSpPr/>
            <p:nvPr/>
          </p:nvSpPr>
          <p:spPr>
            <a:xfrm>
              <a:off x="5023401" y="1578793"/>
              <a:ext cx="1722247" cy="3652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23401" y="1944089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23401" y="2309385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023401" y="2674681"/>
              <a:ext cx="1722247" cy="36529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Arrow Connector 28"/>
          <p:cNvCxnSpPr>
            <a:endCxn id="12" idx="1"/>
          </p:cNvCxnSpPr>
          <p:nvPr/>
        </p:nvCxnSpPr>
        <p:spPr>
          <a:xfrm flipV="1">
            <a:off x="3340116" y="1890671"/>
            <a:ext cx="2257729" cy="79601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3"/>
            <a:endCxn id="24" idx="1"/>
          </p:cNvCxnSpPr>
          <p:nvPr/>
        </p:nvCxnSpPr>
        <p:spPr>
          <a:xfrm>
            <a:off x="3340116" y="3051984"/>
            <a:ext cx="3249326" cy="10875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  <a:endCxn id="19" idx="1"/>
          </p:cNvCxnSpPr>
          <p:nvPr/>
        </p:nvCxnSpPr>
        <p:spPr>
          <a:xfrm>
            <a:off x="3340116" y="3417280"/>
            <a:ext cx="931070" cy="14623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39521" y="2090714"/>
            <a:ext cx="2678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8300 – IPSO PID Controller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298305" y="1275227"/>
            <a:ext cx="2755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3303/0 - IPSO Temperature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00623" y="3513722"/>
            <a:ext cx="2153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3308 – IPSO Setpoint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058625" y="4283381"/>
            <a:ext cx="2272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3306 – IPSO Actuation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933066" y="250061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89521" y="286525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Setpoint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93897" y="3225198"/>
            <a:ext cx="855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25226" y="3598138"/>
            <a:ext cx="1246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Application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617869" y="2504040"/>
            <a:ext cx="1722247" cy="3652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3303/0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01595" y="3971058"/>
            <a:ext cx="739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785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JSON Serialization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6159"/>
            <a:ext cx="8229600" cy="54562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Application Templates using JSON as a high level constructor for object instances and high level composite objects</a:t>
            </a:r>
          </a:p>
          <a:p>
            <a:r>
              <a:rPr lang="en-US" dirty="0" smtClean="0"/>
              <a:t>Controls object linking and encapsulation structure</a:t>
            </a:r>
          </a:p>
          <a:p>
            <a:r>
              <a:rPr lang="en-US" dirty="0" smtClean="0"/>
              <a:t>Provides settings, e.g. LWM2M Observe Attributes</a:t>
            </a:r>
          </a:p>
          <a:p>
            <a:r>
              <a:rPr lang="en-US" dirty="0" smtClean="0"/>
              <a:t>Provides additional core-link-format metadata for discovery</a:t>
            </a:r>
          </a:p>
          <a:p>
            <a:r>
              <a:rPr lang="en-US" dirty="0" smtClean="0"/>
              <a:t>Provides semantic hooks for abstract models</a:t>
            </a:r>
          </a:p>
          <a:p>
            <a:r>
              <a:rPr lang="en-US" dirty="0" smtClean="0"/>
              <a:t>Does this in a layered way as needed</a:t>
            </a:r>
          </a:p>
        </p:txBody>
      </p:sp>
    </p:spTree>
    <p:extLst>
      <p:ext uri="{BB962C8B-B14F-4D97-AF65-F5344CB8AC3E}">
        <p14:creationId xmlns:p14="http://schemas.microsoft.com/office/powerpoint/2010/main" val="198716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32" y="-5255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Example Template using Object Linking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93829" y="1192042"/>
            <a:ext cx="7353798" cy="466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“objects”: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8300: {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“description”: “IPSO PID Control”,</a:t>
            </a:r>
            <a:endParaRPr lang="en-US" sz="1500" dirty="0" smtClean="0">
              <a:latin typeface="Courier"/>
              <a:cs typeface="Courier"/>
            </a:endParaRP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“instances”: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  0: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    “resources”: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      7100: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        “description”: “Input Object Link”,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        “value”: [3300,0]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      },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7101: {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  “description”: “Setpoint Object Link”,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  “value”: [3308,0]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},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7102: {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  “description”: “Output Object Link”,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  “value”: [3306,0]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},</a:t>
            </a:r>
            <a:endParaRPr lang="en-US" sz="1500" dirty="0" smtClean="0">
              <a:latin typeface="Courier"/>
              <a:cs typeface="Courier"/>
            </a:endParaRP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          5750: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        “description”: ”Application Type”,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smtClean="0">
                <a:latin typeface="Courier"/>
                <a:cs typeface="Courier"/>
              </a:rPr>
              <a:t>           “value”: “Thermostat”</a:t>
            </a:r>
          </a:p>
          <a:p>
            <a:pPr>
              <a:lnSpc>
                <a:spcPct val="90000"/>
              </a:lnSpc>
            </a:pPr>
            <a:r>
              <a:rPr lang="en-US" sz="1500" dirty="0" smtClean="0">
                <a:latin typeface="Courier"/>
                <a:cs typeface="Courier"/>
              </a:rPr>
              <a:t>&lt;</a:t>
            </a:r>
            <a:r>
              <a:rPr lang="en-US" sz="1500" dirty="0" err="1" smtClean="0">
                <a:latin typeface="Courier"/>
                <a:cs typeface="Courier"/>
              </a:rPr>
              <a:t>etc</a:t>
            </a:r>
            <a:r>
              <a:rPr lang="en-US" sz="1500" dirty="0" smtClean="0">
                <a:latin typeface="Courier"/>
                <a:cs typeface="Courier"/>
              </a:rPr>
              <a:t>&gt;</a:t>
            </a:r>
            <a:endParaRPr lang="en-US" sz="15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11739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3708" y="989366"/>
            <a:ext cx="9229608" cy="5497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</a:t>
            </a:r>
            <a:r>
              <a:rPr lang="fr-FR" sz="1500" dirty="0" err="1" smtClean="0">
                <a:latin typeface="Courier"/>
                <a:cs typeface="Courier"/>
              </a:rPr>
              <a:t>objects</a:t>
            </a:r>
            <a:r>
              <a:rPr lang="fr-FR" sz="1500" dirty="0" smtClean="0">
                <a:latin typeface="Courier"/>
                <a:cs typeface="Courier"/>
              </a:rPr>
              <a:t>: { </a:t>
            </a:r>
          </a:p>
          <a:p>
            <a:pPr>
              <a:lnSpc>
                <a:spcPct val="90000"/>
              </a:lnSpc>
            </a:pPr>
            <a:r>
              <a:rPr lang="fr-FR" sz="1500" dirty="0">
                <a:latin typeface="Courier"/>
                <a:cs typeface="Courier"/>
              </a:rPr>
              <a:t> </a:t>
            </a:r>
            <a:r>
              <a:rPr lang="fr-FR" sz="1500" dirty="0" smtClean="0">
                <a:latin typeface="Courier"/>
                <a:cs typeface="Courier"/>
              </a:rPr>
              <a:t>   </a:t>
            </a:r>
            <a:r>
              <a:rPr lang="fr-FR" sz="1500" dirty="0" smtClean="0">
                <a:latin typeface="Courier"/>
                <a:cs typeface="Courier"/>
              </a:rPr>
              <a:t>3303: { 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“description”: ”ipso temperature sensor”,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“lwm2m-attributes”: {“pmin”: 60, “pmax”: 300, “max-age”: 360},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“</a:t>
            </a:r>
            <a:r>
              <a:rPr lang="fr-FR" sz="1500" dirty="0" err="1" smtClean="0">
                <a:latin typeface="Courier"/>
                <a:cs typeface="Courier"/>
              </a:rPr>
              <a:t>core</a:t>
            </a:r>
            <a:r>
              <a:rPr lang="fr-FR" sz="1500" dirty="0" smtClean="0">
                <a:latin typeface="Courier"/>
                <a:cs typeface="Courier"/>
              </a:rPr>
              <a:t>-link-attributes”: {“rt”: [”oma.lwm2m”, “urn:X-ipso:temperature”]},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“instances”: {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0:{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“lwm2m-attributes”: {},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“</a:t>
            </a:r>
            <a:r>
              <a:rPr lang="fr-FR" sz="1500" dirty="0" err="1" smtClean="0">
                <a:latin typeface="Courier"/>
                <a:cs typeface="Courier"/>
              </a:rPr>
              <a:t>core</a:t>
            </a:r>
            <a:r>
              <a:rPr lang="fr-FR" sz="1500" dirty="0" smtClean="0">
                <a:latin typeface="Courier"/>
                <a:cs typeface="Courier"/>
              </a:rPr>
              <a:t>-link-attributes”: {“rt”: ”urn:oma:lwm2m:ext:3303”},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“resources”: {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5700:{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  “description”: ”Current Measured Value”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  “lwm2m-attributes”: {“pmin”: 10,”step”: 0.5},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  “link-attributes”: {“rt”: ”ucum:temperature”, ”obs”, “ct”: 50}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5701: {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  “description”: ”units”,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  ”value”: ”ucum:Cel”, 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  “operations”: [“r”]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5601: {“description”: ”Min Measured Value”, ”value”: 100},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5602: {“description”: ”Max Measured Value”, ”value”: 0},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5603: {“description”: ”Min Range Value”, ”value”: 0},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5604: {“description”: ”Max Range Value”, ”value”: 100},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  5605: {“description”: ”Reset Min/Max”}</a:t>
            </a:r>
          </a:p>
          <a:p>
            <a:pPr>
              <a:lnSpc>
                <a:spcPct val="90000"/>
              </a:lnSpc>
            </a:pPr>
            <a:r>
              <a:rPr lang="fr-FR" sz="1500" dirty="0" smtClean="0">
                <a:latin typeface="Courier"/>
                <a:cs typeface="Courier"/>
              </a:rPr>
              <a:t>          }</a:t>
            </a:r>
            <a:endParaRPr lang="fr-FR" sz="1500" dirty="0">
              <a:latin typeface="Courier"/>
              <a:cs typeface="Courie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7073" y="148781"/>
            <a:ext cx="8803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Example Template using Semantic Annotation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421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38"/>
            <a:ext cx="8229600" cy="1143000"/>
          </a:xfrm>
        </p:spPr>
        <p:txBody>
          <a:bodyPr/>
          <a:lstStyle/>
          <a:p>
            <a:r>
              <a:rPr lang="en-US" dirty="0" smtClean="0"/>
              <a:t>IPSO </a:t>
            </a:r>
            <a:r>
              <a:rPr lang="en-US" sz="4000" dirty="0" smtClean="0"/>
              <a:t>Application</a:t>
            </a:r>
            <a:r>
              <a:rPr lang="en-US" dirty="0" smtClean="0"/>
              <a:t>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1714500"/>
            <a:ext cx="7810500" cy="4411663"/>
          </a:xfrm>
        </p:spPr>
        <p:txBody>
          <a:bodyPr/>
          <a:lstStyle/>
          <a:p>
            <a:r>
              <a:rPr lang="en-US" sz="3000" dirty="0" smtClean="0"/>
              <a:t>Constructor for embedded objects</a:t>
            </a:r>
          </a:p>
          <a:p>
            <a:r>
              <a:rPr lang="en-US" sz="3000" dirty="0" smtClean="0"/>
              <a:t>Constructor for complex, composite objects</a:t>
            </a:r>
          </a:p>
          <a:p>
            <a:r>
              <a:rPr lang="en-US" sz="3000" dirty="0" smtClean="0"/>
              <a:t>Controls, e.g. LWM2M Observe Attributes</a:t>
            </a:r>
          </a:p>
          <a:p>
            <a:r>
              <a:rPr lang="en-US" sz="3000" dirty="0" smtClean="0"/>
              <a:t>Hypermedia template for embedded server</a:t>
            </a:r>
          </a:p>
          <a:p>
            <a:r>
              <a:rPr lang="en-US" sz="3000" dirty="0" smtClean="0"/>
              <a:t>Hypermedia template for client applications</a:t>
            </a:r>
          </a:p>
          <a:p>
            <a:r>
              <a:rPr lang="en-US" sz="3000" dirty="0" smtClean="0"/>
              <a:t>Semantic Annotation using core-link-format metadata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87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10511</TotalTime>
  <Words>747</Words>
  <Application>Microsoft Macintosh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Application Templates for IPSO Smart Objects</vt:lpstr>
      <vt:lpstr>IPSO Smart Objects</vt:lpstr>
      <vt:lpstr>Object Models</vt:lpstr>
      <vt:lpstr>Transclusion using Object Links, like WWW</vt:lpstr>
      <vt:lpstr>JSON Serialization</vt:lpstr>
      <vt:lpstr>Example Template using Object Linking</vt:lpstr>
      <vt:lpstr>PowerPoint Presentation</vt:lpstr>
      <vt:lpstr>IPSO Application Templates</vt:lpstr>
    </vt:vector>
  </TitlesOfParts>
  <Company>ARM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Templates for IPSO Smart Objects</dc:title>
  <dc:creator>Michael Koster</dc:creator>
  <cp:lastModifiedBy>Michael Koster</cp:lastModifiedBy>
  <cp:revision>54</cp:revision>
  <dcterms:created xsi:type="dcterms:W3CDTF">2014-11-26T14:11:27Z</dcterms:created>
  <dcterms:modified xsi:type="dcterms:W3CDTF">2014-12-03T21:22:54Z</dcterms:modified>
</cp:coreProperties>
</file>