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21DE58DE-8AEE-4597-83EA-0C9C297AC8D1}">
  <a:tblStyle styleId="{21DE58DE-8AEE-4597-83EA-0C9C297AC8D1}" styleName="Table_0"/>
  <a:tblStyle styleId="{5C89E1B8-5FF0-48E9-A05A-D6046A8E829A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Relationship Id="rId4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bugs.eclipse.org/bugs/show_bug.cgi?id=467101" TargetMode="External"/><Relationship Id="rId4" Type="http://schemas.openxmlformats.org/officeDocument/2006/relationships/hyperlink" Target="http://vs0.inf.ethz.ch/logs/origin-tra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November 2016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62" y="10991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{21DE58DE-8AEE-4597-83EA-0C9C297AC8D1}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NOV</a:t>
                      </a:r>
                      <a:r>
                        <a:rPr b="1" lang="en" sz="1000" u="sng"/>
                        <a:t>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576262" y="10991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{21DE58DE-8AEE-4597-83EA-0C9C297AC8D1}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DEC '15 - NOV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1396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263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7101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{5C89E1B8-5FF0-48E9-A05A-D6046A8E829A}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133K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+7%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Vorto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+75%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+48%</a:t>
                      </a:r>
                      <a:r>
                        <a:rPr lang="en"/>
                        <a:t> (870K → 1.30M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descr="pubchart"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bchart"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38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{21DE58DE-8AEE-4597-83EA-0C9C297AC8D1}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20902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17767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6955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904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Aug-31, 2016)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Sandbox servers </a:t>
            </a:r>
            <a:r>
              <a:rPr lang="en" sz="2400"/>
              <a:t>(MQTT, CoAP, LwM2M)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1140900"/>
            <a:ext cx="8532000" cy="542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MQTT</a:t>
            </a:r>
            <a:r>
              <a:rPr lang="en"/>
              <a:t> (Mosquitto)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916 active clients </a:t>
            </a:r>
            <a:r>
              <a:rPr lang="en" sz="2400"/>
              <a:t>(</a:t>
            </a:r>
            <a:r>
              <a:rPr b="1" lang="en" sz="2400">
                <a:solidFill>
                  <a:srgbClr val="38761D"/>
                </a:solidFill>
              </a:rPr>
              <a:t>+12%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CoAP</a:t>
            </a:r>
          </a:p>
          <a:p>
            <a:pPr indent="-393700" lvl="0" marL="457200" rtl="0">
              <a:spcBef>
                <a:spcPts val="0"/>
              </a:spcBef>
              <a:buSzPct val="100000"/>
            </a:pPr>
            <a:r>
              <a:rPr lang="en" sz="2600"/>
              <a:t>131 unique IP addresses </a:t>
            </a:r>
            <a:r>
              <a:rPr lang="en" sz="2400"/>
              <a:t>(</a:t>
            </a:r>
            <a:r>
              <a:rPr b="1" lang="en" sz="2400">
                <a:solidFill>
                  <a:srgbClr val="38761D"/>
                </a:solidFill>
              </a:rPr>
              <a:t>+211%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LWM2M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/>
              <a:t>See </a:t>
            </a:r>
            <a:r>
              <a:rPr b="1" lang="en" u="sng">
                <a:solidFill>
                  <a:srgbClr val="663366"/>
                </a:solidFill>
                <a:hlinkClick r:id="rId3"/>
              </a:rPr>
              <a:t>Bug 467101</a:t>
            </a:r>
            <a:r>
              <a:rPr b="1" lang="en">
                <a:highlight>
                  <a:srgbClr val="D0D0D0"/>
                </a:highlight>
              </a:rPr>
              <a:t> 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80" name="Shape 80"/>
          <p:cNvSpPr txBox="1"/>
          <p:nvPr/>
        </p:nvSpPr>
        <p:spPr>
          <a:xfrm>
            <a:off x="-2622175" y="474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http://vs0.inf.ethz.ch/logs/origin-trace/</a:t>
            </a:r>
            <a:r>
              <a:rPr lang="en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