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C843746-7CBA-417F-A412-319C6A620A62}">
  <a:tblStyle styleId="{6C843746-7CBA-417F-A412-319C6A620A6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E10B5EA-4089-471E-B230-F769470F5FA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  <a:defRPr sz="3000">
                <a:solidFill>
                  <a:schemeClr val="dk1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 sz="2400">
                <a:solidFill>
                  <a:schemeClr val="dk1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 sz="2400">
                <a:solidFill>
                  <a:schemeClr val="dk1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  <a:endParaRPr/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December 2017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1" cy="1361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122250"/>
            <a:ext cx="8641800" cy="8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Monthly projects development activity</a:t>
            </a:r>
            <a:endParaRPr/>
          </a:p>
        </p:txBody>
      </p:sp>
      <p:graphicFrame>
        <p:nvGraphicFramePr>
          <p:cNvPr id="35" name="Shape 35"/>
          <p:cNvGraphicFramePr/>
          <p:nvPr/>
        </p:nvGraphicFramePr>
        <p:xfrm>
          <a:off x="576250" y="727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{6C843746-7CBA-417F-A412-319C6A620A62}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 u="sng"/>
                        <a:t>DEC '17</a:t>
                      </a:r>
                      <a:endParaRPr b="1" sz="1000" u="sng"/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  <a:endParaRPr i="1" sz="1000"/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Opened bugs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Closed bugs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Code authors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Commits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Posted messages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Senders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4diac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californium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concierge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ditto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211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eclipsescada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edje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hawkbit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hono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kapua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krikkit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kura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leshan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milo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mosquitto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om2m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paho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paho.incubator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ponte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risev2g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smarthome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tinydtls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unide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vorto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wakaama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whiskers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 u="sng"/>
                        <a:t>ALL PROJECTS</a:t>
                      </a:r>
                      <a:endParaRPr b="1" sz="1000" u="sng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357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204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97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934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0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0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9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1222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Yearly projects development activity</a:t>
            </a:r>
            <a:endParaRPr/>
          </a:p>
        </p:txBody>
      </p:sp>
      <p:graphicFrame>
        <p:nvGraphicFramePr>
          <p:cNvPr id="41" name="Shape 41"/>
          <p:cNvGraphicFramePr/>
          <p:nvPr/>
        </p:nvGraphicFramePr>
        <p:xfrm>
          <a:off x="652450" y="743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{6C843746-7CBA-417F-A412-319C6A620A62}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 u="sng"/>
                        <a:t>JAN '17 - DEC '17</a:t>
                      </a:r>
                      <a:endParaRPr b="1" sz="1000" u="sng"/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  <a:endParaRPr i="1" sz="1000"/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Opened bugs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Closed bugs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Code authors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Commits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Posted messages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Senders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4diac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383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californium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661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concierge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ditto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445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eclipsescada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183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edje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hawkbit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185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hono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948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334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kapua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604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398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3079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krikkit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kura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382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408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1274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135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leshan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272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milo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mosquitto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216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166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om2m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260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294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292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paho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668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490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1135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paho.incubator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ponte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risev2g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smarthome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824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719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tinydtls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67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unide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vorto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169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214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379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wakaama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whiskers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 u="sng"/>
                        <a:t>ALL PROJECTS</a:t>
                      </a:r>
                      <a:endParaRPr b="1" sz="1000" u="sng"/>
                    </a:p>
                  </a:txBody>
                  <a:tcPr marT="19050" marB="19050" marR="28575" marL="28575" anchor="b"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3921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3386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371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11315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2479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334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400" cy="53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  <a:endParaRPr sz="600"/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40"/>
            <a:ext cx="6676250" cy="35421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{AE10B5EA-4089-471E-B230-F769470F5FA9}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Number of unique visitors this month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126K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Month-over-month variation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E69138"/>
                          </a:solidFill>
                        </a:rPr>
                        <a:t>-11</a:t>
                      </a:r>
                      <a:r>
                        <a:rPr b="1" lang="en">
                          <a:solidFill>
                            <a:srgbClr val="E69138"/>
                          </a:solidFill>
                        </a:rPr>
                        <a:t>%</a:t>
                      </a:r>
                      <a:endParaRPr b="1">
                        <a:solidFill>
                          <a:srgbClr val="E69138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Project with the highest growth this month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Eclipse Ditto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+54%</a:t>
                      </a:r>
                      <a:r>
                        <a:rPr lang="en"/>
                        <a:t>) 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+16%</a:t>
                      </a:r>
                      <a:r>
                        <a:rPr lang="en"/>
                        <a:t> (1.33K → 1.56M visitors)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Websites</a:t>
            </a:r>
            <a:endParaRPr/>
          </a:p>
        </p:txBody>
      </p:sp>
      <p:pic>
        <p:nvPicPr>
          <p:cNvPr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400" y="974988"/>
            <a:ext cx="7527199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50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Downloads</a:t>
            </a:r>
            <a:endParaRPr/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  <a:endParaRPr sz="600"/>
          </a:p>
        </p:txBody>
      </p:sp>
      <p:sp>
        <p:nvSpPr>
          <p:cNvPr id="58" name="Shape 58"/>
          <p:cNvSpPr txBox="1"/>
          <p:nvPr/>
        </p:nvSpPr>
        <p:spPr>
          <a:xfrm>
            <a:off x="2551425" y="1793925"/>
            <a:ext cx="20400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 u="sng"/>
              <a:t>Downloads this month:</a:t>
            </a:r>
            <a:endParaRPr b="1" sz="1200" u="sng"/>
          </a:p>
        </p:txBody>
      </p:sp>
      <p:graphicFrame>
        <p:nvGraphicFramePr>
          <p:cNvPr id="59" name="Shape 59"/>
          <p:cNvGraphicFramePr/>
          <p:nvPr/>
        </p:nvGraphicFramePr>
        <p:xfrm>
          <a:off x="2551425" y="2187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{6C843746-7CBA-417F-A412-319C6A620A62}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paho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51119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smarthome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12378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milo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10350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mosquitto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9657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californium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9387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neoscada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4239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ditto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3217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leshan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1704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hawkbit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1602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kura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514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om2m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133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ponte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84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Grand Total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/>
                        <a:t>104384</a:t>
                      </a:r>
                      <a:endParaRPr b="1"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Lines of code (as of May-31, 2017)</a:t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https://docs.google.com/spreadsheets/d/1MT8vUectDG7qnt83LBts-B7oECMsICXyB4Tn4Kxl64U/pubchart?oid=1652481431&amp;format=image</a:t>
            </a:r>
            <a:endParaRPr/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6"/>
            <a:ext cx="8229599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7"/>
            <a:ext cx="8229600" cy="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Mailing list subscriptions</a:t>
            </a:r>
            <a:endParaRPr/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  <a:endParaRPr sz="600"/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8" y="1419491"/>
            <a:ext cx="8396326" cy="5190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