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1946F67C-6CD6-46FF-88C5-29A71A5FF478}">
  <a:tblStyle styleId="{1946F67C-6CD6-46FF-88C5-29A71A5FF478}" styleName="Table_0"/>
  <a:tblStyle styleId="{124F98B3-2C1F-4D6C-B01B-6CFA1BBC227F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Relationship Id="rId4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ugs.eclipse.org/bugs/show_bug.cgi?id=467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April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62" y="14135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{1946F67C-6CD6-46FF-88C5-29A71A5FF478}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APR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Github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846400" y="2417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{1946F67C-6CD6-46FF-88C5-29A71A5FF478}</a:tableStyleId>
              </a:tblPr>
              <a:tblGrid>
                <a:gridCol w="952500"/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March 2016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April 2016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iot.hono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iot.risev2g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iot.tiaki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iot.vorto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iot.wakaama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7C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Shape 42"/>
          <p:cNvGraphicFramePr/>
          <p:nvPr/>
        </p:nvGraphicFramePr>
        <p:xfrm>
          <a:off x="5315425" y="2417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{1946F67C-6CD6-46FF-88C5-29A71A5FF478}</a:tableStyleId>
              </a:tblPr>
              <a:tblGrid>
                <a:gridCol w="952500"/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March 2016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April 2016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iot.hono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iot.risev2g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iot.tiaki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iot.vorto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iot.wakaama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7C3"/>
                    </a:solidFill>
                  </a:tcPr>
                </a:tc>
              </a:tr>
            </a:tbl>
          </a:graphicData>
        </a:graphic>
      </p:graphicFrame>
      <p:sp>
        <p:nvSpPr>
          <p:cNvPr id="43" name="Shape 43"/>
          <p:cNvSpPr txBox="1"/>
          <p:nvPr>
            <p:ph type="title"/>
          </p:nvPr>
        </p:nvSpPr>
        <p:spPr>
          <a:xfrm>
            <a:off x="457200" y="1346025"/>
            <a:ext cx="3607800" cy="828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Pull requests</a:t>
            </a:r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940275" y="1346025"/>
            <a:ext cx="3607800" cy="828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Issues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50" name="Shape 50"/>
          <p:cNvGraphicFramePr/>
          <p:nvPr/>
        </p:nvGraphicFramePr>
        <p:xfrm>
          <a:off x="576262" y="14135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{1946F67C-6CD6-46FF-88C5-29A71A5FF478}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MAY '15 - APR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789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702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7" name="Shape 57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{124F98B3-2C1F-4D6C-B01B-6CFA1BBC227F}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108K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B45F06"/>
                          </a:solidFill>
                        </a:rPr>
                        <a:t>- 4%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Ponte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+27%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+95%</a:t>
                      </a:r>
                      <a:r>
                        <a:rPr lang="en"/>
                        <a:t> (533K → 1.04M unique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8" name="Shape 5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68" name="Shape 68"/>
          <p:cNvGraphicFramePr/>
          <p:nvPr/>
        </p:nvGraphicFramePr>
        <p:xfrm>
          <a:off x="3951100" y="2403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{1946F67C-6CD6-46FF-88C5-29A71A5FF478}</a:tableStyleId>
              </a:tblPr>
              <a:tblGrid>
                <a:gridCol w="879875"/>
                <a:gridCol w="573275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20276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mosquitto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11039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paho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5050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smarthome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4034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californium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2624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leshan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1294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neoscada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1091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kura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1035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ponte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407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om2m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138</a:t>
                      </a:r>
                    </a:p>
                  </a:txBody>
                  <a:tcPr marT="19050" marB="19050" marR="28575" marL="28575" anchor="b"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Mar-31, 2016)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id="75" name="Shape 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539 active clients </a:t>
            </a:r>
            <a:r>
              <a:rPr lang="en" sz="2400"/>
              <a:t>(</a:t>
            </a:r>
            <a:r>
              <a:rPr b="1" lang="en" sz="2400">
                <a:solidFill>
                  <a:srgbClr val="BF9000"/>
                </a:solidFill>
              </a:rPr>
              <a:t>-1%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192 unique IP addresses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