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1946F67C-6CD6-46FF-88C5-29A71A5FF478}">
  <a:tblStyle styleId="{1946F67C-6CD6-46FF-88C5-29A71A5FF478}" styleName="Table_0"/>
  <a:tblStyle styleId="{124F98B3-2C1F-4D6C-B01B-6CFA1BBC227F}" styleName="Table_1">
    <a:wholeTbl>
      <a:tcStyle>
        <a:tcBdr>
          <a:left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title"/>
          </p:nvPr>
        </p:nvSpPr>
        <p:spPr>
          <a:xfrm>
            <a:off x="457200" y="274646"/>
            <a:ext cx="8229600" cy="828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" type="body"/>
          </p:nvPr>
        </p:nvSpPr>
        <p:spPr>
          <a:xfrm>
            <a:off x="457200" y="1140900"/>
            <a:ext cx="8229600" cy="5427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>
            <p:ph type="title"/>
          </p:nvPr>
        </p:nvSpPr>
        <p:spPr>
          <a:xfrm>
            <a:off x="457200" y="274646"/>
            <a:ext cx="8229600" cy="828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" type="body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2" type="body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/>
          <p:nvPr>
            <p:ph type="title"/>
          </p:nvPr>
        </p:nvSpPr>
        <p:spPr>
          <a:xfrm>
            <a:off x="457200" y="274646"/>
            <a:ext cx="8229600" cy="828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idx="1" type="body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74646"/>
            <a:ext cx="8229600" cy="82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140900"/>
            <a:ext cx="8229600" cy="542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lvl="1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lvl="2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lvl="3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lvl="4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lvl="5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lvl="6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lvl="7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lvl="8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4.png"/><Relationship Id="rId4" Type="http://schemas.openxmlformats.org/officeDocument/2006/relationships/image" Target="../media/image0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5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bugs.eclipse.org/bugs/show_bug.cgi?id=467101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Eclipse IoT </a:t>
            </a:r>
            <a:br>
              <a:rPr lang="en"/>
            </a:br>
            <a:r>
              <a:rPr lang="en"/>
              <a:t>monthly report</a:t>
            </a:r>
          </a:p>
        </p:txBody>
      </p:sp>
      <p:sp>
        <p:nvSpPr>
          <p:cNvPr id="28" name="Shape 28"/>
          <p:cNvSpPr txBox="1"/>
          <p:nvPr>
            <p:ph idx="1" type="subTitle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April 2016</a:t>
            </a:r>
          </a:p>
        </p:txBody>
      </p:sp>
      <p:pic>
        <p:nvPicPr>
          <p:cNvPr id="29" name="Shape 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99525" y="5027750"/>
            <a:ext cx="1544950" cy="1361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457200" y="274650"/>
            <a:ext cx="8641799" cy="84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Monthly projects development activity</a:t>
            </a:r>
          </a:p>
        </p:txBody>
      </p:sp>
      <p:graphicFrame>
        <p:nvGraphicFramePr>
          <p:cNvPr id="35" name="Shape 35"/>
          <p:cNvGraphicFramePr/>
          <p:nvPr/>
        </p:nvGraphicFramePr>
        <p:xfrm>
          <a:off x="576262" y="1413509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{1946F67C-6CD6-46FF-88C5-29A71A5FF478}</a:tableStyleId>
              </a:tblPr>
              <a:tblGrid>
                <a:gridCol w="1362075"/>
                <a:gridCol w="1104900"/>
                <a:gridCol w="1104900"/>
                <a:gridCol w="1104900"/>
                <a:gridCol w="1104900"/>
                <a:gridCol w="1104900"/>
                <a:gridCol w="1104900"/>
              </a:tblGrid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 u="sng"/>
                        <a:t>APR '16</a:t>
                      </a:r>
                    </a:p>
                  </a:txBody>
                  <a:tcPr marT="19050" marB="19050" marR="28575" marL="28575" anchor="b"/>
                </a:tc>
                <a:tc gridSpan="4"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i="1" lang="en" sz="1000"/>
                        <a:t>(color indicates variation compared to previous month)</a:t>
                      </a:r>
                    </a:p>
                  </a:txBody>
                  <a:tcPr marT="19050" marB="19050" marR="28575" marL="28575" anchor="b"/>
                </a:tc>
                <a:tc hMerge="1"/>
                <a:tc hMerge="1"/>
                <a:tc hMerge="1"/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/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Opened bugs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Closed bugs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Code authors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Commits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Posted messages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Senders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4diac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californium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concierge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eclipsescada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94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hawkbit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123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hono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krikkit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kura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72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leshan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mosquitto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om2m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paho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67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paho.incubator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ponte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risev2g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smarthome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85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tiaki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vorto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wakaama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ALL PROJECTS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77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586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318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91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/>
          <p:nvPr>
            <p:ph type="title"/>
          </p:nvPr>
        </p:nvSpPr>
        <p:spPr>
          <a:xfrm>
            <a:off x="457200" y="274646"/>
            <a:ext cx="8229600" cy="828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Github Activity</a:t>
            </a:r>
          </a:p>
        </p:txBody>
      </p:sp>
      <p:graphicFrame>
        <p:nvGraphicFramePr>
          <p:cNvPr id="41" name="Shape 41"/>
          <p:cNvGraphicFramePr/>
          <p:nvPr/>
        </p:nvGraphicFramePr>
        <p:xfrm>
          <a:off x="846400" y="24174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{1946F67C-6CD6-46FF-88C5-29A71A5FF478}</a:tableStyleId>
              </a:tblPr>
              <a:tblGrid>
                <a:gridCol w="952500"/>
                <a:gridCol w="952500"/>
                <a:gridCol w="952500"/>
              </a:tblGrid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March 2016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April 2016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iot.californium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12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solidFill>
                      <a:srgbClr val="B7E1C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iot.hawkbit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44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solidFill>
                      <a:srgbClr val="F4C7C3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iot.hono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solidFill>
                      <a:srgbClr val="FCE8B2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iot.kura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6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solidFill>
                      <a:srgbClr val="F4C7C3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iot.leshan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16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solidFill>
                      <a:srgbClr val="F4C7C3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iot.mosquitto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7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solidFill>
                      <a:srgbClr val="B7E1C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iot.paho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48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solidFill>
                      <a:srgbClr val="B7E1C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iot.ponte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solidFill>
                      <a:srgbClr val="FCE8B2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iot.risev2g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solidFill>
                      <a:srgbClr val="FCE8B2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iot.smarthome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165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125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solidFill>
                      <a:srgbClr val="F4C7C3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iot.tiaki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solidFill>
                      <a:srgbClr val="FCE8B2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iot.vorto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8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solidFill>
                      <a:srgbClr val="F4C7C3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iot.wakaama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11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7C3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Grand Total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328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279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7C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2" name="Shape 42"/>
          <p:cNvGraphicFramePr/>
          <p:nvPr/>
        </p:nvGraphicFramePr>
        <p:xfrm>
          <a:off x="5315425" y="24174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{1946F67C-6CD6-46FF-88C5-29A71A5FF478}</a:tableStyleId>
              </a:tblPr>
              <a:tblGrid>
                <a:gridCol w="952500"/>
                <a:gridCol w="952500"/>
                <a:gridCol w="952500"/>
              </a:tblGrid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March 2016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April 2016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iot.californium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17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solidFill>
                      <a:srgbClr val="B7E1C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iot.hawkbit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solidFill>
                      <a:srgbClr val="F4C7C3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iot.hono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20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solidFill>
                      <a:srgbClr val="B7E1C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iot.kura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70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solidFill>
                      <a:srgbClr val="B7E1C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iot.leshan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7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solidFill>
                      <a:srgbClr val="F4C7C3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iot.mosquitto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151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6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solidFill>
                      <a:srgbClr val="F4C7C3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iot.paho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94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44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solidFill>
                      <a:srgbClr val="F4C7C3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iot.ponte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solidFill>
                      <a:srgbClr val="FCE8B2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iot.risev2g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solidFill>
                      <a:srgbClr val="FCE8B2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iot.smarthome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107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97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solidFill>
                      <a:srgbClr val="F4C7C3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iot.tiaki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solidFill>
                      <a:srgbClr val="FCE8B2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iot.vorto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74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29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solidFill>
                      <a:srgbClr val="F4C7C3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iot.wakaama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6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7C3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Grand Total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497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300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7C3"/>
                    </a:solidFill>
                  </a:tcPr>
                </a:tc>
              </a:tr>
            </a:tbl>
          </a:graphicData>
        </a:graphic>
      </p:graphicFrame>
      <p:sp>
        <p:nvSpPr>
          <p:cNvPr id="43" name="Shape 43"/>
          <p:cNvSpPr txBox="1"/>
          <p:nvPr>
            <p:ph type="title"/>
          </p:nvPr>
        </p:nvSpPr>
        <p:spPr>
          <a:xfrm>
            <a:off x="457200" y="1346025"/>
            <a:ext cx="3607800" cy="8283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2400"/>
              <a:t>Pull requests</a:t>
            </a:r>
          </a:p>
        </p:txBody>
      </p:sp>
      <p:sp>
        <p:nvSpPr>
          <p:cNvPr id="44" name="Shape 44"/>
          <p:cNvSpPr txBox="1"/>
          <p:nvPr>
            <p:ph type="title"/>
          </p:nvPr>
        </p:nvSpPr>
        <p:spPr>
          <a:xfrm>
            <a:off x="4940275" y="1346025"/>
            <a:ext cx="3607800" cy="8283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2400"/>
              <a:t>Issues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type="title"/>
          </p:nvPr>
        </p:nvSpPr>
        <p:spPr>
          <a:xfrm>
            <a:off x="457200" y="274646"/>
            <a:ext cx="8229600" cy="828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Yearly projects development activity</a:t>
            </a:r>
          </a:p>
        </p:txBody>
      </p:sp>
      <p:graphicFrame>
        <p:nvGraphicFramePr>
          <p:cNvPr id="50" name="Shape 50"/>
          <p:cNvGraphicFramePr/>
          <p:nvPr/>
        </p:nvGraphicFramePr>
        <p:xfrm>
          <a:off x="576262" y="1413509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{1946F67C-6CD6-46FF-88C5-29A71A5FF478}</a:tableStyleId>
              </a:tblPr>
              <a:tblGrid>
                <a:gridCol w="1362075"/>
                <a:gridCol w="1104900"/>
                <a:gridCol w="1104900"/>
                <a:gridCol w="1104900"/>
                <a:gridCol w="1104900"/>
                <a:gridCol w="1104900"/>
                <a:gridCol w="1104900"/>
              </a:tblGrid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 u="sng"/>
                        <a:t>MAY '15 - APR '16</a:t>
                      </a:r>
                    </a:p>
                  </a:txBody>
                  <a:tcPr marT="19050" marB="19050" marR="28575" marL="28575" anchor="b"/>
                </a:tc>
                <a:tc gridSpan="4"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i="1" lang="en" sz="1000"/>
                        <a:t>(color indicates variation compared to previous period)</a:t>
                      </a:r>
                    </a:p>
                  </a:txBody>
                  <a:tcPr marT="19050" marB="19050" marR="28575" marL="28575" anchor="b"/>
                </a:tc>
                <a:tc hMerge="1"/>
                <a:tc hMerge="1"/>
                <a:tc hMerge="1"/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/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Opened bugs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Closed bugs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Code authors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Commits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Posted messages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Senders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4diac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96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californium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564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541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concierge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150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eclipsescada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530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hawkbit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508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hono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85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125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krikkit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kura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965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149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leshan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350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351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mosquitto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68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179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465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110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om2m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7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paho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141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81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279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789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116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paho.incubator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ponte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risev2g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smarthome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124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180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69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778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91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tiaki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vorto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155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156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199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wakaama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FF9F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215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224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lang="en" sz="1000"/>
                        <a:t>ALL PROJECTS</a:t>
                      </a:r>
                    </a:p>
                  </a:txBody>
                  <a:tcPr marT="19050" marB="19050" marR="28575" marL="28575" anchor="b"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702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653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228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4915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2886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451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93C47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/>
        </p:nvSpPr>
        <p:spPr>
          <a:xfrm>
            <a:off x="-1661675" y="1734250"/>
            <a:ext cx="1565399" cy="530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"/>
              <a:t>https://docs.google.com/spreadsheets/d/1MT8vUectDG7qnt83LBts-B7oECMsICXyB4Tn4Kxl64U/pubchart?oid=1293913369&amp;format=image</a:t>
            </a:r>
          </a:p>
        </p:txBody>
      </p:sp>
      <p:pic>
        <p:nvPicPr>
          <p:cNvPr id="56" name="Shape 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33875" y="1268139"/>
            <a:ext cx="6676250" cy="354214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7" name="Shape 57"/>
          <p:cNvGraphicFramePr/>
          <p:nvPr/>
        </p:nvGraphicFramePr>
        <p:xfrm>
          <a:off x="808400" y="50173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{124F98B3-2C1F-4D6C-B01B-6CFA1BBC227F}</a:tableStyleId>
              </a:tblPr>
              <a:tblGrid>
                <a:gridCol w="3763600"/>
                <a:gridCol w="3763600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Number of unique visitors this month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108K</a:t>
                      </a: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Month-over-month variation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b="1" lang="en">
                          <a:solidFill>
                            <a:srgbClr val="B45F06"/>
                          </a:solidFill>
                        </a:rPr>
                        <a:t>- 4%</a:t>
                      </a: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Project with the highest growth this month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Eclipse Ponte (</a:t>
                      </a:r>
                      <a:r>
                        <a:rPr b="1" lang="en">
                          <a:solidFill>
                            <a:srgbClr val="38761D"/>
                          </a:solidFill>
                        </a:rPr>
                        <a:t>+27%</a:t>
                      </a:r>
                      <a:r>
                        <a:rPr lang="en"/>
                        <a:t>) </a:t>
                      </a: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Year-over-year variation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en">
                          <a:solidFill>
                            <a:srgbClr val="38761D"/>
                          </a:solidFill>
                        </a:rPr>
                        <a:t>+95%</a:t>
                      </a:r>
                      <a:r>
                        <a:rPr lang="en"/>
                        <a:t> (533K → 1.04M unique visitors)</a:t>
                      </a: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58" name="Shape 58"/>
          <p:cNvSpPr txBox="1"/>
          <p:nvPr>
            <p:ph type="title"/>
          </p:nvPr>
        </p:nvSpPr>
        <p:spPr>
          <a:xfrm>
            <a:off x="457200" y="274646"/>
            <a:ext cx="8229600" cy="828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Websites</a:t>
            </a:r>
          </a:p>
        </p:txBody>
      </p:sp>
      <p:pic>
        <p:nvPicPr>
          <p:cNvPr id="59" name="Shape 5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08399" y="974987"/>
            <a:ext cx="7527198" cy="39936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Shape 64"/>
          <p:cNvPicPr preferRelativeResize="0"/>
          <p:nvPr/>
        </p:nvPicPr>
        <p:blipFill rotWithShape="1">
          <a:blip r:embed="rId3">
            <a:alphaModFix/>
          </a:blip>
          <a:srcRect b="19" l="0" r="0" t="9"/>
          <a:stretch/>
        </p:blipFill>
        <p:spPr>
          <a:xfrm>
            <a:off x="190049" y="1223675"/>
            <a:ext cx="8763900" cy="5568075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Shape 65"/>
          <p:cNvSpPr txBox="1"/>
          <p:nvPr>
            <p:ph type="title"/>
          </p:nvPr>
        </p:nvSpPr>
        <p:spPr>
          <a:xfrm>
            <a:off x="457200" y="274646"/>
            <a:ext cx="8229600" cy="828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Downloads</a:t>
            </a:r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-2017900" y="1102950"/>
            <a:ext cx="1837800" cy="919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600"/>
              <a:t>https://docs.google.com/spreadsheets/d/1MT8vUectDG7qnt83LBts-B7oECMsICXyB4Tn4Kxl64U/pubchart?oid=1715994217&amp;format=image</a:t>
            </a:r>
          </a:p>
        </p:txBody>
      </p:sp>
      <p:sp>
        <p:nvSpPr>
          <p:cNvPr id="67" name="Shape 67"/>
          <p:cNvSpPr txBox="1"/>
          <p:nvPr/>
        </p:nvSpPr>
        <p:spPr>
          <a:xfrm>
            <a:off x="3770625" y="2022525"/>
            <a:ext cx="2040000" cy="461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1200" u="sng"/>
              <a:t>Downloads this month:</a:t>
            </a:r>
          </a:p>
        </p:txBody>
      </p:sp>
      <p:graphicFrame>
        <p:nvGraphicFramePr>
          <p:cNvPr id="68" name="Shape 68"/>
          <p:cNvGraphicFramePr/>
          <p:nvPr/>
        </p:nvGraphicFramePr>
        <p:xfrm>
          <a:off x="3951100" y="24034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{1946F67C-6CD6-46FF-88C5-29A71A5FF478}</a:tableStyleId>
              </a:tblPr>
              <a:tblGrid>
                <a:gridCol w="879875"/>
                <a:gridCol w="573275"/>
              </a:tblGrid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paho</a:t>
                      </a:r>
                    </a:p>
                  </a:txBody>
                  <a:tcPr marT="19050" marB="19050" marR="28575" marL="28575" anchor="b"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20276</a:t>
                      </a:r>
                    </a:p>
                  </a:txBody>
                  <a:tcPr marT="19050" marB="19050" marR="28575" marL="28575" anchor="b"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mosquitto</a:t>
                      </a:r>
                    </a:p>
                  </a:txBody>
                  <a:tcPr marT="19050" marB="19050" marR="28575" marL="28575" anchor="b"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11039</a:t>
                      </a:r>
                    </a:p>
                  </a:txBody>
                  <a:tcPr marT="19050" marB="19050" marR="28575" marL="28575" anchor="b"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paho</a:t>
                      </a:r>
                    </a:p>
                  </a:txBody>
                  <a:tcPr marT="19050" marB="19050" marR="28575" marL="28575" anchor="b"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5050</a:t>
                      </a:r>
                    </a:p>
                  </a:txBody>
                  <a:tcPr marT="19050" marB="19050" marR="28575" marL="28575" anchor="b"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smarthome</a:t>
                      </a:r>
                    </a:p>
                  </a:txBody>
                  <a:tcPr marT="19050" marB="19050" marR="28575" marL="28575" anchor="b"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4034</a:t>
                      </a:r>
                    </a:p>
                  </a:txBody>
                  <a:tcPr marT="19050" marB="19050" marR="28575" marL="28575" anchor="b"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californium</a:t>
                      </a:r>
                    </a:p>
                  </a:txBody>
                  <a:tcPr marT="19050" marB="19050" marR="28575" marL="28575" anchor="b"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2624</a:t>
                      </a:r>
                    </a:p>
                  </a:txBody>
                  <a:tcPr marT="19050" marB="19050" marR="28575" marL="28575" anchor="b"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leshan</a:t>
                      </a:r>
                    </a:p>
                  </a:txBody>
                  <a:tcPr marT="19050" marB="19050" marR="28575" marL="28575" anchor="b"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1294</a:t>
                      </a:r>
                    </a:p>
                  </a:txBody>
                  <a:tcPr marT="19050" marB="19050" marR="28575" marL="28575" anchor="b"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neoscada</a:t>
                      </a:r>
                    </a:p>
                  </a:txBody>
                  <a:tcPr marT="19050" marB="19050" marR="28575" marL="28575" anchor="b"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1091</a:t>
                      </a:r>
                    </a:p>
                  </a:txBody>
                  <a:tcPr marT="19050" marB="19050" marR="28575" marL="28575" anchor="b"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kura</a:t>
                      </a:r>
                    </a:p>
                  </a:txBody>
                  <a:tcPr marT="19050" marB="19050" marR="28575" marL="28575" anchor="b"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1035</a:t>
                      </a:r>
                    </a:p>
                  </a:txBody>
                  <a:tcPr marT="19050" marB="19050" marR="28575" marL="28575" anchor="b"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ponte</a:t>
                      </a:r>
                    </a:p>
                  </a:txBody>
                  <a:tcPr marT="19050" marB="19050" marR="28575" marL="28575" anchor="b"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407</a:t>
                      </a:r>
                    </a:p>
                  </a:txBody>
                  <a:tcPr marT="19050" marB="19050" marR="28575" marL="28575" anchor="b">
                    <a:solidFill>
                      <a:srgbClr val="FFF2CC"/>
                    </a:solidFill>
                  </a:tcPr>
                </a:tc>
              </a:tr>
              <a:tr h="2000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om2m</a:t>
                      </a:r>
                    </a:p>
                  </a:txBody>
                  <a:tcPr marT="19050" marB="19050" marR="28575" marL="28575" anchor="b"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000"/>
                        <a:t>138</a:t>
                      </a:r>
                    </a:p>
                  </a:txBody>
                  <a:tcPr marT="19050" marB="19050" marR="28575" marL="28575" anchor="b">
                    <a:solidFill>
                      <a:srgbClr val="FFF2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457200" y="274646"/>
            <a:ext cx="8229600" cy="828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Lines of code (as of Mar-31, 2016)</a:t>
            </a:r>
          </a:p>
        </p:txBody>
      </p:sp>
      <p:sp>
        <p:nvSpPr>
          <p:cNvPr id="74" name="Shape 74"/>
          <p:cNvSpPr txBox="1"/>
          <p:nvPr/>
        </p:nvSpPr>
        <p:spPr>
          <a:xfrm>
            <a:off x="-3279225" y="835575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https://docs.google.com/spreadsheets/d/1MT8vUectDG7qnt83LBts-B7oECMsICXyB4Tn4Kxl64U/pubchart?oid=1652481431&amp;format=image</a:t>
            </a:r>
          </a:p>
        </p:txBody>
      </p:sp>
      <p:pic>
        <p:nvPicPr>
          <p:cNvPr id="75" name="Shape 7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1114505"/>
            <a:ext cx="8229598" cy="56214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>
            <a:off x="457200" y="274646"/>
            <a:ext cx="8229600" cy="828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Mailing list subscriptions</a:t>
            </a:r>
          </a:p>
        </p:txBody>
      </p:sp>
      <p:sp>
        <p:nvSpPr>
          <p:cNvPr id="81" name="Shape 81"/>
          <p:cNvSpPr txBox="1"/>
          <p:nvPr/>
        </p:nvSpPr>
        <p:spPr>
          <a:xfrm>
            <a:off x="-2172125" y="1469550"/>
            <a:ext cx="2094900" cy="795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"/>
              <a:t>https://docs.google.com/spreadsheets/d/1MT8vUectDG7qnt83LBts-B7oECMsICXyB4Tn4Kxl64U/pubchart?oid=1893372427&amp;format=image</a:t>
            </a:r>
          </a:p>
        </p:txBody>
      </p:sp>
      <p:pic>
        <p:nvPicPr>
          <p:cNvPr id="82" name="Shape 8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3837" y="1419500"/>
            <a:ext cx="8396325" cy="51901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x="457200" y="274646"/>
            <a:ext cx="8229600" cy="828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Sandbox servers </a:t>
            </a:r>
            <a:r>
              <a:rPr lang="en" sz="2400"/>
              <a:t>(MQTT, CoAP, LwM2M)</a:t>
            </a:r>
          </a:p>
        </p:txBody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457200" y="1140900"/>
            <a:ext cx="8532000" cy="5427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/>
              <a:t>MQTT</a:t>
            </a:r>
            <a:r>
              <a:rPr lang="en"/>
              <a:t> (Mosquitto)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539 active clients </a:t>
            </a:r>
            <a:r>
              <a:rPr lang="en" sz="2400"/>
              <a:t>(</a:t>
            </a:r>
            <a:r>
              <a:rPr b="1" lang="en" sz="2400">
                <a:solidFill>
                  <a:srgbClr val="BF9000"/>
                </a:solidFill>
              </a:rPr>
              <a:t>-1%</a:t>
            </a:r>
            <a:r>
              <a:rPr lang="en" sz="2400"/>
              <a:t> monthly)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b="1" lang="en"/>
              <a:t>CoAP</a:t>
            </a:r>
          </a:p>
          <a:p>
            <a:pPr indent="-393700" lvl="0" marL="457200" rtl="0">
              <a:spcBef>
                <a:spcPts val="0"/>
              </a:spcBef>
              <a:buSzPct val="100000"/>
            </a:pPr>
            <a:r>
              <a:rPr lang="en" sz="2600"/>
              <a:t>192 unique IP addresses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b="1" lang="en"/>
              <a:t>LWM2M</a:t>
            </a:r>
          </a:p>
          <a:p>
            <a:pPr indent="-4191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</a:pPr>
            <a:r>
              <a:rPr lang="en"/>
              <a:t>See </a:t>
            </a:r>
            <a:r>
              <a:rPr b="1" lang="en" u="sng">
                <a:solidFill>
                  <a:srgbClr val="663366"/>
                </a:solidFill>
                <a:hlinkClick r:id="rId3"/>
              </a:rPr>
              <a:t>Bug 467101</a:t>
            </a:r>
            <a:r>
              <a:rPr b="1" lang="en">
                <a:highlight>
                  <a:srgbClr val="D0D0D0"/>
                </a:highlight>
              </a:rPr>
              <a:t> </a:t>
            </a:r>
          </a:p>
          <a:p>
            <a:pPr lvl="0" rtl="0" algn="r">
              <a:spcBef>
                <a:spcPts val="0"/>
              </a:spcBef>
              <a:buNone/>
            </a:pPr>
            <a:r>
              <a:t/>
            </a:r>
            <a:endParaRPr sz="1200"/>
          </a:p>
          <a:p>
            <a:pPr lvl="0" rtl="0" algn="r">
              <a:spcBef>
                <a:spcPts val="0"/>
              </a:spcBef>
              <a:buNone/>
            </a:pPr>
            <a:r>
              <a:t/>
            </a:r>
            <a:endParaRPr sz="1200"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