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828F781B-1EEF-4002-A624-908DB4F3ED99}">
  <a:tblStyle styleId="{828F781B-1EEF-4002-A624-908DB4F3ED99}" styleName="Table_0"/>
  <a:tblStyle styleId="{FEB970D8-E9E3-4F89-8FF2-B6A4FC22CC16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Relationship Id="rId4" Type="http://schemas.openxmlformats.org/officeDocument/2006/relationships/image" Target="../media/image0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ugs.eclipse.org/bugs/show_bug.cgi?id=467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May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75" y="14135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{828F781B-1EEF-4002-A624-908DB4F3ED99}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MAY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Github monthly activity</a:t>
            </a:r>
          </a:p>
        </p:txBody>
      </p:sp>
      <p:sp>
        <p:nvSpPr>
          <p:cNvPr id="41" name="Shape 41"/>
          <p:cNvSpPr txBox="1"/>
          <p:nvPr>
            <p:ph type="title"/>
          </p:nvPr>
        </p:nvSpPr>
        <p:spPr>
          <a:xfrm>
            <a:off x="457200" y="1346025"/>
            <a:ext cx="3607800" cy="828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Pull requests</a:t>
            </a:r>
          </a:p>
        </p:txBody>
      </p:sp>
      <p:sp>
        <p:nvSpPr>
          <p:cNvPr id="42" name="Shape 42"/>
          <p:cNvSpPr txBox="1"/>
          <p:nvPr>
            <p:ph type="title"/>
          </p:nvPr>
        </p:nvSpPr>
        <p:spPr>
          <a:xfrm>
            <a:off x="4940275" y="1346025"/>
            <a:ext cx="3607800" cy="8283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/>
              <a:t>Issues</a:t>
            </a:r>
          </a:p>
        </p:txBody>
      </p:sp>
      <p:graphicFrame>
        <p:nvGraphicFramePr>
          <p:cNvPr id="43" name="Shape 43"/>
          <p:cNvGraphicFramePr/>
          <p:nvPr/>
        </p:nvGraphicFramePr>
        <p:xfrm>
          <a:off x="5315425" y="2417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{828F781B-1EEF-4002-A624-908DB4F3ED99}</a:tableStyleId>
              </a:tblPr>
              <a:tblGrid>
                <a:gridCol w="952500"/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April 2016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May 2016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iot.hono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iot.milo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iot.risev2g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iot.tiaki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iot.vorto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iot.wakaama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iot.whiskers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E1C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Shape 44"/>
          <p:cNvGraphicFramePr/>
          <p:nvPr/>
        </p:nvGraphicFramePr>
        <p:xfrm>
          <a:off x="846400" y="2417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{828F781B-1EEF-4002-A624-908DB4F3ED99}</a:tableStyleId>
              </a:tblPr>
              <a:tblGrid>
                <a:gridCol w="952500"/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April 2016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May 2016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iot.hawkbit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iot.hono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iot.milo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iot.risev2g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405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iot.tiaki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CE8B2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iot.vorto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iot.wakaama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4C7C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iot.whiskers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E1C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Grand Total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561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B7E1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50" name="Shape 50"/>
          <p:cNvGraphicFramePr/>
          <p:nvPr/>
        </p:nvGraphicFramePr>
        <p:xfrm>
          <a:off x="576262" y="14135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{828F781B-1EEF-4002-A624-908DB4F3ED99}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JUN '15 - MAY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695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493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tiaki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6849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7" name="Shape 57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{FEB970D8-E9E3-4F89-8FF2-B6A4FC22CC16}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103K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B45F06"/>
                          </a:solidFill>
                        </a:rPr>
                        <a:t>- 4.9%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Ponte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+18%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+83%</a:t>
                      </a:r>
                      <a:r>
                        <a:rPr lang="en"/>
                        <a:t> (582K → 1.07M unique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58" name="Shape 5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pe 64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68" name="Shape 68"/>
          <p:cNvGraphicFramePr/>
          <p:nvPr/>
        </p:nvGraphicFramePr>
        <p:xfrm>
          <a:off x="3770625" y="2394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{828F781B-1EEF-4002-A624-908DB4F3ED99}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20811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11051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3765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2980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1456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Mar-31, 2016)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id="75" name="Shape 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81" name="Shape 81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id="82" name="Shape 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489 active clients </a:t>
            </a:r>
            <a:r>
              <a:rPr lang="en" sz="2400"/>
              <a:t>(</a:t>
            </a:r>
            <a:r>
              <a:rPr b="1" lang="en" sz="2400">
                <a:solidFill>
                  <a:srgbClr val="BF9000"/>
                </a:solidFill>
              </a:rPr>
              <a:t>-3%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198 unique IP addresses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