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.xml"/>
  <Override ContentType="application/vnd.openxmlformats-officedocument.presentationml.slideMaster+xml" PartName="/ppt/slideMasters/slideMaster.xml"/>
  <Override ContentType="application/vnd.openxmlformats-officedocument.presentationml.slide+xml" PartName="/ppt/slides/slide4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39A6590D-6C25-4526-B1AF-6157F70E77B3}">
  <a:tblStyle styleId="{39A6590D-6C25-4526-B1AF-6157F70E77B3}" styleName="Table_0"/>
  <a:tblStyle styleId="{284512B5-56FC-49FA-ACFF-26C43379ECB9}" styleName="Table_1">
    <a:wholeTbl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.xml"/><Relationship Id="rId9" Type="http://schemas.openxmlformats.org/officeDocument/2006/relationships/slide" Target="slides/slide3.xml"/><Relationship Id="rId5" Type="http://schemas.openxmlformats.org/officeDocument/2006/relationships/notesMaster" Target="notesMasters/notesMaster.xml"/><Relationship Id="rId6" Type="http://schemas.openxmlformats.org/officeDocument/2006/relationships/slide" Target="slides/slide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Relationship Id="rId3" Type="http://schemas.openxmlformats.org/officeDocument/2006/relationships/image" Target="../media/image00.png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5.png"/><Relationship Id="rId4" Type="http://schemas.openxmlformats.org/officeDocument/2006/relationships/image" Target="../media/image0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bugs.eclipse.org/bugs/show_bug.cgi?id=467101" TargetMode="External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January 2016</a:t>
            </a:r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0" cy="136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50"/>
            <a:ext cx="8641799" cy="84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576262" y="10610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{39A6590D-6C25-4526-B1AF-6157F70E77B3}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JAN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tiaki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41" name="Shape 41"/>
          <p:cNvGraphicFramePr/>
          <p:nvPr/>
        </p:nvGraphicFramePr>
        <p:xfrm>
          <a:off x="576262" y="10610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{39A6590D-6C25-4526-B1AF-6157F70E77B3}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FEB '15 - JAN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482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386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360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238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tiaki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268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3562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594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/>
        </p:nvSpPr>
        <p:spPr>
          <a:xfrm>
            <a:off x="-1661675" y="1734250"/>
            <a:ext cx="1565399" cy="53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39"/>
            <a:ext cx="6676250" cy="35421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" name="Shape 48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{284512B5-56FC-49FA-ACFF-26C43379ECB9}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96.1K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+13%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Vorto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+52%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+111%</a:t>
                      </a:r>
                      <a:r>
                        <a:rPr lang="en"/>
                        <a:t> (448K → 950K unique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9" name="Shape 4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id="50" name="Shape 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399" y="974987"/>
            <a:ext cx="7527198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Shape 55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49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3770625" y="2022525"/>
            <a:ext cx="2040000" cy="46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59" name="Shape 59"/>
          <p:cNvGraphicFramePr/>
          <p:nvPr/>
        </p:nvGraphicFramePr>
        <p:xfrm>
          <a:off x="3951100" y="2403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{39A6590D-6C25-4526-B1AF-6157F70E77B3}</a:tableStyleId>
              </a:tblPr>
              <a:tblGrid>
                <a:gridCol w="879875"/>
                <a:gridCol w="573275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paho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23909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mosquitto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23237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smarthome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4575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eclipsescada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4262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californium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2346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leshan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2073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kura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1366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ponte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354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om2m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128</a:t>
                      </a:r>
                    </a:p>
                  </a:txBody>
                  <a:tcPr marT="19050" marB="19050" marR="28575" marL="28575" anchor="b">
                    <a:solidFill>
                      <a:srgbClr val="F9CB9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Lines of code (as of Jan-16)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5"/>
            <a:ext cx="8229598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-2172125" y="1469550"/>
            <a:ext cx="2094900" cy="795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7" y="1419500"/>
            <a:ext cx="8396325" cy="519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Sandbox servers </a:t>
            </a:r>
            <a:r>
              <a:rPr lang="en" sz="2400"/>
              <a:t>(MQTT, CoAP, LwM2M)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57200" y="1140900"/>
            <a:ext cx="8532000" cy="5427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MQTT</a:t>
            </a:r>
            <a:r>
              <a:rPr lang="en"/>
              <a:t> (Mosquitto)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1188 active clients </a:t>
            </a:r>
            <a:r>
              <a:rPr lang="en" sz="2400"/>
              <a:t>(</a:t>
            </a:r>
            <a:r>
              <a:rPr b="1" lang="en" sz="2400">
                <a:solidFill>
                  <a:srgbClr val="38761D"/>
                </a:solidFill>
              </a:rPr>
              <a:t>+113%</a:t>
            </a:r>
            <a:r>
              <a:rPr lang="en" sz="2400"/>
              <a:t> monthly)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CoAP</a:t>
            </a:r>
          </a:p>
          <a:p>
            <a:pPr indent="-393700" lvl="0" marL="457200" rtl="0">
              <a:spcBef>
                <a:spcPts val="0"/>
              </a:spcBef>
              <a:buSzPct val="100000"/>
            </a:pPr>
            <a:r>
              <a:rPr lang="en" sz="2600"/>
              <a:t>N/A this month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LWM2M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"/>
              <a:t>See </a:t>
            </a:r>
            <a:r>
              <a:rPr b="1" lang="en" u="sng">
                <a:solidFill>
                  <a:srgbClr val="663366"/>
                </a:solidFill>
                <a:hlinkClick r:id="rId3"/>
              </a:rPr>
              <a:t>Bug 467101</a:t>
            </a:r>
            <a:r>
              <a:rPr b="1" lang="en">
                <a:highlight>
                  <a:srgbClr val="D0D0D0"/>
                </a:highlight>
              </a:rPr>
              <a:t> </a:t>
            </a:r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