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39A6590D-6C25-4526-B1AF-6157F70E77B3}">
  <a:tblStyle styleId="{39A6590D-6C25-4526-B1AF-6157F70E77B3}" styleName="Table_0"/>
  <a:tblStyle styleId="{284512B5-56FC-49FA-ACFF-26C43379ECB9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.xml"/><Relationship Id="rId9" Type="http://schemas.openxmlformats.org/officeDocument/2006/relationships/slide" Target="slides/slide3.xml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png"/><Relationship Id="rId4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bugs.eclipse.org/bugs/show_bug.cgi?id=467101" TargetMode="Externa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January 2016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50"/>
            <a:ext cx="8641799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62" y="10610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{39A6590D-6C25-4526-B1AF-6157F70E77B3}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JAN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tiaki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576262" y="10610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{39A6590D-6C25-4526-B1AF-6157F70E77B3}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FEB '15 - JAN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386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tiaki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268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3562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{284512B5-56FC-49FA-ACFF-26C43379ECB9}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96.1K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+13%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Vorto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+52%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+111%</a:t>
                      </a:r>
                      <a:r>
                        <a:rPr lang="en"/>
                        <a:t> (448K → 950K unique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951100" y="2403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{39A6590D-6C25-4526-B1AF-6157F70E77B3}</a:tableStyleId>
              </a:tblPr>
              <a:tblGrid>
                <a:gridCol w="879875"/>
                <a:gridCol w="573275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paho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23909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mosquitto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23237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smarthome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4575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eclipsescada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4262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californium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2346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leshan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2073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kura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1366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ponte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354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om2m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128</a:t>
                      </a:r>
                    </a:p>
                  </a:txBody>
                  <a:tcPr marT="19050" marB="19050" marR="28575" marL="28575" anchor="b">
                    <a:solidFill>
                      <a:srgbClr val="F9CB9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Jan-16)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500"/>
            <a:ext cx="8396325" cy="519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Sandbox servers </a:t>
            </a:r>
            <a:r>
              <a:rPr lang="en" sz="2400"/>
              <a:t>(MQTT, CoAP, LwM2M)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140900"/>
            <a:ext cx="8532000" cy="542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MQTT</a:t>
            </a:r>
            <a:r>
              <a:rPr lang="en"/>
              <a:t> (Mosquitto)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1188 active clients </a:t>
            </a:r>
            <a:r>
              <a:rPr lang="en" sz="2400"/>
              <a:t>(</a:t>
            </a:r>
            <a:r>
              <a:rPr b="1" lang="en" sz="2400">
                <a:solidFill>
                  <a:srgbClr val="38761D"/>
                </a:solidFill>
              </a:rPr>
              <a:t>+113%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CoAP</a:t>
            </a:r>
          </a:p>
          <a:p>
            <a:pPr indent="-393700" lvl="0" marL="457200" rtl="0">
              <a:spcBef>
                <a:spcPts val="0"/>
              </a:spcBef>
              <a:buSzPct val="100000"/>
            </a:pPr>
            <a:r>
              <a:rPr lang="en" sz="2600"/>
              <a:t>N/A this month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LWM2M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See </a:t>
            </a:r>
            <a:r>
              <a:rPr b="1" lang="en" u="sng">
                <a:solidFill>
                  <a:srgbClr val="663366"/>
                </a:solidFill>
                <a:hlinkClick r:id="rId3"/>
              </a:rPr>
              <a:t>Bug 467101</a:t>
            </a:r>
            <a:r>
              <a:rPr b="1" lang="en">
                <a:highlight>
                  <a:srgbClr val="D0D0D0"/>
                </a:highlight>
              </a:rPr>
              <a:t> 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