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FE7C9BCA-9D0D-4163-B422-5890F1F71163}">
  <a:tblStyle styleId="{FE7C9BCA-9D0D-4163-B422-5890F1F71163}" styleName="Table_0"/>
  <a:tblStyle styleId="{5EB2F5EA-5727-4412-9C61-8022B58E52F6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png"/><Relationship Id="rId4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bugs.eclipse.org/bugs/show_bug.cgi?id=4671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March 2016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50"/>
            <a:ext cx="8641799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628650" y="13373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{FE7C9BCA-9D0D-4163-B422-5890F1F71163}</a:tableStyleId>
              </a:tblPr>
              <a:tblGrid>
                <a:gridCol w="1333500"/>
                <a:gridCol w="1085850"/>
                <a:gridCol w="1085850"/>
                <a:gridCol w="1085850"/>
                <a:gridCol w="108585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MAR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tiaki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704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628650" y="13373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{FE7C9BCA-9D0D-4163-B422-5890F1F71163}</a:tableStyleId>
              </a:tblPr>
              <a:tblGrid>
                <a:gridCol w="1333500"/>
                <a:gridCol w="1085850"/>
                <a:gridCol w="1085850"/>
                <a:gridCol w="1085850"/>
                <a:gridCol w="108585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APR '15 - MAR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943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491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803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tiaki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4661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{5EB2F5EA-5727-4412-9C61-8022B58E52F6}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113.3K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+13%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Kura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+49%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+108%</a:t>
                      </a:r>
                      <a:r>
                        <a:rPr lang="en"/>
                        <a:t> (485K → 1M unique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951100" y="2403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{FE7C9BCA-9D0D-4163-B422-5890F1F71163}</a:tableStyleId>
              </a:tblPr>
              <a:tblGrid>
                <a:gridCol w="879875"/>
                <a:gridCol w="573275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paho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11792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mosquitto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9903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paho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5050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smarthome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4623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californium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3221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leshan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2075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eclipsescada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1905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kura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1509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ponte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245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Mar-31, 2016)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500"/>
            <a:ext cx="8396325" cy="519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Sandbox servers </a:t>
            </a:r>
            <a:r>
              <a:rPr lang="en" sz="2400"/>
              <a:t>(MQTT, CoAP, LwM2M)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1140900"/>
            <a:ext cx="8532000" cy="542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MQTT</a:t>
            </a:r>
            <a:r>
              <a:rPr lang="en"/>
              <a:t> (Mosquitto)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539 active clients </a:t>
            </a:r>
            <a:r>
              <a:rPr lang="en" sz="2400"/>
              <a:t>(</a:t>
            </a:r>
            <a:r>
              <a:rPr b="1" lang="en" sz="2400">
                <a:solidFill>
                  <a:srgbClr val="BF9000"/>
                </a:solidFill>
              </a:rPr>
              <a:t>-1%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CoAP</a:t>
            </a:r>
          </a:p>
          <a:p>
            <a:pPr indent="-393700" lvl="0" marL="457200" rtl="0">
              <a:spcBef>
                <a:spcPts val="0"/>
              </a:spcBef>
              <a:buSzPct val="100000"/>
            </a:pPr>
            <a:r>
              <a:rPr lang="en" sz="2600"/>
              <a:t>192 unique IP addresses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LWM2M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/>
              <a:t>See </a:t>
            </a:r>
            <a:r>
              <a:rPr b="1" lang="en" u="sng">
                <a:solidFill>
                  <a:srgbClr val="663366"/>
                </a:solidFill>
                <a:hlinkClick r:id="rId3"/>
              </a:rPr>
              <a:t>Bug 467101</a:t>
            </a:r>
            <a:r>
              <a:rPr b="1" lang="en">
                <a:highlight>
                  <a:srgbClr val="D0D0D0"/>
                </a:highlight>
              </a:rPr>
              <a:t> 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