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33" r:id="rId2"/>
    <p:sldId id="282" r:id="rId3"/>
    <p:sldId id="278" r:id="rId4"/>
    <p:sldId id="371" r:id="rId5"/>
    <p:sldId id="364" r:id="rId6"/>
    <p:sldId id="352" r:id="rId7"/>
    <p:sldId id="393" r:id="rId8"/>
    <p:sldId id="381" r:id="rId9"/>
    <p:sldId id="389" r:id="rId10"/>
    <p:sldId id="384" r:id="rId11"/>
    <p:sldId id="386" r:id="rId12"/>
    <p:sldId id="391" r:id="rId13"/>
    <p:sldId id="394" r:id="rId14"/>
    <p:sldId id="392" r:id="rId15"/>
    <p:sldId id="390" r:id="rId16"/>
  </p:sldIdLst>
  <p:sldSz cx="12192000" cy="6858000"/>
  <p:notesSz cx="6805613" cy="9944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ippenberg, Sjoerd" initials="KS" lastIdx="9" clrIdx="0">
    <p:extLst>
      <p:ext uri="{19B8F6BF-5375-455C-9EA6-DF929625EA0E}">
        <p15:presenceInfo xmlns:p15="http://schemas.microsoft.com/office/powerpoint/2012/main" userId="S::s.c.m.knippenberg@tue.nl::2e069aad-9699-4bef-9f33-5e86f6f340c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85" autoAdjust="0"/>
  </p:normalViewPr>
  <p:slideViewPr>
    <p:cSldViewPr>
      <p:cViewPr varScale="1">
        <p:scale>
          <a:sx n="72" d="100"/>
          <a:sy n="72" d="100"/>
        </p:scale>
        <p:origin x="11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6901F-08D5-4548-922B-1CF6D9859186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117B7-0BF8-43A6-ACE7-11D5FBF67C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4619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117B7-0BF8-43A6-ACE7-11D5FBF67CB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11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117B7-0BF8-43A6-ACE7-11D5FBF67CB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2899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117B7-0BF8-43A6-ACE7-11D5FBF67CB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7325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117B7-0BF8-43A6-ACE7-11D5FBF67CB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4971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574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25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444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0102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646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668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011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308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746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451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391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83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E4B90-5F3D-4E50-A2ED-FAC59CAA5D3F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636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rry.lammeretz@rws.n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4648" y="34031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nl-NL" sz="4800" b="1" dirty="0" smtClean="0">
                <a:solidFill>
                  <a:schemeClr val="accent2"/>
                </a:solidFill>
              </a:rPr>
              <a:t>MultiWaterWerk</a:t>
            </a:r>
            <a:r>
              <a:rPr lang="nl-NL" sz="4000" b="1" dirty="0">
                <a:solidFill>
                  <a:schemeClr val="accent2"/>
                </a:solidFill>
              </a:rPr>
              <a:t/>
            </a:r>
            <a:br>
              <a:rPr lang="nl-NL" sz="4000" b="1" dirty="0">
                <a:solidFill>
                  <a:schemeClr val="accent2"/>
                </a:solidFill>
              </a:rPr>
            </a:br>
            <a:r>
              <a:rPr lang="nl-NL" sz="1600" b="1" i="1" dirty="0" smtClean="0">
                <a:solidFill>
                  <a:schemeClr val="accent2"/>
                </a:solidFill>
              </a:rPr>
              <a:t>d.d. 30-3-2022</a:t>
            </a:r>
            <a:endParaRPr lang="nl-NL" sz="1600" b="1" i="1" dirty="0">
              <a:solidFill>
                <a:schemeClr val="accent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4648" y="1038773"/>
            <a:ext cx="11766047" cy="4525963"/>
          </a:xfrm>
        </p:spPr>
        <p:txBody>
          <a:bodyPr/>
          <a:lstStyle/>
          <a:p>
            <a:pPr marL="0" indent="0">
              <a:buNone/>
            </a:pPr>
            <a:r>
              <a:rPr lang="nl-NL" sz="2800" b="1" dirty="0">
                <a:solidFill>
                  <a:srgbClr val="D52B1E"/>
                </a:solidFill>
              </a:rPr>
              <a:t>Op weg naar gestandaardiseerde </a:t>
            </a:r>
            <a:r>
              <a:rPr lang="nl-NL" sz="2800" b="1" dirty="0" smtClean="0">
                <a:solidFill>
                  <a:srgbClr val="D52B1E"/>
                </a:solidFill>
              </a:rPr>
              <a:t>schutsluizen </a:t>
            </a:r>
            <a:br>
              <a:rPr lang="nl-NL" sz="2800" b="1" dirty="0" smtClean="0">
                <a:solidFill>
                  <a:srgbClr val="D52B1E"/>
                </a:solidFill>
              </a:rPr>
            </a:br>
            <a:r>
              <a:rPr lang="nl-NL" sz="2800" b="1" dirty="0" smtClean="0">
                <a:solidFill>
                  <a:srgbClr val="D52B1E"/>
                </a:solidFill>
              </a:rPr>
              <a:t>voor </a:t>
            </a:r>
            <a:r>
              <a:rPr lang="nl-NL" sz="2800" b="1" dirty="0">
                <a:solidFill>
                  <a:srgbClr val="D52B1E"/>
                </a:solidFill>
              </a:rPr>
              <a:t>Nederland</a:t>
            </a:r>
            <a:r>
              <a:rPr lang="nl-NL" sz="2800" b="1" dirty="0" smtClean="0">
                <a:solidFill>
                  <a:srgbClr val="D52B1E"/>
                </a:solidFill>
              </a:rPr>
              <a:t>! </a:t>
            </a:r>
          </a:p>
          <a:p>
            <a:pPr marL="0" indent="0">
              <a:buNone/>
            </a:pPr>
            <a:endParaRPr lang="nl-NL" dirty="0"/>
          </a:p>
        </p:txBody>
      </p:sp>
      <p:grpSp>
        <p:nvGrpSpPr>
          <p:cNvPr id="16" name="Groep 15"/>
          <p:cNvGrpSpPr/>
          <p:nvPr/>
        </p:nvGrpSpPr>
        <p:grpSpPr>
          <a:xfrm>
            <a:off x="698342" y="2481243"/>
            <a:ext cx="8352928" cy="4320480"/>
            <a:chOff x="389148" y="2727226"/>
            <a:chExt cx="7400821" cy="3600400"/>
          </a:xfrm>
        </p:grpSpPr>
        <p:pic>
          <p:nvPicPr>
            <p:cNvPr id="17" name="Afbeelding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93"/>
            <a:stretch/>
          </p:blipFill>
          <p:spPr>
            <a:xfrm>
              <a:off x="389148" y="2727226"/>
              <a:ext cx="7400821" cy="3600400"/>
            </a:xfrm>
            <a:prstGeom prst="rect">
              <a:avLst/>
            </a:prstGeom>
          </p:spPr>
        </p:pic>
        <p:sp>
          <p:nvSpPr>
            <p:cNvPr id="18" name="Rechthoek 17"/>
            <p:cNvSpPr/>
            <p:nvPr/>
          </p:nvSpPr>
          <p:spPr>
            <a:xfrm rot="508523">
              <a:off x="4611937" y="3467068"/>
              <a:ext cx="1297909" cy="306112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/>
            <p:cNvSpPr/>
            <p:nvPr/>
          </p:nvSpPr>
          <p:spPr>
            <a:xfrm rot="5158143">
              <a:off x="2809211" y="3605747"/>
              <a:ext cx="1730065" cy="629846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 19"/>
            <p:cNvSpPr/>
            <p:nvPr/>
          </p:nvSpPr>
          <p:spPr>
            <a:xfrm>
              <a:off x="2629544" y="3447306"/>
              <a:ext cx="351891" cy="288033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hthoek 20"/>
            <p:cNvSpPr/>
            <p:nvPr/>
          </p:nvSpPr>
          <p:spPr>
            <a:xfrm>
              <a:off x="2981435" y="5191358"/>
              <a:ext cx="280553" cy="142083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Rechthoek 21"/>
            <p:cNvSpPr/>
            <p:nvPr/>
          </p:nvSpPr>
          <p:spPr>
            <a:xfrm rot="5158143">
              <a:off x="3518712" y="4821451"/>
              <a:ext cx="441306" cy="629846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22"/>
            <p:cNvSpPr/>
            <p:nvPr/>
          </p:nvSpPr>
          <p:spPr>
            <a:xfrm>
              <a:off x="433583" y="5679554"/>
              <a:ext cx="1251709" cy="648071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23"/>
            <p:cNvSpPr/>
            <p:nvPr/>
          </p:nvSpPr>
          <p:spPr>
            <a:xfrm rot="1921866">
              <a:off x="6524453" y="4041457"/>
              <a:ext cx="730142" cy="1986499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Rechthoek 24"/>
            <p:cNvSpPr/>
            <p:nvPr/>
          </p:nvSpPr>
          <p:spPr>
            <a:xfrm>
              <a:off x="2981435" y="5451568"/>
              <a:ext cx="2376265" cy="810152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5" name="Tekstvak 4"/>
          <p:cNvSpPr txBox="1"/>
          <p:nvPr/>
        </p:nvSpPr>
        <p:spPr>
          <a:xfrm>
            <a:off x="9203695" y="5865421"/>
            <a:ext cx="3108602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accent2"/>
                </a:solidFill>
              </a:rPr>
              <a:t>Harry </a:t>
            </a:r>
            <a:r>
              <a:rPr lang="nl-NL" sz="1600" dirty="0" smtClean="0">
                <a:solidFill>
                  <a:schemeClr val="accent2"/>
                </a:solidFill>
              </a:rPr>
              <a:t>Lammeretz (RWS</a:t>
            </a:r>
            <a:r>
              <a:rPr lang="nl-NL" sz="1600" dirty="0" smtClean="0">
                <a:solidFill>
                  <a:schemeClr val="accent2"/>
                </a:solidFill>
              </a:rPr>
              <a:t>)</a:t>
            </a:r>
          </a:p>
          <a:p>
            <a:r>
              <a:rPr lang="nl-NL" sz="16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PM MultiWaterWerk</a:t>
            </a:r>
          </a:p>
          <a:p>
            <a:endParaRPr lang="nl-NL" sz="16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r>
              <a:rPr lang="nl-NL" sz="1050" dirty="0" smtClean="0">
                <a:solidFill>
                  <a:schemeClr val="accent2"/>
                </a:solidFill>
                <a:latin typeface="+mj-lt"/>
                <a:ea typeface="+mj-ea"/>
                <a:cs typeface="+mj-cs"/>
                <a:hlinkClick r:id="rId3"/>
              </a:rPr>
              <a:t>Harry.lammeretz@rws.nl</a:t>
            </a:r>
            <a:endParaRPr lang="nl-NL" sz="1050" dirty="0" smtClean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8062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7834" y="26064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 err="1" smtClean="0">
                <a:solidFill>
                  <a:schemeClr val="accent2"/>
                </a:solidFill>
              </a:rPr>
              <a:t>VenR</a:t>
            </a:r>
            <a:r>
              <a:rPr lang="nl-NL" sz="2800" b="1" dirty="0" smtClean="0">
                <a:solidFill>
                  <a:schemeClr val="accent2"/>
                </a:solidFill>
              </a:rPr>
              <a:t>-project Den Oever</a:t>
            </a:r>
            <a:endParaRPr lang="nl-NL" sz="2800" b="1" dirty="0">
              <a:solidFill>
                <a:schemeClr val="accent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5510" y="1196752"/>
            <a:ext cx="1173318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dirty="0" err="1" smtClean="0"/>
              <a:t>Simulatiemodel</a:t>
            </a:r>
            <a:r>
              <a:rPr lang="en-US" sz="2000" dirty="0" smtClean="0"/>
              <a:t> </a:t>
            </a:r>
            <a:r>
              <a:rPr lang="en-US" sz="2000" dirty="0" err="1" smtClean="0"/>
              <a:t>bediening</a:t>
            </a:r>
            <a:r>
              <a:rPr lang="en-US" sz="2000" dirty="0" smtClean="0"/>
              <a:t> (GUI)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besturing</a:t>
            </a:r>
            <a:r>
              <a:rPr lang="en-US" sz="2000" dirty="0" smtClean="0"/>
              <a:t> </a:t>
            </a:r>
            <a:r>
              <a:rPr lang="en-US" sz="2000" dirty="0" err="1" smtClean="0"/>
              <a:t>voor</a:t>
            </a:r>
            <a:endParaRPr lang="en-US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err="1" smtClean="0"/>
              <a:t>aanbestedingsdossier</a:t>
            </a:r>
            <a:endParaRPr lang="en-US" sz="2000" dirty="0" smtClean="0"/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lnSpc>
                <a:spcPct val="8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8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8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/>
              <a:t>*Na </a:t>
            </a:r>
            <a:r>
              <a:rPr lang="en-US" sz="2000" dirty="0" err="1" smtClean="0"/>
              <a:t>leeropgave</a:t>
            </a:r>
            <a:r>
              <a:rPr lang="en-US" sz="2000" dirty="0" smtClean="0"/>
              <a:t> van MultiWaterWerk </a:t>
            </a:r>
            <a:r>
              <a:rPr lang="en-US" sz="2000" dirty="0" err="1" smtClean="0"/>
              <a:t>volgt</a:t>
            </a:r>
            <a:r>
              <a:rPr lang="en-US" sz="2000" dirty="0" smtClean="0"/>
              <a:t> </a:t>
            </a:r>
            <a:r>
              <a:rPr lang="en-US" sz="2000" dirty="0" err="1" smtClean="0"/>
              <a:t>een</a:t>
            </a:r>
            <a:r>
              <a:rPr lang="en-US" sz="2000" dirty="0" smtClean="0"/>
              <a:t> </a:t>
            </a:r>
            <a:r>
              <a:rPr lang="en-US" sz="2000" dirty="0" err="1" smtClean="0"/>
              <a:t>evaluatie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een</a:t>
            </a:r>
            <a:r>
              <a:rPr lang="en-US" sz="2000" dirty="0" smtClean="0"/>
              <a:t> </a:t>
            </a:r>
            <a:r>
              <a:rPr lang="en-US" sz="2000" dirty="0" err="1" smtClean="0"/>
              <a:t>besluit</a:t>
            </a:r>
            <a:r>
              <a:rPr lang="en-US" sz="2000" dirty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err="1" smtClean="0"/>
              <a:t>Bij</a:t>
            </a:r>
            <a:r>
              <a:rPr lang="en-US" sz="2000" dirty="0" smtClean="0"/>
              <a:t> </a:t>
            </a:r>
            <a:r>
              <a:rPr lang="en-US" sz="2000" dirty="0" err="1" smtClean="0"/>
              <a:t>positief</a:t>
            </a:r>
            <a:r>
              <a:rPr lang="en-US" sz="2000" dirty="0" smtClean="0"/>
              <a:t> </a:t>
            </a:r>
            <a:r>
              <a:rPr lang="en-US" sz="2000" dirty="0" err="1" smtClean="0"/>
              <a:t>besluit</a:t>
            </a:r>
            <a:r>
              <a:rPr lang="en-US" sz="2000" dirty="0" smtClean="0"/>
              <a:t>: </a:t>
            </a:r>
            <a:r>
              <a:rPr lang="en-US" sz="2000" dirty="0" err="1" smtClean="0"/>
              <a:t>Tevens</a:t>
            </a:r>
            <a:r>
              <a:rPr lang="en-US" sz="2000" dirty="0" smtClean="0"/>
              <a:t> </a:t>
            </a:r>
            <a:r>
              <a:rPr lang="en-US" sz="2000" dirty="0" err="1" smtClean="0"/>
              <a:t>toepassen</a:t>
            </a:r>
            <a:r>
              <a:rPr lang="en-US" sz="2000" dirty="0" smtClean="0"/>
              <a:t> </a:t>
            </a:r>
            <a:r>
              <a:rPr lang="en-US" sz="2000" dirty="0" err="1" smtClean="0"/>
              <a:t>bij</a:t>
            </a:r>
            <a:r>
              <a:rPr lang="en-US" sz="2000" dirty="0" smtClean="0"/>
              <a:t> </a:t>
            </a:r>
            <a:r>
              <a:rPr lang="en-US" sz="2000" dirty="0" err="1" smtClean="0"/>
              <a:t>andere</a:t>
            </a:r>
            <a:r>
              <a:rPr lang="en-US" sz="2000" dirty="0" smtClean="0"/>
              <a:t> </a:t>
            </a:r>
            <a:r>
              <a:rPr lang="en-US" sz="2000" dirty="0" err="1" smtClean="0"/>
              <a:t>sluisprojecten</a:t>
            </a:r>
            <a:r>
              <a:rPr lang="en-US" sz="2000" dirty="0" smtClean="0"/>
              <a:t> </a:t>
            </a:r>
            <a:r>
              <a:rPr lang="en-US" sz="2000" dirty="0" err="1" smtClean="0"/>
              <a:t>voor</a:t>
            </a:r>
            <a:r>
              <a:rPr lang="en-US" sz="2000" dirty="0" smtClean="0"/>
              <a:t> </a:t>
            </a:r>
            <a:r>
              <a:rPr lang="en-US" sz="2000" dirty="0" err="1" smtClean="0"/>
              <a:t>aanbesteding</a:t>
            </a:r>
            <a:r>
              <a:rPr lang="en-US" sz="2000" dirty="0" smtClean="0"/>
              <a:t>!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AutoShape 2" descr="TNO - Innovation for life - Zie het voor je | T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1" name="Tijdelijke aanduiding voor inhoud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1" t="10162" r="30083" b="48751"/>
          <a:stretch/>
        </p:blipFill>
        <p:spPr>
          <a:xfrm>
            <a:off x="2829732" y="1991369"/>
            <a:ext cx="6624736" cy="369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0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463064" cy="1143000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 smtClean="0">
                <a:solidFill>
                  <a:schemeClr val="accent2"/>
                </a:solidFill>
              </a:rPr>
              <a:t>Standaardisatie besturingen van objecten binnen RWS</a:t>
            </a:r>
            <a:endParaRPr lang="nl-NL" sz="2800" b="1" dirty="0">
              <a:solidFill>
                <a:schemeClr val="accent2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23392" y="1412776"/>
            <a:ext cx="120253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Functionaliteit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proces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Tunnels: </a:t>
            </a:r>
            <a:r>
              <a:rPr lang="en-US" dirty="0" err="1" smtClean="0"/>
              <a:t>Landelijke</a:t>
            </a:r>
            <a:r>
              <a:rPr lang="en-US" dirty="0" smtClean="0"/>
              <a:t> </a:t>
            </a:r>
            <a:r>
              <a:rPr lang="en-US" dirty="0" err="1" smtClean="0"/>
              <a:t>Tunnelstandaard</a:t>
            </a:r>
            <a:r>
              <a:rPr lang="en-US" dirty="0" smtClean="0"/>
              <a:t> (LTS)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Bruggen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Sluizen</a:t>
            </a:r>
            <a:r>
              <a:rPr lang="en-US" dirty="0" smtClean="0"/>
              <a:t>: </a:t>
            </a:r>
            <a:r>
              <a:rPr lang="en-US" dirty="0" err="1" smtClean="0"/>
              <a:t>Landelijke</a:t>
            </a:r>
            <a:r>
              <a:rPr lang="en-US" dirty="0" smtClean="0"/>
              <a:t> </a:t>
            </a:r>
            <a:r>
              <a:rPr lang="en-US" dirty="0" err="1" smtClean="0"/>
              <a:t>Bruggen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Sluizen</a:t>
            </a:r>
            <a:r>
              <a:rPr lang="en-US" dirty="0" smtClean="0"/>
              <a:t> </a:t>
            </a:r>
            <a:r>
              <a:rPr lang="en-US" dirty="0" err="1" smtClean="0"/>
              <a:t>Standaard</a:t>
            </a:r>
            <a:r>
              <a:rPr lang="en-US" dirty="0" smtClean="0"/>
              <a:t> (LBS)</a:t>
            </a:r>
          </a:p>
          <a:p>
            <a:endParaRPr lang="en-US" dirty="0" smtClean="0"/>
          </a:p>
          <a:p>
            <a:r>
              <a:rPr lang="en-US" dirty="0" err="1" smtClean="0"/>
              <a:t>Programma</a:t>
            </a:r>
            <a:r>
              <a:rPr lang="en-US" dirty="0" smtClean="0"/>
              <a:t> </a:t>
            </a:r>
            <a:r>
              <a:rPr lang="en-US" dirty="0"/>
              <a:t>IAS (</a:t>
            </a:r>
            <a:r>
              <a:rPr lang="en-US" dirty="0" err="1"/>
              <a:t>Industriele</a:t>
            </a:r>
            <a:r>
              <a:rPr lang="en-US" dirty="0"/>
              <a:t> </a:t>
            </a:r>
            <a:r>
              <a:rPr lang="en-US" dirty="0" err="1" smtClean="0"/>
              <a:t>Automatisering</a:t>
            </a:r>
            <a:r>
              <a:rPr lang="en-US" dirty="0" smtClean="0"/>
              <a:t> </a:t>
            </a:r>
            <a:r>
              <a:rPr lang="en-US" dirty="0"/>
              <a:t>Sourcing</a:t>
            </a:r>
            <a:r>
              <a:rPr lang="en-US" dirty="0" smtClean="0"/>
              <a:t>) </a:t>
            </a:r>
            <a:r>
              <a:rPr lang="en-US" dirty="0" err="1" smtClean="0"/>
              <a:t>voor</a:t>
            </a:r>
            <a:r>
              <a:rPr lang="en-US" dirty="0"/>
              <a:t> </a:t>
            </a:r>
            <a:r>
              <a:rPr lang="en-US" dirty="0" smtClean="0"/>
              <a:t>3B (</a:t>
            </a:r>
            <a:r>
              <a:rPr lang="en-US" dirty="0" err="1" smtClean="0"/>
              <a:t>bediening</a:t>
            </a:r>
            <a:r>
              <a:rPr lang="en-US" dirty="0"/>
              <a:t>, </a:t>
            </a:r>
            <a:r>
              <a:rPr lang="en-US" dirty="0" err="1"/>
              <a:t>besturing</a:t>
            </a:r>
            <a:r>
              <a:rPr lang="en-US" dirty="0"/>
              <a:t>, </a:t>
            </a:r>
            <a:r>
              <a:rPr lang="en-US" dirty="0" err="1" smtClean="0"/>
              <a:t>bewaking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Tunnels: Bouwblok 3B Tunnels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Bruggen</a:t>
            </a:r>
            <a:r>
              <a:rPr lang="nl-NL" dirty="0" smtClean="0"/>
              <a:t>: </a:t>
            </a:r>
            <a:r>
              <a:rPr lang="nl-NL" dirty="0" err="1" smtClean="0"/>
              <a:t>Bouwblokk</a:t>
            </a:r>
            <a:r>
              <a:rPr lang="nl-NL" dirty="0" smtClean="0"/>
              <a:t> </a:t>
            </a:r>
            <a:r>
              <a:rPr lang="nl-NL" dirty="0"/>
              <a:t>3B </a:t>
            </a:r>
            <a:r>
              <a:rPr lang="nl-NL" dirty="0" smtClean="0"/>
              <a:t>Bruggen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Sluizen en overige:	BIT-advies: Lichterere vorm van standaardisatie dan </a:t>
            </a:r>
            <a:r>
              <a:rPr lang="nl-NL" dirty="0" smtClean="0"/>
              <a:t>bouwblokken =&gt;</a:t>
            </a:r>
            <a:endParaRPr lang="nl-NL" dirty="0"/>
          </a:p>
          <a:p>
            <a:endParaRPr lang="en-US" dirty="0"/>
          </a:p>
          <a:p>
            <a:r>
              <a:rPr lang="en-US" dirty="0" smtClean="0"/>
              <a:t>=&gt; </a:t>
            </a:r>
            <a:r>
              <a:rPr lang="en-US" dirty="0" err="1" smtClean="0"/>
              <a:t>Jaarplan</a:t>
            </a:r>
            <a:r>
              <a:rPr lang="en-US" dirty="0" smtClean="0"/>
              <a:t> IAS 2022: SBE </a:t>
            </a:r>
            <a:r>
              <a:rPr lang="en-US" dirty="0" err="1" smtClean="0"/>
              <a:t>mogelijk</a:t>
            </a:r>
            <a:r>
              <a:rPr lang="en-US" dirty="0" smtClean="0"/>
              <a:t> </a:t>
            </a:r>
            <a:r>
              <a:rPr lang="en-US" dirty="0" err="1" smtClean="0"/>
              <a:t>alternatief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lichtere</a:t>
            </a:r>
            <a:r>
              <a:rPr lang="en-US" dirty="0" smtClean="0"/>
              <a:t> </a:t>
            </a:r>
            <a:r>
              <a:rPr lang="en-US" dirty="0" err="1" smtClean="0"/>
              <a:t>vorm</a:t>
            </a:r>
            <a:r>
              <a:rPr lang="en-US" dirty="0" smtClean="0"/>
              <a:t> van </a:t>
            </a:r>
            <a:r>
              <a:rPr lang="en-US" dirty="0" err="1" smtClean="0"/>
              <a:t>standaardisatie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=&gt; In 2022:	</a:t>
            </a:r>
            <a:r>
              <a:rPr lang="en-US" dirty="0" err="1" smtClean="0"/>
              <a:t>Onderzoek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softwarebetrouwbaarheid</a:t>
            </a:r>
            <a:r>
              <a:rPr lang="en-US" dirty="0" smtClean="0"/>
              <a:t>, </a:t>
            </a:r>
            <a:r>
              <a:rPr lang="en-US" dirty="0" err="1" smtClean="0"/>
              <a:t>inzetbaarheid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 err="1" smtClean="0"/>
              <a:t>voldoen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machinerichtlijn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toepassing</a:t>
            </a:r>
            <a:r>
              <a:rPr lang="en-US" dirty="0" smtClean="0"/>
              <a:t> ESCET code-generator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74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463064" cy="1143000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 smtClean="0">
                <a:solidFill>
                  <a:schemeClr val="accent2"/>
                </a:solidFill>
              </a:rPr>
              <a:t>Onderzoeksvragen </a:t>
            </a:r>
            <a:r>
              <a:rPr lang="nl-NL" sz="2800" b="1" smtClean="0">
                <a:solidFill>
                  <a:schemeClr val="accent2"/>
                </a:solidFill>
              </a:rPr>
              <a:t>inzetbaarheid </a:t>
            </a:r>
            <a:r>
              <a:rPr lang="nl-NL" sz="2800" b="1" smtClean="0">
                <a:solidFill>
                  <a:schemeClr val="accent2"/>
                </a:solidFill>
              </a:rPr>
              <a:t>SBE (2022)</a:t>
            </a:r>
            <a:endParaRPr lang="nl-NL" sz="2800" b="1" dirty="0">
              <a:solidFill>
                <a:schemeClr val="accent2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91344" y="993165"/>
            <a:ext cx="1200065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nl-NL" sz="1500" dirty="0" smtClean="0"/>
              <a:t>Is </a:t>
            </a:r>
            <a:r>
              <a:rPr lang="nl-NL" sz="1500" dirty="0"/>
              <a:t>de ESCET-</a:t>
            </a:r>
            <a:r>
              <a:rPr lang="nl-NL" sz="1500" dirty="0" err="1"/>
              <a:t>toolkit</a:t>
            </a:r>
            <a:r>
              <a:rPr lang="nl-NL" sz="1500" dirty="0"/>
              <a:t> inzetbaar om </a:t>
            </a:r>
            <a:r>
              <a:rPr lang="nl-NL" sz="1500" dirty="0" smtClean="0"/>
              <a:t>besturingssoftware </a:t>
            </a:r>
            <a:r>
              <a:rPr lang="nl-NL" sz="1500" dirty="0"/>
              <a:t>te vervaardigen voor besturingssystemen van infrastructurele </a:t>
            </a:r>
            <a:r>
              <a:rPr lang="nl-NL" sz="1500" dirty="0" smtClean="0"/>
              <a:t>objecten? 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1500" dirty="0" smtClean="0"/>
              <a:t>Is </a:t>
            </a:r>
            <a:r>
              <a:rPr lang="nl-NL" sz="1500" dirty="0"/>
              <a:t>het mogelijk besturingssoftware te vervaardigen middels de ESCET-</a:t>
            </a:r>
            <a:r>
              <a:rPr lang="nl-NL" sz="1500" dirty="0" err="1"/>
              <a:t>toolkit</a:t>
            </a:r>
            <a:r>
              <a:rPr lang="nl-NL" sz="1500" dirty="0"/>
              <a:t> die </a:t>
            </a:r>
            <a:r>
              <a:rPr lang="nl-NL" sz="1500" dirty="0" smtClean="0"/>
              <a:t>in </a:t>
            </a:r>
            <a:r>
              <a:rPr lang="nl-NL" sz="1500" dirty="0"/>
              <a:t>overeenstemming met de machinerichtlijn en de relevante geharmoniseerde normen?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1500" dirty="0" smtClean="0"/>
              <a:t>Kan </a:t>
            </a:r>
            <a:r>
              <a:rPr lang="nl-NL" sz="1500" dirty="0"/>
              <a:t>de gegenereerde code door PLC-compilers voldoende betrouwbaar worden omgezet naar machinecode van </a:t>
            </a:r>
            <a:r>
              <a:rPr lang="nl-NL" sz="1500" dirty="0" smtClean="0"/>
              <a:t>veel</a:t>
            </a:r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327857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463064" cy="1143000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 smtClean="0">
                <a:solidFill>
                  <a:schemeClr val="accent2"/>
                </a:solidFill>
              </a:rPr>
              <a:t>(Concept) Onderzoeksvragen inzetbaarheid SBE</a:t>
            </a:r>
            <a:endParaRPr lang="nl-NL" sz="2800" b="1" dirty="0">
              <a:solidFill>
                <a:schemeClr val="accent2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91344" y="993165"/>
            <a:ext cx="12000656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nl-NL" sz="1500" dirty="0" smtClean="0"/>
              <a:t>Is </a:t>
            </a:r>
            <a:r>
              <a:rPr lang="nl-NL" sz="1500" dirty="0"/>
              <a:t>de ESCET-</a:t>
            </a:r>
            <a:r>
              <a:rPr lang="nl-NL" sz="1500" dirty="0" err="1"/>
              <a:t>toolkit</a:t>
            </a:r>
            <a:r>
              <a:rPr lang="nl-NL" sz="1500" dirty="0"/>
              <a:t> inzetbaar om gestandaardiseerde en onderhoudbare besturingssoftware te vervaardigen voor besturingssystemen van infrastructurele objecten, zoals beweegbare bruggen en sluizen? 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1500" dirty="0"/>
              <a:t>Wat zijn sterke punten en kansen ten aanzien van de inzetbaarheid van de ESCET-</a:t>
            </a:r>
            <a:r>
              <a:rPr lang="nl-NL" sz="1500" dirty="0" err="1"/>
              <a:t>toolkit</a:t>
            </a:r>
            <a:r>
              <a:rPr lang="nl-NL" sz="1500" dirty="0"/>
              <a:t> voor softwaregeneratie voor besturingssystemen van infrastructurele objecten, zoals beweegbare bruggen en sluizen?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1500" dirty="0"/>
              <a:t>Wat zijn zwaktes en bedreigingen ten aanzien van deze inzetbaarheid en welke beheersmaatregelen zijn voor hiervoor te nemen?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1500" dirty="0"/>
              <a:t>Welke eisen aan besturingen van machines worden gesteld vanuit de machinerichtlijn en vanuit geharmoniseerde normen waar deze naar verwijst, zoals de NEN-EN-ISO 13849 en NEN-EN-IEC 62061? 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1500" dirty="0"/>
              <a:t>Is het mogelijk besturingssoftware te vervaardigen middels de ESCET-</a:t>
            </a:r>
            <a:r>
              <a:rPr lang="nl-NL" sz="1500" dirty="0" err="1"/>
              <a:t>toolkit</a:t>
            </a:r>
            <a:r>
              <a:rPr lang="nl-NL" sz="1500" dirty="0"/>
              <a:t> die veilig is, in overeenstemming met de machinerichtlijn en de relevante geharmoniseerde normen?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1500" dirty="0"/>
              <a:t>Is het model en de softwarecode die in de </a:t>
            </a:r>
            <a:r>
              <a:rPr lang="nl-NL" sz="1500" dirty="0" err="1"/>
              <a:t>Proof</a:t>
            </a:r>
            <a:r>
              <a:rPr lang="nl-NL" sz="1500" dirty="0"/>
              <a:t> of Concept worden vervaardigd voor de </a:t>
            </a:r>
            <a:r>
              <a:rPr lang="nl-NL" sz="1500" dirty="0" err="1"/>
              <a:t>Oisterwijksebaanbrug</a:t>
            </a:r>
            <a:r>
              <a:rPr lang="nl-NL" sz="1500" dirty="0"/>
              <a:t> veilig, in overeenstemming met de machinerichtlijn en de relevante geharmoniseerde normen?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1500" dirty="0"/>
              <a:t>Indien het antwoord op vraag 6 negatief is, welke aanpassingen aan het model en/of aan de ESCET-</a:t>
            </a:r>
            <a:r>
              <a:rPr lang="nl-NL" sz="1500" dirty="0" err="1"/>
              <a:t>toolkit</a:t>
            </a:r>
            <a:r>
              <a:rPr lang="nl-NL" sz="1500" dirty="0"/>
              <a:t> moeten dan plaatsvinden om softwarecode te verkrijgen die veilig is, in overeenstemming met de machinerichtlijn en de relevante geharmoniseerde normen?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1500" dirty="0"/>
              <a:t>Kan de gegenereerde code door PLC-compilers voldoende betrouwbaar worden omgezet naar machinecode van veel gebruikte PLC-fabrikanten zoals Siemens en ABB?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1500" dirty="0"/>
              <a:t>Werkt de verkregen PLC-code voldoende betrouwbaar op een PLC conform de modellen op basis waarvan de software is gegenereerd? 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1500" dirty="0"/>
              <a:t>Voldoet de softwarecode die wordt gegenereerd middels ESCET-</a:t>
            </a:r>
            <a:r>
              <a:rPr lang="nl-NL" sz="1500" dirty="0" err="1"/>
              <a:t>toolkit</a:t>
            </a:r>
            <a:r>
              <a:rPr lang="nl-NL" sz="1500" dirty="0"/>
              <a:t> altijd aan de ingevoerde plant- en eisenmodellen? De beantwoording van deze vraag kwalitatief/theoretisch onderbouwen door beschouwing van het algoritme.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1500" dirty="0"/>
              <a:t>Wordt door het toepassen van SBE middels de ESCET-</a:t>
            </a:r>
            <a:r>
              <a:rPr lang="nl-NL" sz="1500" dirty="0" err="1"/>
              <a:t>toolkit</a:t>
            </a:r>
            <a:r>
              <a:rPr lang="nl-NL" sz="1500" dirty="0"/>
              <a:t> betrouwbare software gegenereerd, dit wil zeggen dat deze altijd op dezelfde wijze functioneert en de besturing niet in ongedefinieerde toestanden terecht kan komen? De beantwoording van deze vraag zowel </a:t>
            </a:r>
            <a:r>
              <a:rPr lang="nl-NL" sz="1500" dirty="0" smtClean="0"/>
              <a:t>kwalitatief/theoretisch </a:t>
            </a:r>
            <a:r>
              <a:rPr lang="nl-NL" sz="1500" dirty="0"/>
              <a:t>als middels TOPAAS onderbouwen</a:t>
            </a:r>
            <a:r>
              <a:rPr lang="nl-NL" sz="1500" dirty="0" smtClean="0"/>
              <a:t>.</a:t>
            </a:r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178806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463064" cy="1143000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 smtClean="0">
                <a:solidFill>
                  <a:schemeClr val="accent2"/>
                </a:solidFill>
              </a:rPr>
              <a:t>Vragen RWS</a:t>
            </a:r>
            <a:endParaRPr lang="nl-NL" sz="2800" b="1" dirty="0">
              <a:solidFill>
                <a:schemeClr val="accent2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493777" y="980728"/>
            <a:ext cx="114486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nl-NL" sz="2400" dirty="0" smtClean="0"/>
              <a:t>Wie kunnen een bijdrage leveren om deze vragen te beantwoorden?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2400" dirty="0" smtClean="0"/>
              <a:t>Welke partijen gebruiken SBE en voor welk type toepassingen?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 err="1" smtClean="0"/>
              <a:t>Welke</a:t>
            </a:r>
            <a:r>
              <a:rPr lang="en-US" sz="2400" dirty="0" smtClean="0"/>
              <a:t> </a:t>
            </a:r>
            <a:r>
              <a:rPr lang="en-US" sz="2400" dirty="0" err="1" smtClean="0"/>
              <a:t>belemmeringen</a:t>
            </a:r>
            <a:r>
              <a:rPr lang="en-US" sz="2400" dirty="0" smtClean="0"/>
              <a:t> </a:t>
            </a:r>
            <a:r>
              <a:rPr lang="en-US" sz="2400" dirty="0" err="1" smtClean="0"/>
              <a:t>zijn</a:t>
            </a:r>
            <a:r>
              <a:rPr lang="en-US" sz="2400" dirty="0" smtClean="0"/>
              <a:t> </a:t>
            </a:r>
            <a:r>
              <a:rPr lang="en-US" sz="2400" dirty="0" err="1" smtClean="0"/>
              <a:t>er</a:t>
            </a:r>
            <a:r>
              <a:rPr lang="en-US" sz="2400" dirty="0" smtClean="0"/>
              <a:t> om SBE </a:t>
            </a:r>
            <a:r>
              <a:rPr lang="en-US" sz="2400" dirty="0" err="1" smtClean="0"/>
              <a:t>niet</a:t>
            </a:r>
            <a:r>
              <a:rPr lang="en-US" sz="2400" dirty="0" smtClean="0"/>
              <a:t> toe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passen</a:t>
            </a:r>
            <a:r>
              <a:rPr lang="en-US" sz="2400" dirty="0" smtClean="0"/>
              <a:t>?</a:t>
            </a:r>
            <a:endParaRPr lang="nl-NL" sz="2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sz="2400" dirty="0" err="1" smtClean="0"/>
              <a:t>Welke</a:t>
            </a:r>
            <a:r>
              <a:rPr lang="en-US" sz="2400" dirty="0" smtClean="0"/>
              <a:t> </a:t>
            </a:r>
            <a:r>
              <a:rPr lang="en-US" sz="2400" dirty="0" err="1" smtClean="0"/>
              <a:t>partijen</a:t>
            </a:r>
            <a:r>
              <a:rPr lang="en-US" sz="2400" dirty="0" smtClean="0"/>
              <a:t> </a:t>
            </a:r>
            <a:r>
              <a:rPr lang="en-US" sz="2400" dirty="0" err="1" smtClean="0"/>
              <a:t>zien</a:t>
            </a:r>
            <a:r>
              <a:rPr lang="en-US" sz="2400" dirty="0" smtClean="0"/>
              <a:t> </a:t>
            </a:r>
            <a:r>
              <a:rPr lang="en-US" sz="2400" dirty="0" err="1" smtClean="0"/>
              <a:t>potentieel</a:t>
            </a:r>
            <a:r>
              <a:rPr lang="en-US" sz="2400" dirty="0" smtClean="0"/>
              <a:t> om SBE </a:t>
            </a:r>
            <a:r>
              <a:rPr lang="en-US" sz="2400" dirty="0" err="1" smtClean="0"/>
              <a:t>meer</a:t>
            </a:r>
            <a:r>
              <a:rPr lang="en-US" sz="2400" dirty="0" smtClean="0"/>
              <a:t> toe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gaan</a:t>
            </a:r>
            <a:r>
              <a:rPr lang="en-US" sz="2400" dirty="0" smtClean="0"/>
              <a:t> </a:t>
            </a:r>
            <a:r>
              <a:rPr lang="en-US" sz="2400" dirty="0" err="1" smtClean="0"/>
              <a:t>passen</a:t>
            </a:r>
            <a:r>
              <a:rPr lang="en-US" sz="2400" dirty="0" smtClean="0"/>
              <a:t>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 smtClean="0"/>
              <a:t>Wat is de </a:t>
            </a:r>
            <a:r>
              <a:rPr lang="en-US" sz="2400" dirty="0" err="1" smtClean="0"/>
              <a:t>toekomst</a:t>
            </a:r>
            <a:r>
              <a:rPr lang="en-US" sz="2400" dirty="0" smtClean="0"/>
              <a:t> van ESCET? (</a:t>
            </a:r>
            <a:r>
              <a:rPr lang="en-US" sz="2400" dirty="0" err="1" smtClean="0"/>
              <a:t>nieuwe</a:t>
            </a:r>
            <a:r>
              <a:rPr lang="en-US" sz="2400" dirty="0" smtClean="0"/>
              <a:t> </a:t>
            </a:r>
            <a:r>
              <a:rPr lang="en-US" sz="2400" dirty="0" err="1" smtClean="0"/>
              <a:t>functionaliteit</a:t>
            </a:r>
            <a:r>
              <a:rPr lang="en-US" sz="2400" dirty="0" smtClean="0"/>
              <a:t>, </a:t>
            </a:r>
            <a:r>
              <a:rPr lang="en-US" sz="2400" dirty="0" err="1" smtClean="0"/>
              <a:t>beheer</a:t>
            </a:r>
            <a:r>
              <a:rPr lang="en-US" sz="2400" dirty="0" smtClean="0"/>
              <a:t>, support, </a:t>
            </a:r>
            <a:r>
              <a:rPr lang="en-US" sz="2400" dirty="0" err="1" smtClean="0"/>
              <a:t>opleiding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training?)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 err="1" smtClean="0"/>
              <a:t>Welke</a:t>
            </a:r>
            <a:r>
              <a:rPr lang="en-US" sz="2400" dirty="0" smtClean="0"/>
              <a:t> </a:t>
            </a:r>
            <a:r>
              <a:rPr lang="en-US" sz="2400" dirty="0" err="1" smtClean="0"/>
              <a:t>mogelijkheden</a:t>
            </a:r>
            <a:r>
              <a:rPr lang="en-US" sz="2400" dirty="0" smtClean="0"/>
              <a:t> / tools </a:t>
            </a:r>
            <a:r>
              <a:rPr lang="en-US" sz="2400" dirty="0" err="1" smtClean="0"/>
              <a:t>missen</a:t>
            </a:r>
            <a:r>
              <a:rPr lang="en-US" sz="2400" dirty="0" smtClean="0"/>
              <a:t> </a:t>
            </a:r>
            <a:r>
              <a:rPr lang="en-US" sz="2400" dirty="0" err="1" smtClean="0"/>
              <a:t>er</a:t>
            </a:r>
            <a:r>
              <a:rPr lang="en-US" sz="2400" dirty="0" smtClean="0"/>
              <a:t> nog?</a:t>
            </a:r>
          </a:p>
        </p:txBody>
      </p:sp>
    </p:spTree>
    <p:extLst>
      <p:ext uri="{BB962C8B-B14F-4D97-AF65-F5344CB8AC3E}">
        <p14:creationId xmlns:p14="http://schemas.microsoft.com/office/powerpoint/2010/main" val="371575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643" y="2137648"/>
            <a:ext cx="4186394" cy="423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65776" y="682480"/>
            <a:ext cx="2462064" cy="1224136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- Reacties?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- Vragen?</a:t>
            </a:r>
            <a:endParaRPr lang="nl-NL" dirty="0"/>
          </a:p>
        </p:txBody>
      </p:sp>
      <p:sp>
        <p:nvSpPr>
          <p:cNvPr id="6" name="Ovaal bijschrift 5"/>
          <p:cNvSpPr/>
          <p:nvPr/>
        </p:nvSpPr>
        <p:spPr>
          <a:xfrm flipH="1">
            <a:off x="5389712" y="394448"/>
            <a:ext cx="3960440" cy="180020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263994"/>
            <a:ext cx="6325863" cy="434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5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6" y="377788"/>
            <a:ext cx="11582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l-NL" b="1" dirty="0" smtClean="0">
                <a:solidFill>
                  <a:schemeClr val="accent2"/>
                </a:solidFill>
              </a:rPr>
              <a:t>Niet een “</a:t>
            </a:r>
            <a:r>
              <a:rPr lang="nl-NL" b="1" dirty="0" err="1" smtClean="0">
                <a:solidFill>
                  <a:schemeClr val="accent2"/>
                </a:solidFill>
              </a:rPr>
              <a:t>one-size</a:t>
            </a:r>
            <a:r>
              <a:rPr lang="nl-NL" b="1" dirty="0" smtClean="0">
                <a:solidFill>
                  <a:schemeClr val="accent2"/>
                </a:solidFill>
              </a:rPr>
              <a:t> fits </a:t>
            </a:r>
            <a:r>
              <a:rPr lang="nl-NL" b="1" dirty="0" err="1" smtClean="0">
                <a:solidFill>
                  <a:schemeClr val="accent2"/>
                </a:solidFill>
              </a:rPr>
              <a:t>all</a:t>
            </a:r>
            <a:r>
              <a:rPr lang="nl-NL" b="1" dirty="0" smtClean="0">
                <a:solidFill>
                  <a:schemeClr val="accent2"/>
                </a:solidFill>
              </a:rPr>
              <a:t>” sluis, maar een productplatform </a:t>
            </a:r>
            <a:r>
              <a:rPr lang="nl-NL" b="1" dirty="0">
                <a:solidFill>
                  <a:schemeClr val="accent2"/>
                </a:solidFill>
              </a:rPr>
              <a:t>voor </a:t>
            </a:r>
            <a:r>
              <a:rPr lang="nl-NL" b="1" dirty="0" smtClean="0">
                <a:solidFill>
                  <a:schemeClr val="accent2"/>
                </a:solidFill>
              </a:rPr>
              <a:t>schutsluizen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 r="868" b="61915"/>
          <a:stretch/>
        </p:blipFill>
        <p:spPr>
          <a:xfrm>
            <a:off x="0" y="2564904"/>
            <a:ext cx="3549428" cy="2088232"/>
          </a:xfrm>
          <a:prstGeom prst="rect">
            <a:avLst/>
          </a:prstGeo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2" t="37857" r="1425" b="30739"/>
          <a:stretch/>
        </p:blipFill>
        <p:spPr>
          <a:xfrm>
            <a:off x="3605017" y="2564904"/>
            <a:ext cx="4113659" cy="207070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" t="69583" r="68865"/>
          <a:stretch/>
        </p:blipFill>
        <p:spPr>
          <a:xfrm>
            <a:off x="7783567" y="2564904"/>
            <a:ext cx="1587367" cy="208488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7" t="69460" r="-1"/>
          <a:stretch/>
        </p:blipFill>
        <p:spPr>
          <a:xfrm>
            <a:off x="9363579" y="2567781"/>
            <a:ext cx="2801175" cy="2089075"/>
          </a:xfrm>
          <a:prstGeom prst="rect">
            <a:avLst/>
          </a:prstGeom>
        </p:spPr>
      </p:pic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-34984" y="4653136"/>
            <a:ext cx="10972800" cy="748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800" b="1" dirty="0" smtClean="0">
                <a:solidFill>
                  <a:srgbClr val="D52B1E"/>
                </a:solidFill>
              </a:rPr>
              <a:t>…zoals in </a:t>
            </a:r>
            <a:r>
              <a:rPr lang="nl-NL" sz="2800" b="1" dirty="0">
                <a:solidFill>
                  <a:srgbClr val="D52B1E"/>
                </a:solidFill>
              </a:rPr>
              <a:t>een professionele </a:t>
            </a:r>
            <a:r>
              <a:rPr lang="nl-NL" sz="2800" b="1" dirty="0" smtClean="0">
                <a:solidFill>
                  <a:srgbClr val="D52B1E"/>
                </a:solidFill>
              </a:rPr>
              <a:t>(</a:t>
            </a:r>
            <a:r>
              <a:rPr lang="nl-NL" sz="2800" b="1" dirty="0" err="1" smtClean="0">
                <a:solidFill>
                  <a:srgbClr val="D52B1E"/>
                </a:solidFill>
              </a:rPr>
              <a:t>scheeps</a:t>
            </a:r>
            <a:r>
              <a:rPr lang="nl-NL" sz="2800" b="1" dirty="0" smtClean="0">
                <a:solidFill>
                  <a:srgbClr val="D52B1E"/>
                </a:solidFill>
              </a:rPr>
              <a:t>)werf </a:t>
            </a:r>
            <a:r>
              <a:rPr lang="nl-NL" sz="2800" b="1" dirty="0">
                <a:solidFill>
                  <a:srgbClr val="D52B1E"/>
                </a:solidFill>
              </a:rPr>
              <a:t>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171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352" y="250897"/>
            <a:ext cx="11665296" cy="1143000"/>
          </a:xfrm>
        </p:spPr>
        <p:txBody>
          <a:bodyPr>
            <a:normAutofit/>
          </a:bodyPr>
          <a:lstStyle/>
          <a:p>
            <a:pPr algn="l"/>
            <a:r>
              <a:rPr lang="nl-NL" b="1" dirty="0" smtClean="0">
                <a:solidFill>
                  <a:schemeClr val="accent2"/>
                </a:solidFill>
              </a:rPr>
              <a:t>Wat gaan we standaardiseren?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3352" y="1163813"/>
            <a:ext cx="11017224" cy="4525963"/>
          </a:xfrm>
        </p:spPr>
        <p:txBody>
          <a:bodyPr>
            <a:normAutofit/>
          </a:bodyPr>
          <a:lstStyle/>
          <a:p>
            <a:r>
              <a:rPr lang="nl-NL" sz="2000" dirty="0" smtClean="0"/>
              <a:t>Bepalen: Common </a:t>
            </a:r>
            <a:r>
              <a:rPr lang="nl-NL" sz="2000" dirty="0" err="1"/>
              <a:t>core</a:t>
            </a:r>
            <a:r>
              <a:rPr lang="nl-NL" sz="2000" dirty="0"/>
              <a:t>, </a:t>
            </a:r>
            <a:r>
              <a:rPr lang="nl-NL" sz="2000" dirty="0" smtClean="0"/>
              <a:t>standaarden per familie, optionele modules, maatwerk</a:t>
            </a:r>
          </a:p>
          <a:p>
            <a:r>
              <a:rPr lang="nl-NL" sz="2000" dirty="0" smtClean="0"/>
              <a:t>Niveau van standaardisatie?: Dit kan per onderdeel verschillen</a:t>
            </a:r>
            <a:endParaRPr lang="nl-NL" sz="2000" dirty="0"/>
          </a:p>
          <a:p>
            <a:pPr marL="0" indent="0">
              <a:buNone/>
            </a:pPr>
            <a:endParaRPr lang="nl-NL" dirty="0"/>
          </a:p>
        </p:txBody>
      </p:sp>
      <p:grpSp>
        <p:nvGrpSpPr>
          <p:cNvPr id="15" name="Groep 14"/>
          <p:cNvGrpSpPr/>
          <p:nvPr/>
        </p:nvGrpSpPr>
        <p:grpSpPr>
          <a:xfrm>
            <a:off x="433583" y="1988840"/>
            <a:ext cx="7445256" cy="4613852"/>
            <a:chOff x="389148" y="2727226"/>
            <a:chExt cx="7400821" cy="3600400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93"/>
            <a:stretch/>
          </p:blipFill>
          <p:spPr>
            <a:xfrm>
              <a:off x="389148" y="2727226"/>
              <a:ext cx="7400821" cy="3600400"/>
            </a:xfrm>
            <a:prstGeom prst="rect">
              <a:avLst/>
            </a:prstGeom>
          </p:spPr>
        </p:pic>
        <p:sp>
          <p:nvSpPr>
            <p:cNvPr id="5" name="Rechthoek 4"/>
            <p:cNvSpPr/>
            <p:nvPr/>
          </p:nvSpPr>
          <p:spPr>
            <a:xfrm rot="508523">
              <a:off x="4611937" y="3467068"/>
              <a:ext cx="1297909" cy="306112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/>
            <p:cNvSpPr/>
            <p:nvPr/>
          </p:nvSpPr>
          <p:spPr>
            <a:xfrm rot="5158143">
              <a:off x="2809211" y="3605747"/>
              <a:ext cx="1730065" cy="629846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2629544" y="3447306"/>
              <a:ext cx="351891" cy="288033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2981435" y="5191358"/>
              <a:ext cx="280553" cy="142083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/>
            <p:cNvSpPr/>
            <p:nvPr/>
          </p:nvSpPr>
          <p:spPr>
            <a:xfrm rot="5158143">
              <a:off x="3518712" y="4821451"/>
              <a:ext cx="441306" cy="629846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433583" y="5679554"/>
              <a:ext cx="1251709" cy="648071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/>
            <p:cNvSpPr/>
            <p:nvPr/>
          </p:nvSpPr>
          <p:spPr>
            <a:xfrm rot="1921866">
              <a:off x="6524453" y="4041457"/>
              <a:ext cx="730142" cy="1986499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2981435" y="5451568"/>
              <a:ext cx="2376265" cy="810152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4" name="Rechthoek 13"/>
          <p:cNvSpPr/>
          <p:nvPr/>
        </p:nvSpPr>
        <p:spPr>
          <a:xfrm>
            <a:off x="7878839" y="2213484"/>
            <a:ext cx="44362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/>
              <a:t>- </a:t>
            </a:r>
            <a:r>
              <a:rPr lang="nl-NL" sz="2000" dirty="0" smtClean="0"/>
              <a:t>(materialisatie) puntdeuren </a:t>
            </a:r>
            <a:r>
              <a:rPr lang="nl-NL" sz="2000" dirty="0"/>
              <a:t/>
            </a:r>
            <a:br>
              <a:rPr lang="nl-NL" sz="2000" dirty="0"/>
            </a:br>
            <a:r>
              <a:rPr lang="nl-NL" sz="2000" dirty="0"/>
              <a:t>- bewegingswerken </a:t>
            </a:r>
            <a:r>
              <a:rPr lang="nl-NL" sz="2000" dirty="0" smtClean="0"/>
              <a:t>puntdeuren </a:t>
            </a:r>
            <a:r>
              <a:rPr lang="nl-NL" sz="2000" dirty="0"/>
              <a:t/>
            </a:r>
            <a:br>
              <a:rPr lang="nl-NL" sz="2000" dirty="0"/>
            </a:br>
            <a:r>
              <a:rPr lang="nl-NL" sz="2000" dirty="0"/>
              <a:t>- bewegingswerken </a:t>
            </a:r>
            <a:r>
              <a:rPr lang="nl-NL" sz="2000" dirty="0" smtClean="0"/>
              <a:t>schuiven</a:t>
            </a:r>
            <a:r>
              <a:rPr lang="nl-NL" sz="2000" dirty="0"/>
              <a:t/>
            </a:r>
            <a:br>
              <a:rPr lang="nl-NL" sz="2000" dirty="0"/>
            </a:br>
            <a:r>
              <a:rPr lang="nl-NL" sz="2000" dirty="0"/>
              <a:t>- rinketschuiven</a:t>
            </a:r>
            <a:br>
              <a:rPr lang="nl-NL" sz="2000" dirty="0"/>
            </a:br>
            <a:r>
              <a:rPr lang="nl-NL" sz="2000" dirty="0"/>
              <a:t>- ijsbestrijding</a:t>
            </a:r>
            <a:br>
              <a:rPr lang="nl-NL" sz="2000" dirty="0"/>
            </a:br>
            <a:r>
              <a:rPr lang="nl-NL" sz="2000" dirty="0"/>
              <a:t>- draaipunten sluisdeuren</a:t>
            </a:r>
            <a:br>
              <a:rPr lang="nl-NL" sz="2000" dirty="0"/>
            </a:br>
            <a:r>
              <a:rPr lang="nl-NL" sz="2000" dirty="0"/>
              <a:t>- bolders en haalkommen</a:t>
            </a:r>
            <a:br>
              <a:rPr lang="nl-NL" sz="2000" dirty="0"/>
            </a:br>
            <a:r>
              <a:rPr lang="nl-NL" sz="2000" dirty="0"/>
              <a:t>- bodembescherming</a:t>
            </a:r>
            <a:br>
              <a:rPr lang="nl-NL" sz="2000" dirty="0"/>
            </a:br>
            <a:r>
              <a:rPr lang="nl-NL" sz="2000" dirty="0"/>
              <a:t>- beveiligingsinstallatie</a:t>
            </a:r>
            <a:br>
              <a:rPr lang="nl-NL" sz="2000" dirty="0"/>
            </a:br>
            <a:r>
              <a:rPr lang="nl-NL" sz="2000" dirty="0"/>
              <a:t>- energievoorziening </a:t>
            </a:r>
            <a:br>
              <a:rPr lang="nl-NL" sz="2000" dirty="0"/>
            </a:br>
            <a:r>
              <a:rPr lang="nl-NL" sz="2000" dirty="0"/>
              <a:t>- droogzetmiddelen</a:t>
            </a:r>
            <a:br>
              <a:rPr lang="nl-NL" sz="2000" dirty="0"/>
            </a:br>
            <a:r>
              <a:rPr lang="nl-NL" sz="2000" dirty="0"/>
              <a:t>- </a:t>
            </a:r>
            <a:r>
              <a:rPr lang="nl-NL" sz="2000" dirty="0" smtClean="0"/>
              <a:t>installaties (architectuur / VO)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1530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463064" cy="1143000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 smtClean="0">
                <a:solidFill>
                  <a:schemeClr val="accent2"/>
                </a:solidFill>
              </a:rPr>
              <a:t>Standaardisering ontwerp van besturingen voor </a:t>
            </a:r>
            <a:r>
              <a:rPr lang="nl-NL" sz="2800" b="1" dirty="0">
                <a:solidFill>
                  <a:schemeClr val="accent2"/>
                </a:solidFill>
              </a:rPr>
              <a:t>sluizen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62" y="1412776"/>
            <a:ext cx="5580304" cy="468052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717916" y="2204864"/>
            <a:ext cx="4032448" cy="93610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6384032" y="1412776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Eisen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functionaliteit</a:t>
            </a:r>
            <a:r>
              <a:rPr lang="en-US" dirty="0" smtClean="0"/>
              <a:t> </a:t>
            </a:r>
            <a:r>
              <a:rPr lang="en-US" dirty="0" err="1" smtClean="0"/>
              <a:t>bruggen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sluizen</a:t>
            </a:r>
            <a:r>
              <a:rPr lang="en-US" dirty="0" smtClean="0"/>
              <a:t>: </a:t>
            </a:r>
            <a:r>
              <a:rPr lang="en-US" dirty="0" err="1" smtClean="0"/>
              <a:t>Landelijke</a:t>
            </a:r>
            <a:r>
              <a:rPr lang="en-US" dirty="0" smtClean="0"/>
              <a:t> </a:t>
            </a:r>
            <a:r>
              <a:rPr lang="en-US" dirty="0" err="1" smtClean="0"/>
              <a:t>Bruggen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Sluizen</a:t>
            </a:r>
            <a:r>
              <a:rPr lang="en-US" dirty="0" smtClean="0"/>
              <a:t> </a:t>
            </a:r>
            <a:r>
              <a:rPr lang="en-US" dirty="0" err="1" smtClean="0"/>
              <a:t>Standaard</a:t>
            </a:r>
            <a:r>
              <a:rPr lang="en-US" dirty="0" smtClean="0"/>
              <a:t> (LBS)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Besturing</a:t>
            </a:r>
            <a:r>
              <a:rPr lang="en-US" dirty="0" smtClean="0"/>
              <a:t> / </a:t>
            </a:r>
            <a:r>
              <a:rPr lang="en-US" dirty="0" err="1" smtClean="0"/>
              <a:t>gedrag</a:t>
            </a:r>
            <a:r>
              <a:rPr lang="en-US" dirty="0" smtClean="0"/>
              <a:t> van </a:t>
            </a:r>
            <a:r>
              <a:rPr lang="en-US" dirty="0" err="1" smtClean="0"/>
              <a:t>sluizen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herleid</a:t>
            </a:r>
            <a:endParaRPr lang="en-US" dirty="0" smtClean="0"/>
          </a:p>
          <a:p>
            <a:r>
              <a:rPr lang="en-US" dirty="0"/>
              <a:t>o</a:t>
            </a:r>
            <a:r>
              <a:rPr lang="en-US" dirty="0" smtClean="0"/>
              <a:t>p basis van LBS, </a:t>
            </a:r>
            <a:r>
              <a:rPr lang="en-US" dirty="0" err="1" smtClean="0"/>
              <a:t>klanteisen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specifieke</a:t>
            </a:r>
            <a:r>
              <a:rPr lang="en-US" dirty="0" smtClean="0"/>
              <a:t> </a:t>
            </a:r>
            <a:r>
              <a:rPr lang="en-US" dirty="0" err="1" smtClean="0"/>
              <a:t>kenmerken</a:t>
            </a:r>
            <a:r>
              <a:rPr lang="en-US" dirty="0" smtClean="0"/>
              <a:t> (</a:t>
            </a:r>
            <a:r>
              <a:rPr lang="en-US" dirty="0" err="1" smtClean="0"/>
              <a:t>sluizenfamilie</a:t>
            </a:r>
            <a:r>
              <a:rPr lang="en-US" dirty="0" smtClean="0"/>
              <a:t>, </a:t>
            </a:r>
            <a:r>
              <a:rPr lang="en-US" dirty="0" err="1" smtClean="0"/>
              <a:t>optionele</a:t>
            </a:r>
            <a:r>
              <a:rPr lang="en-US" dirty="0" smtClean="0"/>
              <a:t> modules, </a:t>
            </a:r>
            <a:r>
              <a:rPr lang="en-US" dirty="0" err="1" smtClean="0"/>
              <a:t>overige</a:t>
            </a:r>
            <a:r>
              <a:rPr lang="en-US" dirty="0" smtClean="0"/>
              <a:t> </a:t>
            </a:r>
            <a:r>
              <a:rPr lang="en-US" dirty="0" err="1" smtClean="0"/>
              <a:t>contextobjecten</a:t>
            </a:r>
            <a:r>
              <a:rPr lang="en-US" dirty="0" smtClean="0"/>
              <a:t>).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181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9593" y="166919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nl-NL" sz="3200" b="1" dirty="0" err="1" smtClean="0">
                <a:solidFill>
                  <a:schemeClr val="accent2"/>
                </a:solidFill>
              </a:rPr>
              <a:t>Synthesis</a:t>
            </a:r>
            <a:r>
              <a:rPr lang="nl-NL" sz="3200" b="1" dirty="0" smtClean="0">
                <a:solidFill>
                  <a:schemeClr val="accent2"/>
                </a:solidFill>
              </a:rPr>
              <a:t> </a:t>
            </a:r>
            <a:r>
              <a:rPr lang="nl-NL" sz="3200" b="1" dirty="0" err="1" smtClean="0">
                <a:solidFill>
                  <a:schemeClr val="accent2"/>
                </a:solidFill>
              </a:rPr>
              <a:t>Based</a:t>
            </a:r>
            <a:r>
              <a:rPr lang="nl-NL" sz="3200" b="1" dirty="0" smtClean="0">
                <a:solidFill>
                  <a:schemeClr val="accent2"/>
                </a:solidFill>
              </a:rPr>
              <a:t> Engineering (SBE)</a:t>
            </a:r>
            <a:endParaRPr lang="nl-NL" sz="3200" b="1" dirty="0">
              <a:solidFill>
                <a:schemeClr val="accent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55991" y="1097521"/>
            <a:ext cx="13190304" cy="46495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b="1" dirty="0" smtClean="0"/>
              <a:t>Van: </a:t>
            </a:r>
            <a:r>
              <a:rPr lang="nl-NL" sz="2000" dirty="0" smtClean="0"/>
              <a:t>beschrijvingen van het sluisgedrag afgeleid van LBS en klanteisen </a:t>
            </a:r>
            <a:br>
              <a:rPr lang="nl-NL" sz="2000" dirty="0" smtClean="0"/>
            </a:br>
            <a:r>
              <a:rPr lang="nl-NL" sz="2000" b="1" dirty="0" smtClean="0"/>
              <a:t>Naar:</a:t>
            </a:r>
            <a:r>
              <a:rPr lang="nl-NL" sz="2000" dirty="0" smtClean="0"/>
              <a:t> modellen afgeleid van LBS, standaard </a:t>
            </a:r>
            <a:r>
              <a:rPr lang="nl-NL" sz="2000" dirty="0" err="1" smtClean="0"/>
              <a:t>moduels</a:t>
            </a:r>
            <a:r>
              <a:rPr lang="nl-NL" sz="2000" dirty="0" smtClean="0"/>
              <a:t> en klanteisen</a:t>
            </a:r>
            <a:endParaRPr lang="nl-NL" sz="2000" dirty="0"/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400" dirty="0"/>
          </a:p>
          <a:p>
            <a:endParaRPr lang="nl-NL" sz="2400" dirty="0" smtClean="0"/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7076" t="5632" r="4218" b="27079"/>
          <a:stretch/>
        </p:blipFill>
        <p:spPr>
          <a:xfrm>
            <a:off x="601425" y="4968744"/>
            <a:ext cx="7395483" cy="1556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Ko Hartog Verkeerstechniek - Scheepvaartseine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9" t="8837" r="33814" b="24008"/>
          <a:stretch/>
        </p:blipFill>
        <p:spPr bwMode="auto">
          <a:xfrm>
            <a:off x="8112224" y="4968744"/>
            <a:ext cx="1250064" cy="155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9480107" y="4968744"/>
            <a:ext cx="2218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Voorbeeld: automatenmodel scheepvaartsein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825" y="1842692"/>
            <a:ext cx="6555216" cy="286461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7611645" y="1772493"/>
            <a:ext cx="36724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Generiek</a:t>
            </a:r>
            <a:r>
              <a:rPr lang="en-US" dirty="0" smtClean="0"/>
              <a:t> </a:t>
            </a:r>
            <a:r>
              <a:rPr lang="en-US" dirty="0" err="1" smtClean="0"/>
              <a:t>Sluis</a:t>
            </a:r>
            <a:r>
              <a:rPr lang="en-US" dirty="0" smtClean="0"/>
              <a:t> Model:</a:t>
            </a:r>
          </a:p>
          <a:p>
            <a:r>
              <a:rPr lang="nl-NL" dirty="0" smtClean="0"/>
              <a:t>Sluis</a:t>
            </a:r>
            <a:endParaRPr lang="nl-NL" dirty="0"/>
          </a:p>
          <a:p>
            <a:r>
              <a:rPr lang="nl-NL" dirty="0"/>
              <a:t>Sluishoofd</a:t>
            </a:r>
          </a:p>
          <a:p>
            <a:r>
              <a:rPr lang="nl-NL" dirty="0"/>
              <a:t>	- Invaarsein</a:t>
            </a:r>
          </a:p>
          <a:p>
            <a:r>
              <a:rPr lang="nl-NL" dirty="0"/>
              <a:t>	- Uitvaarsein</a:t>
            </a:r>
          </a:p>
          <a:p>
            <a:r>
              <a:rPr lang="nl-NL" dirty="0"/>
              <a:t>	- Deur</a:t>
            </a:r>
          </a:p>
          <a:p>
            <a:r>
              <a:rPr lang="nl-NL" dirty="0"/>
              <a:t>	- Nivelleermiddel</a:t>
            </a:r>
          </a:p>
          <a:p>
            <a:r>
              <a:rPr lang="nl-NL" dirty="0"/>
              <a:t>	- </a:t>
            </a:r>
            <a:r>
              <a:rPr lang="nl-NL" dirty="0" err="1"/>
              <a:t>Gelijkwatersensor</a:t>
            </a:r>
            <a:endParaRPr lang="nl-NL" dirty="0"/>
          </a:p>
          <a:p>
            <a:r>
              <a:rPr lang="nl-NL" dirty="0"/>
              <a:t>Akoestische signalering</a:t>
            </a:r>
          </a:p>
          <a:p>
            <a:r>
              <a:rPr lang="nl-NL" dirty="0"/>
              <a:t>Bediensysteem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844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200" b="1" dirty="0" smtClean="0">
                <a:solidFill>
                  <a:schemeClr val="accent2"/>
                </a:solidFill>
              </a:rPr>
              <a:t>Onderzoek: simulatie Prinses Marijke sluizen</a:t>
            </a:r>
            <a:r>
              <a:rPr lang="nl-NL" sz="3200" dirty="0"/>
              <a:t/>
            </a:r>
            <a:br>
              <a:rPr lang="nl-NL" sz="3200" dirty="0"/>
            </a:br>
            <a:endParaRPr lang="nl-NL" sz="3200" b="1" dirty="0">
              <a:solidFill>
                <a:schemeClr val="accent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600201"/>
            <a:ext cx="11247040" cy="4525963"/>
          </a:xfrm>
        </p:spPr>
        <p:txBody>
          <a:bodyPr>
            <a:normAutofit/>
          </a:bodyPr>
          <a:lstStyle/>
          <a:p>
            <a:endParaRPr lang="nl-NL" sz="2000" dirty="0" smtClean="0"/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30" y="1340768"/>
            <a:ext cx="10856919" cy="478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4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200" b="1" dirty="0">
                <a:solidFill>
                  <a:schemeClr val="accent2"/>
                </a:solidFill>
              </a:rPr>
              <a:t>Verricht onderzoek binnen MultiWaterWerk</a:t>
            </a:r>
            <a:r>
              <a:rPr lang="nl-NL" sz="3200" dirty="0"/>
              <a:t/>
            </a:r>
            <a:br>
              <a:rPr lang="nl-NL" sz="3200" dirty="0"/>
            </a:br>
            <a:endParaRPr lang="nl-NL" sz="3200" b="1" dirty="0">
              <a:solidFill>
                <a:schemeClr val="accent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600201"/>
            <a:ext cx="11247040" cy="4525963"/>
          </a:xfrm>
        </p:spPr>
        <p:txBody>
          <a:bodyPr>
            <a:normAutofit/>
          </a:bodyPr>
          <a:lstStyle/>
          <a:p>
            <a:r>
              <a:rPr lang="nl-NL" sz="2000" dirty="0" smtClean="0"/>
              <a:t>Diverse onderzoeken experimenten bij RWS door promovendi en afstudeerders </a:t>
            </a:r>
            <a:r>
              <a:rPr lang="nl-NL" sz="2000" dirty="0" err="1" smtClean="0"/>
              <a:t>TUe</a:t>
            </a:r>
            <a:r>
              <a:rPr lang="nl-NL" sz="2000" dirty="0" smtClean="0"/>
              <a:t> voor de besturing van sluizen, stormvloedkeringen, bruggen, DVM en Tunnels</a:t>
            </a:r>
          </a:p>
          <a:p>
            <a:r>
              <a:rPr lang="nl-NL" sz="2000" dirty="0" smtClean="0"/>
              <a:t>Experiment in het veld: brug </a:t>
            </a:r>
            <a:r>
              <a:rPr lang="nl-NL" sz="2000" dirty="0" err="1" smtClean="0"/>
              <a:t>Oisterwijksebaan</a:t>
            </a:r>
            <a:r>
              <a:rPr lang="nl-NL" sz="2000" dirty="0" smtClean="0"/>
              <a:t> </a:t>
            </a:r>
            <a:r>
              <a:rPr lang="nl-NL" sz="2000" dirty="0"/>
              <a:t/>
            </a:r>
            <a:br>
              <a:rPr lang="nl-NL" sz="2000" dirty="0"/>
            </a:br>
            <a:r>
              <a:rPr lang="nl-NL" sz="2000" dirty="0" smtClean="0"/>
              <a:t>(Tilburg, draaibrug over het Wilhelminakanaal)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3201247"/>
            <a:ext cx="8496944" cy="311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1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1193100" y="476672"/>
            <a:ext cx="1097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l-NL" sz="3600" b="1" dirty="0" smtClean="0">
                <a:solidFill>
                  <a:schemeClr val="accent2"/>
                </a:solidFill>
              </a:rPr>
              <a:t>Mogelijke toepassingen SBE binnen RWS-projecten</a:t>
            </a:r>
            <a:endParaRPr lang="nl-NL" sz="3600" dirty="0"/>
          </a:p>
        </p:txBody>
      </p:sp>
      <p:sp>
        <p:nvSpPr>
          <p:cNvPr id="3" name="Tekstvak 2"/>
          <p:cNvSpPr txBox="1"/>
          <p:nvPr/>
        </p:nvSpPr>
        <p:spPr>
          <a:xfrm>
            <a:off x="1199456" y="1988840"/>
            <a:ext cx="103691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Generieke toepassing:</a:t>
            </a:r>
            <a:br>
              <a:rPr lang="nl-NL" dirty="0" smtClean="0"/>
            </a:br>
            <a:r>
              <a:rPr lang="nl-NL" dirty="0" smtClean="0"/>
              <a:t>Generiek Sluis Model voor SMART uniforme eisenbeschrijving van objecten en logische functievervullers (modules)</a:t>
            </a:r>
            <a:br>
              <a:rPr lang="nl-NL" dirty="0" smtClean="0"/>
            </a:br>
            <a:endParaRPr lang="nl-NL" dirty="0" smtClean="0"/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beschrijving Simulatie </a:t>
            </a:r>
            <a:r>
              <a:rPr lang="nl-NL" dirty="0"/>
              <a:t>bediening en besturing voor validatie (klant)eisen (</a:t>
            </a:r>
            <a:r>
              <a:rPr lang="nl-NL" dirty="0" smtClean="0"/>
              <a:t>planfase/contractvoorbereiding)</a:t>
            </a:r>
            <a:br>
              <a:rPr lang="nl-NL" dirty="0" smtClean="0"/>
            </a:br>
            <a:endParaRPr lang="nl-NL" dirty="0" smtClean="0"/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Simulatie </a:t>
            </a:r>
            <a:r>
              <a:rPr lang="nl-NL" dirty="0"/>
              <a:t>VO/DO bediening en besturing voor validatie of wordt voldaan aan contracteisen (</a:t>
            </a:r>
            <a:r>
              <a:rPr lang="nl-NL" dirty="0" smtClean="0"/>
              <a:t>realisatiefase)</a:t>
            </a:r>
            <a:br>
              <a:rPr lang="nl-NL" dirty="0" smtClean="0"/>
            </a:br>
            <a:endParaRPr lang="nl-NL" dirty="0" smtClean="0"/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Realisatie </a:t>
            </a:r>
            <a:r>
              <a:rPr lang="nl-NL" dirty="0"/>
              <a:t>besturingssoftware Testsysteem / Digital </a:t>
            </a:r>
            <a:r>
              <a:rPr lang="nl-NL" dirty="0" err="1"/>
              <a:t>Twin</a:t>
            </a:r>
            <a:r>
              <a:rPr lang="nl-NL" dirty="0"/>
              <a:t> (</a:t>
            </a:r>
            <a:r>
              <a:rPr lang="nl-NL" dirty="0" smtClean="0"/>
              <a:t>realisatiefase)</a:t>
            </a:r>
            <a:br>
              <a:rPr lang="nl-NL" dirty="0" smtClean="0"/>
            </a:br>
            <a:endParaRPr lang="nl-NL" dirty="0" smtClean="0"/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Realisatie </a:t>
            </a:r>
            <a:r>
              <a:rPr lang="nl-NL" dirty="0"/>
              <a:t>besturingssoftware </a:t>
            </a:r>
            <a:r>
              <a:rPr lang="nl-NL" dirty="0" smtClean="0"/>
              <a:t>Object (realisatiefase)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85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ep 19"/>
          <p:cNvGrpSpPr/>
          <p:nvPr/>
        </p:nvGrpSpPr>
        <p:grpSpPr>
          <a:xfrm>
            <a:off x="878837" y="-315416"/>
            <a:ext cx="11470425" cy="7786747"/>
            <a:chOff x="878837" y="-315416"/>
            <a:chExt cx="11470425" cy="7786747"/>
          </a:xfrm>
        </p:grpSpPr>
        <p:sp>
          <p:nvSpPr>
            <p:cNvPr id="5" name="Tekstvak 4"/>
            <p:cNvSpPr txBox="1"/>
            <p:nvPr/>
          </p:nvSpPr>
          <p:spPr>
            <a:xfrm>
              <a:off x="4015598" y="-315416"/>
              <a:ext cx="4248472" cy="7786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50000" dirty="0" smtClean="0">
                  <a:solidFill>
                    <a:schemeClr val="accent2"/>
                  </a:solidFill>
                </a:rPr>
                <a:t>V</a:t>
              </a:r>
              <a:endParaRPr lang="nl-NL" sz="50000" dirty="0">
                <a:solidFill>
                  <a:schemeClr val="accent2"/>
                </a:solidFill>
              </a:endParaRPr>
            </a:p>
          </p:txBody>
        </p:sp>
        <p:sp>
          <p:nvSpPr>
            <p:cNvPr id="6" name="Tekstvak 5"/>
            <p:cNvSpPr txBox="1"/>
            <p:nvPr/>
          </p:nvSpPr>
          <p:spPr>
            <a:xfrm>
              <a:off x="1929483" y="1382369"/>
              <a:ext cx="17138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Projectscope</a:t>
              </a:r>
            </a:p>
            <a:p>
              <a:r>
                <a:rPr lang="nl-NL" dirty="0" smtClean="0"/>
                <a:t>LBS</a:t>
              </a:r>
              <a:br>
                <a:rPr lang="nl-NL" dirty="0" smtClean="0"/>
              </a:br>
              <a:r>
                <a:rPr lang="nl-NL" dirty="0" smtClean="0"/>
                <a:t>Klanteisen</a:t>
              </a:r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2236609" y="2387816"/>
              <a:ext cx="25262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Vraagspecificatie</a:t>
              </a:r>
              <a:endParaRPr lang="nl-NL" dirty="0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2741493" y="3051528"/>
              <a:ext cx="1876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Eisenanalyse</a:t>
              </a:r>
              <a:endParaRPr lang="nl-NL" dirty="0"/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3461573" y="3661623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VO </a:t>
              </a:r>
              <a:endParaRPr lang="nl-NL" dirty="0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3754666" y="4257623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DO</a:t>
              </a:r>
              <a:endParaRPr lang="nl-NL" dirty="0"/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4015598" y="4890610"/>
              <a:ext cx="28161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UO</a:t>
              </a:r>
            </a:p>
            <a:p>
              <a:r>
                <a:rPr lang="nl-NL" dirty="0" smtClean="0"/>
                <a:t>Besturings-</a:t>
              </a:r>
            </a:p>
            <a:p>
              <a:r>
                <a:rPr lang="nl-NL" dirty="0" smtClean="0"/>
                <a:t>software</a:t>
              </a:r>
              <a:endParaRPr lang="nl-NL" dirty="0"/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7051197" y="4970892"/>
              <a:ext cx="2117462" cy="923330"/>
            </a:xfrm>
            <a:prstGeom prst="rect">
              <a:avLst/>
            </a:prstGeom>
            <a:noFill/>
            <a:ln w="2540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i="1" dirty="0" smtClean="0">
                  <a:solidFill>
                    <a:srgbClr val="C00000"/>
                  </a:solidFill>
                </a:rPr>
                <a:t>‘</a:t>
              </a:r>
              <a:r>
                <a:rPr lang="nl-NL" dirty="0" smtClean="0">
                  <a:solidFill>
                    <a:srgbClr val="C00000"/>
                  </a:solidFill>
                </a:rPr>
                <a:t>Digital </a:t>
              </a:r>
              <a:r>
                <a:rPr lang="nl-NL" dirty="0" err="1" smtClean="0">
                  <a:solidFill>
                    <a:srgbClr val="C00000"/>
                  </a:solidFill>
                </a:rPr>
                <a:t>Twin</a:t>
              </a:r>
              <a:r>
                <a:rPr lang="nl-NL" dirty="0" smtClean="0">
                  <a:solidFill>
                    <a:srgbClr val="C00000"/>
                  </a:solidFill>
                </a:rPr>
                <a:t>’</a:t>
              </a:r>
              <a:br>
                <a:rPr lang="nl-NL" dirty="0" smtClean="0">
                  <a:solidFill>
                    <a:srgbClr val="C00000"/>
                  </a:solidFill>
                </a:rPr>
              </a:br>
              <a:r>
                <a:rPr lang="nl-NL" dirty="0" smtClean="0">
                  <a:solidFill>
                    <a:srgbClr val="C00000"/>
                  </a:solidFill>
                </a:rPr>
                <a:t>hardware in loop</a:t>
              </a:r>
              <a:br>
                <a:rPr lang="nl-NL" dirty="0" smtClean="0">
                  <a:solidFill>
                    <a:srgbClr val="C00000"/>
                  </a:solidFill>
                </a:rPr>
              </a:br>
              <a:r>
                <a:rPr lang="nl-NL" dirty="0" smtClean="0">
                  <a:solidFill>
                    <a:srgbClr val="C00000"/>
                  </a:solidFill>
                </a:rPr>
                <a:t>#3</a:t>
              </a:r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8013737" y="4175374"/>
              <a:ext cx="1584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err="1" smtClean="0"/>
                <a:t>FAT’s</a:t>
              </a:r>
              <a:endParaRPr lang="nl-NL" dirty="0" smtClean="0"/>
            </a:p>
            <a:p>
              <a:endParaRPr lang="nl-NL" dirty="0"/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8293939" y="3514093"/>
              <a:ext cx="1584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err="1" smtClean="0"/>
                <a:t>SAT’s</a:t>
              </a:r>
              <a:endParaRPr lang="nl-NL" dirty="0" smtClean="0"/>
            </a:p>
            <a:p>
              <a:endParaRPr lang="nl-NL" dirty="0"/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8517793" y="2910235"/>
              <a:ext cx="1584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I-SAT</a:t>
              </a:r>
            </a:p>
            <a:p>
              <a:endParaRPr lang="nl-NL" dirty="0"/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8711696" y="2271033"/>
              <a:ext cx="1928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SIT Techniek</a:t>
              </a:r>
              <a:endParaRPr lang="nl-NL" dirty="0"/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9126363" y="1519943"/>
              <a:ext cx="3222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i="1" dirty="0" smtClean="0"/>
                <a:t>(soms SIT Operationeel)</a:t>
              </a:r>
              <a:endParaRPr lang="nl-NL" i="1" dirty="0"/>
            </a:p>
          </p:txBody>
        </p:sp>
        <p:sp>
          <p:nvSpPr>
            <p:cNvPr id="18" name="Ruit 17"/>
            <p:cNvSpPr/>
            <p:nvPr/>
          </p:nvSpPr>
          <p:spPr>
            <a:xfrm>
              <a:off x="4901733" y="2676044"/>
              <a:ext cx="288032" cy="337927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5333781" y="2670736"/>
              <a:ext cx="1584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i="1" dirty="0" smtClean="0"/>
                <a:t>Aanbesteding</a:t>
              </a:r>
              <a:endParaRPr lang="nl-NL" sz="1600" i="1" dirty="0"/>
            </a:p>
          </p:txBody>
        </p:sp>
        <p:sp>
          <p:nvSpPr>
            <p:cNvPr id="23" name="Tekstvak 22"/>
            <p:cNvSpPr txBox="1"/>
            <p:nvPr/>
          </p:nvSpPr>
          <p:spPr>
            <a:xfrm>
              <a:off x="878837" y="4213969"/>
              <a:ext cx="37067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i="1" dirty="0" smtClean="0"/>
                <a:t>(simulatie ontwerp</a:t>
              </a:r>
              <a:br>
                <a:rPr lang="nl-NL" i="1" dirty="0" smtClean="0"/>
              </a:br>
              <a:r>
                <a:rPr lang="nl-NL" i="1" dirty="0" smtClean="0"/>
                <a:t>bedieninterface/GUI)</a:t>
              </a:r>
            </a:p>
            <a:p>
              <a:endParaRPr lang="nl-NL" dirty="0"/>
            </a:p>
          </p:txBody>
        </p:sp>
        <p:sp>
          <p:nvSpPr>
            <p:cNvPr id="21" name="Pijl-rechts 20"/>
            <p:cNvSpPr/>
            <p:nvPr/>
          </p:nvSpPr>
          <p:spPr>
            <a:xfrm rot="4188309">
              <a:off x="3054928" y="2303354"/>
              <a:ext cx="216000" cy="108000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/>
            </a:p>
          </p:txBody>
        </p:sp>
        <p:sp>
          <p:nvSpPr>
            <p:cNvPr id="22" name="Pijl-rechts 21"/>
            <p:cNvSpPr/>
            <p:nvPr/>
          </p:nvSpPr>
          <p:spPr>
            <a:xfrm rot="4188309">
              <a:off x="3282171" y="2885082"/>
              <a:ext cx="216000" cy="108000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/>
            </a:p>
          </p:txBody>
        </p:sp>
        <p:sp>
          <p:nvSpPr>
            <p:cNvPr id="24" name="Pijl-rechts 23"/>
            <p:cNvSpPr/>
            <p:nvPr/>
          </p:nvSpPr>
          <p:spPr>
            <a:xfrm rot="4188309">
              <a:off x="3570805" y="3482308"/>
              <a:ext cx="216000" cy="108000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/>
            </a:p>
          </p:txBody>
        </p:sp>
        <p:sp>
          <p:nvSpPr>
            <p:cNvPr id="25" name="Pijl-rechts 24"/>
            <p:cNvSpPr/>
            <p:nvPr/>
          </p:nvSpPr>
          <p:spPr>
            <a:xfrm rot="4188309">
              <a:off x="3849503" y="4095913"/>
              <a:ext cx="216000" cy="108000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/>
            </a:p>
          </p:txBody>
        </p:sp>
        <p:sp>
          <p:nvSpPr>
            <p:cNvPr id="26" name="Pijl-rechts 25"/>
            <p:cNvSpPr/>
            <p:nvPr/>
          </p:nvSpPr>
          <p:spPr>
            <a:xfrm rot="4188309">
              <a:off x="4101550" y="4695218"/>
              <a:ext cx="216000" cy="108000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/>
            </a:p>
          </p:txBody>
        </p:sp>
        <p:sp>
          <p:nvSpPr>
            <p:cNvPr id="27" name="Pijl-rechts 26"/>
            <p:cNvSpPr/>
            <p:nvPr/>
          </p:nvSpPr>
          <p:spPr>
            <a:xfrm rot="17374240">
              <a:off x="8361867" y="3954880"/>
              <a:ext cx="216000" cy="108000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/>
            </a:p>
          </p:txBody>
        </p:sp>
        <p:sp>
          <p:nvSpPr>
            <p:cNvPr id="28" name="Pijl-rechts 27"/>
            <p:cNvSpPr/>
            <p:nvPr/>
          </p:nvSpPr>
          <p:spPr>
            <a:xfrm rot="17374240">
              <a:off x="8568860" y="3325158"/>
              <a:ext cx="216000" cy="108000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/>
            </a:p>
          </p:txBody>
        </p:sp>
        <p:sp>
          <p:nvSpPr>
            <p:cNvPr id="29" name="Pijl-rechts 28"/>
            <p:cNvSpPr/>
            <p:nvPr/>
          </p:nvSpPr>
          <p:spPr>
            <a:xfrm rot="17374240">
              <a:off x="8803912" y="2668448"/>
              <a:ext cx="216000" cy="108000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/>
            </a:p>
          </p:txBody>
        </p:sp>
        <p:sp>
          <p:nvSpPr>
            <p:cNvPr id="30" name="Pijl-rechts 29"/>
            <p:cNvSpPr/>
            <p:nvPr/>
          </p:nvSpPr>
          <p:spPr>
            <a:xfrm rot="17374240">
              <a:off x="9004546" y="1981714"/>
              <a:ext cx="216000" cy="108000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/>
            </a:p>
          </p:txBody>
        </p:sp>
        <p:sp>
          <p:nvSpPr>
            <p:cNvPr id="31" name="Pijl-rechts 30"/>
            <p:cNvSpPr/>
            <p:nvPr/>
          </p:nvSpPr>
          <p:spPr>
            <a:xfrm rot="17374240">
              <a:off x="8050691" y="4767706"/>
              <a:ext cx="216000" cy="108000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/>
            </a:p>
          </p:txBody>
        </p:sp>
      </p:grpSp>
      <p:sp>
        <p:nvSpPr>
          <p:cNvPr id="32" name="Rechthoek 31"/>
          <p:cNvSpPr/>
          <p:nvPr/>
        </p:nvSpPr>
        <p:spPr>
          <a:xfrm>
            <a:off x="1937434" y="1968861"/>
            <a:ext cx="2403515" cy="83023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 32"/>
          <p:cNvSpPr/>
          <p:nvPr/>
        </p:nvSpPr>
        <p:spPr>
          <a:xfrm>
            <a:off x="845588" y="4238553"/>
            <a:ext cx="2879210" cy="64267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kstvak 34"/>
          <p:cNvSpPr txBox="1"/>
          <p:nvPr/>
        </p:nvSpPr>
        <p:spPr>
          <a:xfrm>
            <a:off x="443808" y="1879038"/>
            <a:ext cx="1771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accent3"/>
                </a:solidFill>
              </a:rPr>
              <a:t>Den Oever</a:t>
            </a:r>
            <a:br>
              <a:rPr lang="nl-NL" dirty="0" smtClean="0">
                <a:solidFill>
                  <a:schemeClr val="accent3"/>
                </a:solidFill>
              </a:rPr>
            </a:br>
            <a:r>
              <a:rPr lang="nl-NL" dirty="0" smtClean="0">
                <a:solidFill>
                  <a:schemeClr val="accent3"/>
                </a:solidFill>
              </a:rPr>
              <a:t>(#1)</a:t>
            </a:r>
            <a:endParaRPr lang="nl-NL" dirty="0">
              <a:solidFill>
                <a:schemeClr val="accent3"/>
              </a:solidFill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125600" y="3785864"/>
            <a:ext cx="2263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accent3"/>
                </a:solidFill>
              </a:rPr>
              <a:t>Weurt-Heumen (#2)</a:t>
            </a:r>
            <a:endParaRPr lang="nl-NL" dirty="0">
              <a:solidFill>
                <a:schemeClr val="accent3"/>
              </a:solidFill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3074964" y="5540635"/>
            <a:ext cx="9417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accent3"/>
                </a:solidFill>
              </a:rPr>
              <a:t>MB2*</a:t>
            </a:r>
            <a:endParaRPr lang="nl-NL" dirty="0">
              <a:solidFill>
                <a:schemeClr val="accent3"/>
              </a:solidFill>
            </a:endParaRPr>
          </a:p>
          <a:p>
            <a:r>
              <a:rPr lang="nl-NL" dirty="0" smtClean="0">
                <a:solidFill>
                  <a:schemeClr val="accent3"/>
                </a:solidFill>
              </a:rPr>
              <a:t/>
            </a:r>
            <a:br>
              <a:rPr lang="nl-NL" dirty="0" smtClean="0">
                <a:solidFill>
                  <a:schemeClr val="accent3"/>
                </a:solidFill>
              </a:rPr>
            </a:br>
            <a:r>
              <a:rPr lang="nl-NL" dirty="0" smtClean="0">
                <a:solidFill>
                  <a:schemeClr val="accent3"/>
                </a:solidFill>
              </a:rPr>
              <a:t>* Voor toepassing in objecten zelf volgt besluitvorming in overleg met IAS</a:t>
            </a:r>
            <a:endParaRPr lang="nl-NL" dirty="0">
              <a:solidFill>
                <a:schemeClr val="accent3"/>
              </a:solidFill>
            </a:endParaRPr>
          </a:p>
        </p:txBody>
      </p:sp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nl-NL" sz="3600" b="1" dirty="0" smtClean="0">
                <a:solidFill>
                  <a:schemeClr val="accent2"/>
                </a:solidFill>
              </a:rPr>
              <a:t>Positionering SBE in proefprojecten</a:t>
            </a:r>
            <a:endParaRPr lang="nl-NL" sz="3600" dirty="0"/>
          </a:p>
        </p:txBody>
      </p:sp>
      <p:sp>
        <p:nvSpPr>
          <p:cNvPr id="4" name="Vrije vorm 3"/>
          <p:cNvSpPr/>
          <p:nvPr/>
        </p:nvSpPr>
        <p:spPr>
          <a:xfrm>
            <a:off x="3974123" y="1268760"/>
            <a:ext cx="6586373" cy="4752527"/>
          </a:xfrm>
          <a:custGeom>
            <a:avLst/>
            <a:gdLst>
              <a:gd name="connsiteX0" fmla="*/ 0 w 6471139"/>
              <a:gd name="connsiteY0" fmla="*/ 3279531 h 4299439"/>
              <a:gd name="connsiteX1" fmla="*/ 3701562 w 6471139"/>
              <a:gd name="connsiteY1" fmla="*/ 3279531 h 4299439"/>
              <a:gd name="connsiteX2" fmla="*/ 5046785 w 6471139"/>
              <a:gd name="connsiteY2" fmla="*/ 0 h 4299439"/>
              <a:gd name="connsiteX3" fmla="*/ 6471139 w 6471139"/>
              <a:gd name="connsiteY3" fmla="*/ 0 h 4299439"/>
              <a:gd name="connsiteX4" fmla="*/ 5319346 w 6471139"/>
              <a:gd name="connsiteY4" fmla="*/ 4299439 h 4299439"/>
              <a:gd name="connsiteX5" fmla="*/ 17585 w 6471139"/>
              <a:gd name="connsiteY5" fmla="*/ 4299439 h 4299439"/>
              <a:gd name="connsiteX6" fmla="*/ 0 w 6471139"/>
              <a:gd name="connsiteY6" fmla="*/ 3279531 h 429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1139" h="4299439">
                <a:moveTo>
                  <a:pt x="0" y="3279531"/>
                </a:moveTo>
                <a:lnTo>
                  <a:pt x="3701562" y="3279531"/>
                </a:lnTo>
                <a:lnTo>
                  <a:pt x="5046785" y="0"/>
                </a:lnTo>
                <a:lnTo>
                  <a:pt x="6471139" y="0"/>
                </a:lnTo>
                <a:lnTo>
                  <a:pt x="5319346" y="4299439"/>
                </a:lnTo>
                <a:lnTo>
                  <a:pt x="17585" y="4299439"/>
                </a:lnTo>
                <a:lnTo>
                  <a:pt x="0" y="3279531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Tekstvak 38"/>
          <p:cNvSpPr txBox="1"/>
          <p:nvPr/>
        </p:nvSpPr>
        <p:spPr>
          <a:xfrm>
            <a:off x="10214192" y="3099140"/>
            <a:ext cx="1554901" cy="1200329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accent3"/>
                </a:solidFill>
              </a:rPr>
              <a:t>Besturing-</a:t>
            </a:r>
            <a:br>
              <a:rPr lang="nl-NL" dirty="0" smtClean="0">
                <a:solidFill>
                  <a:schemeClr val="accent3"/>
                </a:solidFill>
              </a:rPr>
            </a:br>
            <a:r>
              <a:rPr lang="nl-NL" dirty="0" smtClean="0">
                <a:solidFill>
                  <a:schemeClr val="accent3"/>
                </a:solidFill>
              </a:rPr>
              <a:t>systeem</a:t>
            </a:r>
          </a:p>
          <a:p>
            <a:r>
              <a:rPr lang="nl-NL" dirty="0" smtClean="0">
                <a:solidFill>
                  <a:schemeClr val="accent3"/>
                </a:solidFill>
              </a:rPr>
              <a:t>Sluis</a:t>
            </a:r>
            <a:br>
              <a:rPr lang="nl-NL" dirty="0" smtClean="0">
                <a:solidFill>
                  <a:schemeClr val="accent3"/>
                </a:solidFill>
              </a:rPr>
            </a:br>
            <a:r>
              <a:rPr lang="nl-NL" dirty="0" smtClean="0">
                <a:solidFill>
                  <a:schemeClr val="accent3"/>
                </a:solidFill>
              </a:rPr>
              <a:t>#4</a:t>
            </a:r>
            <a:endParaRPr lang="nl-NL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5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Rijkswaterstaat">
      <a:dk1>
        <a:sysClr val="windowText" lastClr="000000"/>
      </a:dk1>
      <a:lt1>
        <a:sysClr val="window" lastClr="FFFFFF"/>
      </a:lt1>
      <a:dk2>
        <a:srgbClr val="007BC7"/>
      </a:dk2>
      <a:lt2>
        <a:srgbClr val="F9E11E"/>
      </a:lt2>
      <a:accent1>
        <a:srgbClr val="F9E11E"/>
      </a:accent1>
      <a:accent2>
        <a:srgbClr val="007BC7"/>
      </a:accent2>
      <a:accent3>
        <a:srgbClr val="D52B1E"/>
      </a:accent3>
      <a:accent4>
        <a:srgbClr val="8FCAE7"/>
      </a:accent4>
      <a:accent5>
        <a:srgbClr val="39870C"/>
      </a:accent5>
      <a:accent6>
        <a:srgbClr val="FFB612"/>
      </a:accent6>
      <a:hlink>
        <a:srgbClr val="007BC7"/>
      </a:hlink>
      <a:folHlink>
        <a:srgbClr val="A90061"/>
      </a:folHlink>
    </a:clrScheme>
    <a:fontScheme name="Rijkswaterstaa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Rijkshuisstijl Geel">
      <a:srgbClr val="F9E11E"/>
    </a:custClr>
    <a:custClr name="Rijkshuisstijl Donkergeel">
      <a:srgbClr val="FFB612"/>
    </a:custClr>
    <a:custClr name="Rijkshuisstijl Oranje">
      <a:srgbClr val="E17000"/>
    </a:custClr>
    <a:custClr name="Rijkshuisstijl Rood">
      <a:srgbClr val="D52B1E"/>
    </a:custClr>
    <a:custClr name="Rijkshuisstijl Robijnrood">
      <a:srgbClr val="CA005D"/>
    </a:custClr>
    <a:custClr name="Rijkshuisstijl Roze">
      <a:srgbClr val="F092CD"/>
    </a:custClr>
    <a:custClr name="Rijkshuisstijl Violet">
      <a:srgbClr val="A90061"/>
    </a:custClr>
    <a:custClr name="Rijkshuisstijl Paars">
      <a:srgbClr val="42145F"/>
    </a:custClr>
    <a:custClr name="Rijkshuisstijl Lichtblauw">
      <a:srgbClr val="8FCAE7"/>
    </a:custClr>
    <a:custClr name="Rijkshuisstijl Hemelblauw">
      <a:srgbClr val="007BC7"/>
    </a:custClr>
    <a:custClr name="Rijkshuisstijl Mintgroen">
      <a:srgbClr val="76D2B6"/>
    </a:custClr>
    <a:custClr name="Rijkshuisstijl Groen">
      <a:srgbClr val="39870C"/>
    </a:custClr>
    <a:custClr name="Rijkshuisstijl Mosgroen">
      <a:srgbClr val="777C00"/>
    </a:custClr>
    <a:custClr name="Rijkshuisstijl Donkergroen">
      <a:srgbClr val="275937"/>
    </a:custClr>
    <a:custClr name="Rijkshuisstijl Donkerbruin">
      <a:srgbClr val="673327"/>
    </a:custClr>
    <a:custClr name="Rijkshuisstijl Bruin">
      <a:srgbClr val="94710A"/>
    </a:custClr>
  </a:custClrLst>
  <a:extLst>
    <a:ext uri="{05A4C25C-085E-4340-85A3-A5531E510DB2}">
      <thm15:themeFamily xmlns:thm15="http://schemas.microsoft.com/office/thememl/2012/main" name="Presentatie3" id="{681A9343-2EB0-45A5-9538-0413F9509372}" vid="{E09780DD-CAD6-46F8-AE3D-50FD0D50B3B5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7404</TotalTime>
  <Words>1016</Words>
  <Application>Microsoft Office PowerPoint</Application>
  <PresentationFormat>Breedbeeld</PresentationFormat>
  <Paragraphs>135</Paragraphs>
  <Slides>15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Verdana</vt:lpstr>
      <vt:lpstr>Blank</vt:lpstr>
      <vt:lpstr>MultiWaterWerk d.d. 30-3-2022</vt:lpstr>
      <vt:lpstr>Niet een “one-size fits all” sluis, maar een productplatform voor schutsluizen</vt:lpstr>
      <vt:lpstr>Wat gaan we standaardiseren?</vt:lpstr>
      <vt:lpstr>Standaardisering ontwerp van besturingen voor sluizen</vt:lpstr>
      <vt:lpstr>Synthesis Based Engineering (SBE)</vt:lpstr>
      <vt:lpstr>Onderzoek: simulatie Prinses Marijke sluizen </vt:lpstr>
      <vt:lpstr>Verricht onderzoek binnen MultiWaterWerk </vt:lpstr>
      <vt:lpstr>Mogelijke toepassingen SBE binnen RWS-projecten</vt:lpstr>
      <vt:lpstr>Positionering SBE in proefprojecten</vt:lpstr>
      <vt:lpstr>VenR-project Den Oever</vt:lpstr>
      <vt:lpstr>Standaardisatie besturingen van objecten binnen RWS</vt:lpstr>
      <vt:lpstr>Onderzoeksvragen inzetbaarheid SBE (2022)</vt:lpstr>
      <vt:lpstr>(Concept) Onderzoeksvragen inzetbaarheid SBE</vt:lpstr>
      <vt:lpstr>Vragen RWS</vt:lpstr>
      <vt:lpstr>PowerPoint-presentatie</vt:lpstr>
    </vt:vector>
  </TitlesOfParts>
  <Company>Rijkswaterstaat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Lammeretz, Harry (GPO)</dc:creator>
  <cp:lastModifiedBy>Lammeretz, Harry (GPO)</cp:lastModifiedBy>
  <cp:revision>429</cp:revision>
  <cp:lastPrinted>2022-02-07T11:26:27Z</cp:lastPrinted>
  <dcterms:created xsi:type="dcterms:W3CDTF">2021-02-16T14:19:41Z</dcterms:created>
  <dcterms:modified xsi:type="dcterms:W3CDTF">2022-03-30T10:04:36Z</dcterms:modified>
</cp:coreProperties>
</file>