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4"/>
    <p:sldMasterId id="2147483692" r:id="rId5"/>
    <p:sldMasterId id="214748369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  <p:embeddedFont>
      <p:font typeface="Roboto Light"/>
      <p:regular r:id="rId30"/>
      <p:bold r:id="rId31"/>
      <p:italic r:id="rId32"/>
      <p:boldItalic r:id="rId33"/>
    </p:embeddedFont>
    <p:embeddedFont>
      <p:font typeface="Helvetica Neue Light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3.xml"/><Relationship Id="rId41" Type="http://schemas.openxmlformats.org/officeDocument/2006/relationships/font" Target="fonts/OpenSans-boldItalic.fntdata"/><Relationship Id="rId22" Type="http://schemas.openxmlformats.org/officeDocument/2006/relationships/font" Target="fonts/Roboto-regular.fntdata"/><Relationship Id="rId21" Type="http://schemas.openxmlformats.org/officeDocument/2006/relationships/slide" Target="slides/slide14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HelveticaNeue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HelveticaNeue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Light-bold.fntdata"/><Relationship Id="rId30" Type="http://schemas.openxmlformats.org/officeDocument/2006/relationships/font" Target="fonts/RobotoLight-regular.fntdata"/><Relationship Id="rId11" Type="http://schemas.openxmlformats.org/officeDocument/2006/relationships/slide" Target="slides/slide4.xml"/><Relationship Id="rId33" Type="http://schemas.openxmlformats.org/officeDocument/2006/relationships/font" Target="fonts/RobotoLight-boldItalic.fntdata"/><Relationship Id="rId10" Type="http://schemas.openxmlformats.org/officeDocument/2006/relationships/slide" Target="slides/slide3.xml"/><Relationship Id="rId32" Type="http://schemas.openxmlformats.org/officeDocument/2006/relationships/font" Target="fonts/RobotoLight-italic.fntdata"/><Relationship Id="rId13" Type="http://schemas.openxmlformats.org/officeDocument/2006/relationships/slide" Target="slides/slide6.xml"/><Relationship Id="rId35" Type="http://schemas.openxmlformats.org/officeDocument/2006/relationships/font" Target="fonts/HelveticaNeueLight-bold.fntdata"/><Relationship Id="rId12" Type="http://schemas.openxmlformats.org/officeDocument/2006/relationships/slide" Target="slides/slide5.xml"/><Relationship Id="rId34" Type="http://schemas.openxmlformats.org/officeDocument/2006/relationships/font" Target="fonts/HelveticaNeueLight-regular.fntdata"/><Relationship Id="rId15" Type="http://schemas.openxmlformats.org/officeDocument/2006/relationships/slide" Target="slides/slide8.xml"/><Relationship Id="rId37" Type="http://schemas.openxmlformats.org/officeDocument/2006/relationships/font" Target="fonts/HelveticaNeueLight-boldItalic.fntdata"/><Relationship Id="rId14" Type="http://schemas.openxmlformats.org/officeDocument/2006/relationships/slide" Target="slides/slide7.xml"/><Relationship Id="rId36" Type="http://schemas.openxmlformats.org/officeDocument/2006/relationships/font" Target="fonts/HelveticaNeueLight-italic.fntdata"/><Relationship Id="rId17" Type="http://schemas.openxmlformats.org/officeDocument/2006/relationships/slide" Target="slides/slide10.xml"/><Relationship Id="rId39" Type="http://schemas.openxmlformats.org/officeDocument/2006/relationships/font" Target="fonts/OpenSans-bold.fntdata"/><Relationship Id="rId16" Type="http://schemas.openxmlformats.org/officeDocument/2006/relationships/slide" Target="slides/slide9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9804d2a0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9804d2a0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799289a6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799289a6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799289a67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799289a67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799289a67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799289a67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797d4134e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797d4134e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797d4134ee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797d4134e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799289a67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799289a67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99289a67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99289a67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799289a67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799289a67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7a56dc2b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7a56dc2b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99289a67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799289a67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799289a67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799289a67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799289a67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799289a67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799289a67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799289a67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lide2" showMasterSp="0">
  <p:cSld name="blank">
    <p:bg>
      <p:bgPr>
        <a:solidFill>
          <a:srgbClr val="42424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/>
        </p:nvSpPr>
        <p:spPr>
          <a:xfrm>
            <a:off x="5070764" y="53478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4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4"/>
          <p:cNvSpPr txBox="1"/>
          <p:nvPr>
            <p:ph type="title"/>
          </p:nvPr>
        </p:nvSpPr>
        <p:spPr>
          <a:xfrm>
            <a:off x="409575" y="3181350"/>
            <a:ext cx="59532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409575" y="4029075"/>
            <a:ext cx="5953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57" name="Google Shape;5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800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2" y="0"/>
            <a:ext cx="9142089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" name="Google Shape;65;p15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800">
              <a:solidFill>
                <a:srgbClr val="3D3C3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lide">
  <p:cSld name="CUSTOM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 b="7997" l="0" r="0" t="7997"/>
          <a:stretch/>
        </p:blipFill>
        <p:spPr>
          <a:xfrm>
            <a:off x="-69350" y="-35250"/>
            <a:ext cx="9282702" cy="52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63753" t="0"/>
          <a:stretch/>
        </p:blipFill>
        <p:spPr>
          <a:xfrm>
            <a:off x="-69350" y="-35250"/>
            <a:ext cx="3331256" cy="52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>
            <p:ph type="title"/>
          </p:nvPr>
        </p:nvSpPr>
        <p:spPr>
          <a:xfrm>
            <a:off x="409575" y="3181350"/>
            <a:ext cx="59532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409575" y="4029075"/>
            <a:ext cx="5953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16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">
  <p:cSld name="Body3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6" name="Google Shape;76;p17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 1">
  <p:cSld name="Body3_1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2" name="Google Shape;82;p18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8550" y="4391900"/>
            <a:ext cx="1305449" cy="68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 1 2">
  <p:cSld name="Body3_1_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08975" y="910800"/>
            <a:ext cx="53871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8" name="Google Shape;88;p19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73400" y="4551000"/>
            <a:ext cx="1346799" cy="5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9"/>
          <p:cNvSpPr txBox="1"/>
          <p:nvPr>
            <p:ph idx="2" type="subTitle"/>
          </p:nvPr>
        </p:nvSpPr>
        <p:spPr>
          <a:xfrm>
            <a:off x="6081450" y="910800"/>
            <a:ext cx="2775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 1 1">
  <p:cSld name="Body3_1_1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/>
          <p:nvPr>
            <p:ph type="title"/>
          </p:nvPr>
        </p:nvSpPr>
        <p:spPr>
          <a:xfrm>
            <a:off x="2794989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2795000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7" name="Google Shape;97;p20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4">
  <p:cSld name="Body4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155171" y="2089652"/>
            <a:ext cx="8800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1" name="Google Shape;101;p21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155171" y="2678546"/>
            <a:ext cx="87666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F58220"/>
              </a:buClr>
              <a:buSzPts val="1210"/>
              <a:buFont typeface="Roboto"/>
              <a:buNone/>
              <a:defRPr i="0" sz="11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900"/>
              <a:buFont typeface="Roboto"/>
              <a:buNone/>
              <a:defRPr i="0" sz="9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750"/>
              <a:buFont typeface="Roboto"/>
              <a:buNone/>
              <a:defRPr i="0" sz="75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675"/>
              <a:buFont typeface="Roboto"/>
              <a:buNone/>
              <a:defRPr i="0" sz="675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3" name="Google Shape;103;p21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2019,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5">
  <p:cSld name="Body5"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157022" y="229102"/>
            <a:ext cx="83328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38145" y="967891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Calibri"/>
              <a:buNone/>
              <a:defRPr b="0" i="0" sz="1400">
                <a:solidFill>
                  <a:srgbClr val="F794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338143" y="1381704"/>
            <a:ext cx="2532000" cy="3034200"/>
          </a:xfrm>
          <a:prstGeom prst="rect">
            <a:avLst/>
          </a:prstGeom>
          <a:solidFill>
            <a:srgbClr val="FFFFFF">
              <a:alpha val="93330"/>
            </a:srgbClr>
          </a:solidFill>
          <a:ln>
            <a:noFill/>
          </a:ln>
        </p:spPr>
        <p:txBody>
          <a:bodyPr anchorCtr="0" anchor="ctr" bIns="46800" lIns="91425" spcFirstLastPara="1" rIns="91425" wrap="square" tIns="72000">
            <a:noAutofit/>
          </a:bodyPr>
          <a:lstStyle>
            <a:lvl1pPr indent="-32639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Roboto"/>
              <a:buChar char="&gt;"/>
              <a:defRPr i="0" sz="1400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527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Roboto"/>
              <a:buChar char="•"/>
              <a:defRPr i="0" sz="1050" u="none" cap="none" strike="noStrik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Roboto"/>
              <a:buChar char="•"/>
              <a:defRPr i="0" sz="900" u="none" cap="none" strike="noStrik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3139170" y="1381704"/>
            <a:ext cx="2532000" cy="3034200"/>
          </a:xfrm>
          <a:prstGeom prst="rect">
            <a:avLst/>
          </a:prstGeom>
          <a:solidFill>
            <a:srgbClr val="FFFFFF">
              <a:alpha val="93460"/>
            </a:srgbClr>
          </a:solidFill>
          <a:ln>
            <a:noFill/>
          </a:ln>
        </p:spPr>
        <p:txBody>
          <a:bodyPr anchorCtr="0" anchor="ctr" bIns="46800" lIns="91425" spcFirstLastPara="1" rIns="91425" wrap="square" tIns="72000">
            <a:noAutofit/>
          </a:bodyPr>
          <a:lstStyle>
            <a:lvl1pPr indent="-32639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Calibri"/>
              <a:buChar char="&gt;"/>
              <a:defRPr b="0" i="0" sz="1400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9527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8575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3139173" y="965295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Roboto"/>
              <a:buNone/>
              <a:defRPr i="0" sz="1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5" type="body"/>
          </p:nvPr>
        </p:nvSpPr>
        <p:spPr>
          <a:xfrm>
            <a:off x="5940198" y="1381704"/>
            <a:ext cx="2532000" cy="3034200"/>
          </a:xfrm>
          <a:prstGeom prst="rect">
            <a:avLst/>
          </a:prstGeom>
          <a:solidFill>
            <a:srgbClr val="FFFFFF">
              <a:alpha val="93330"/>
            </a:srgbClr>
          </a:solidFill>
          <a:ln>
            <a:noFill/>
          </a:ln>
        </p:spPr>
        <p:txBody>
          <a:bodyPr anchorCtr="0" anchor="ctr" bIns="46800" lIns="91425" spcFirstLastPara="1" rIns="91425" wrap="square" tIns="72000">
            <a:noAutofit/>
          </a:bodyPr>
          <a:lstStyle>
            <a:lvl1pPr indent="-32639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Calibri"/>
              <a:buChar char="&gt;"/>
              <a:defRPr b="0" i="0" sz="1400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9527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8575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6" type="body"/>
          </p:nvPr>
        </p:nvSpPr>
        <p:spPr>
          <a:xfrm>
            <a:off x="5940201" y="965295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Roboto"/>
              <a:buNone/>
              <a:defRPr i="0" sz="1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3" name="Google Shape;113;p22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2019,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2">
            <a:alphaModFix/>
          </a:blip>
          <a:srcRect b="7947" l="0" r="0" t="7955"/>
          <a:stretch/>
        </p:blipFill>
        <p:spPr>
          <a:xfrm>
            <a:off x="7974950" y="4595225"/>
            <a:ext cx="1142999" cy="50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5 2">
  <p:cSld name="Body5_2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/>
          <p:nvPr/>
        </p:nvSpPr>
        <p:spPr>
          <a:xfrm>
            <a:off x="476250" y="590550"/>
            <a:ext cx="8154300" cy="3825300"/>
          </a:xfrm>
          <a:prstGeom prst="rect">
            <a:avLst/>
          </a:prstGeom>
          <a:solidFill>
            <a:srgbClr val="F79422">
              <a:alpha val="8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3"/>
          <p:cNvSpPr txBox="1"/>
          <p:nvPr>
            <p:ph type="title"/>
          </p:nvPr>
        </p:nvSpPr>
        <p:spPr>
          <a:xfrm>
            <a:off x="476250" y="590651"/>
            <a:ext cx="2695500" cy="3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457200" spcFirstLastPara="1" rIns="365750" wrap="square" tIns="457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b="1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62300" y="590550"/>
            <a:ext cx="5468400" cy="3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4300" spcFirstLastPara="1" rIns="91425" wrap="square" tIns="4572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23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2019, ECLIPSE FOUNDATION, INC. | MADE AVAILABLE UNDER THE ECLIPSE PUBLIC LICENSE 2.0 (EPL-2.0)</a:t>
            </a:r>
            <a:endParaRPr b="0"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1" name="Google Shape;121;p23"/>
          <p:cNvCxnSpPr/>
          <p:nvPr/>
        </p:nvCxnSpPr>
        <p:spPr>
          <a:xfrm rot="10800000">
            <a:off x="3162300" y="1025050"/>
            <a:ext cx="0" cy="33909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2" name="Google Shape;122;p23"/>
          <p:cNvPicPr preferRelativeResize="0"/>
          <p:nvPr/>
        </p:nvPicPr>
        <p:blipFill rotWithShape="1">
          <a:blip r:embed="rId2">
            <a:alphaModFix/>
          </a:blip>
          <a:srcRect b="7947" l="0" r="0" t="7955"/>
          <a:stretch/>
        </p:blipFill>
        <p:spPr>
          <a:xfrm>
            <a:off x="7974950" y="4595225"/>
            <a:ext cx="1142999" cy="50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5 2 1 1 1">
  <p:cSld name="Body5_2_1_1_1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2877250" y="2648688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6" name="Google Shape;126;p24"/>
          <p:cNvSpPr txBox="1"/>
          <p:nvPr>
            <p:ph idx="2" type="body"/>
          </p:nvPr>
        </p:nvSpPr>
        <p:spPr>
          <a:xfrm>
            <a:off x="334100" y="2648688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24"/>
          <p:cNvSpPr txBox="1"/>
          <p:nvPr>
            <p:ph idx="3" type="body"/>
          </p:nvPr>
        </p:nvSpPr>
        <p:spPr>
          <a:xfrm>
            <a:off x="5445525" y="2648688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8" name="Google Shape;128;p24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4"/>
          <p:cNvSpPr txBox="1"/>
          <p:nvPr>
            <p:ph type="title"/>
          </p:nvPr>
        </p:nvSpPr>
        <p:spPr>
          <a:xfrm>
            <a:off x="308975" y="609600"/>
            <a:ext cx="8424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30" name="Google Shape;13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5 1">
  <p:cSld name="Body5_1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-4" y="4867500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</a:t>
            </a:r>
            <a: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2021</a:t>
            </a:r>
            <a:r>
              <a:rPr b="0" i="0" lang="en" sz="600" u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ECLIPSE FOUNDATION, INC. | MADE AVAILABLE UNDER THE ECLIPSE PUBLIC LICENSE 2.0 (EPL-2.0)</a:t>
            </a:r>
            <a:endParaRPr b="0"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26"/>
          <p:cNvSpPr txBox="1"/>
          <p:nvPr>
            <p:ph type="title"/>
          </p:nvPr>
        </p:nvSpPr>
        <p:spPr>
          <a:xfrm>
            <a:off x="308975" y="609600"/>
            <a:ext cx="8424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70925" y="12357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">
  <p:cSld name="CUSTOM_1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623" y="0"/>
            <a:ext cx="8801247" cy="49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7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 1 3">
  <p:cSld name="Body3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6" name="Google Shape;146;p28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-4" y="4867500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8550" y="4391900"/>
            <a:ext cx="1305449" cy="68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122">
          <p15:clr>
            <a:srgbClr val="F9AD4C"/>
          </p15:clr>
        </p15:guide>
        <p15:guide id="2" orient="horz" pos="2952">
          <p15:clr>
            <a:srgbClr val="F9AD4C"/>
          </p15:clr>
        </p15:guide>
        <p15:guide id="3" orient="horz" pos="3133">
          <p15:clr>
            <a:srgbClr val="F9AD4C"/>
          </p15:clr>
        </p15:guide>
        <p15:guide id="4" pos="5641">
          <p15:clr>
            <a:srgbClr val="F9AD4C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lide2" showMasterSp="0">
  <p:cSld name="blank">
    <p:bg>
      <p:bgPr>
        <a:solidFill>
          <a:srgbClr val="42424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5070764" y="53478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30"/>
          <p:cNvSpPr txBox="1"/>
          <p:nvPr>
            <p:ph type="title"/>
          </p:nvPr>
        </p:nvSpPr>
        <p:spPr>
          <a:xfrm>
            <a:off x="409575" y="3181350"/>
            <a:ext cx="59532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5" name="Google Shape;155;p30"/>
          <p:cNvSpPr txBox="1"/>
          <p:nvPr>
            <p:ph idx="1" type="subTitle"/>
          </p:nvPr>
        </p:nvSpPr>
        <p:spPr>
          <a:xfrm>
            <a:off x="409575" y="4029075"/>
            <a:ext cx="5953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0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800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2" y="0"/>
            <a:ext cx="9142089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1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31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4" name="Google Shape;164;p31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800">
              <a:solidFill>
                <a:srgbClr val="3D3C3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Slide">
  <p:cSld name="CUSTOM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2"/>
          <p:cNvPicPr preferRelativeResize="0"/>
          <p:nvPr/>
        </p:nvPicPr>
        <p:blipFill rotWithShape="1">
          <a:blip r:embed="rId2">
            <a:alphaModFix/>
          </a:blip>
          <a:srcRect b="7997" l="0" r="0" t="7997"/>
          <a:stretch/>
        </p:blipFill>
        <p:spPr>
          <a:xfrm>
            <a:off x="-69350" y="-35250"/>
            <a:ext cx="9282702" cy="52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2"/>
          <p:cNvPicPr preferRelativeResize="0"/>
          <p:nvPr/>
        </p:nvPicPr>
        <p:blipFill rotWithShape="1">
          <a:blip r:embed="rId3">
            <a:alphaModFix/>
          </a:blip>
          <a:srcRect b="0" l="0" r="63753" t="0"/>
          <a:stretch/>
        </p:blipFill>
        <p:spPr>
          <a:xfrm>
            <a:off x="-69350" y="-35250"/>
            <a:ext cx="3331256" cy="52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2"/>
          <p:cNvSpPr txBox="1"/>
          <p:nvPr>
            <p:ph type="title"/>
          </p:nvPr>
        </p:nvSpPr>
        <p:spPr>
          <a:xfrm>
            <a:off x="409575" y="3181350"/>
            <a:ext cx="59532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9" name="Google Shape;169;p32"/>
          <p:cNvSpPr txBox="1"/>
          <p:nvPr>
            <p:ph idx="1" type="subTitle"/>
          </p:nvPr>
        </p:nvSpPr>
        <p:spPr>
          <a:xfrm>
            <a:off x="409575" y="4029075"/>
            <a:ext cx="5953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0" name="Google Shape;170;p32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">
  <p:cSld name="Body3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4" name="Google Shape;174;p33"/>
          <p:cNvSpPr txBox="1"/>
          <p:nvPr>
            <p:ph idx="1" type="body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5" name="Google Shape;175;p33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 1">
  <p:cSld name="Body3_1"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0" name="Google Shape;180;p34"/>
          <p:cNvSpPr txBox="1"/>
          <p:nvPr>
            <p:ph idx="1" type="body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1" name="Google Shape;181;p34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4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8550" y="4391900"/>
            <a:ext cx="1305449" cy="68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 1 2">
  <p:cSld name="Body3_1_2"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6" name="Google Shape;186;p35"/>
          <p:cNvSpPr txBox="1"/>
          <p:nvPr>
            <p:ph idx="1" type="body"/>
          </p:nvPr>
        </p:nvSpPr>
        <p:spPr>
          <a:xfrm>
            <a:off x="308975" y="910800"/>
            <a:ext cx="53871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7" name="Google Shape;187;p35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73400" y="4551000"/>
            <a:ext cx="1346799" cy="5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5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21,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35"/>
          <p:cNvSpPr txBox="1"/>
          <p:nvPr>
            <p:ph idx="2" type="subTitle"/>
          </p:nvPr>
        </p:nvSpPr>
        <p:spPr>
          <a:xfrm>
            <a:off x="6081450" y="910800"/>
            <a:ext cx="2775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91" name="Google Shape;1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 1 1">
  <p:cSld name="Body3_1_1"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6"/>
          <p:cNvSpPr txBox="1"/>
          <p:nvPr>
            <p:ph type="title"/>
          </p:nvPr>
        </p:nvSpPr>
        <p:spPr>
          <a:xfrm>
            <a:off x="2794989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5" name="Google Shape;195;p36"/>
          <p:cNvSpPr txBox="1"/>
          <p:nvPr>
            <p:ph idx="1" type="body"/>
          </p:nvPr>
        </p:nvSpPr>
        <p:spPr>
          <a:xfrm>
            <a:off x="2795000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6" name="Google Shape;196;p36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6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021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4">
  <p:cSld name="Body4">
    <p:bg>
      <p:bgPr>
        <a:solidFill>
          <a:srgbClr val="FF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title"/>
          </p:nvPr>
        </p:nvSpPr>
        <p:spPr>
          <a:xfrm>
            <a:off x="155171" y="2089652"/>
            <a:ext cx="8800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0" name="Google Shape;200;p37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7"/>
          <p:cNvSpPr txBox="1"/>
          <p:nvPr>
            <p:ph idx="1" type="body"/>
          </p:nvPr>
        </p:nvSpPr>
        <p:spPr>
          <a:xfrm>
            <a:off x="155171" y="2678546"/>
            <a:ext cx="87666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F58220"/>
              </a:buClr>
              <a:buSzPts val="1210"/>
              <a:buFont typeface="Roboto"/>
              <a:buNone/>
              <a:defRPr i="0" sz="11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900"/>
              <a:buFont typeface="Roboto"/>
              <a:buNone/>
              <a:defRPr i="0" sz="9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750"/>
              <a:buFont typeface="Roboto"/>
              <a:buNone/>
              <a:defRPr i="0" sz="75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675"/>
              <a:buFont typeface="Roboto"/>
              <a:buNone/>
              <a:defRPr i="0" sz="675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Roboto"/>
              <a:buNone/>
              <a:defRPr i="0" sz="675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2" name="Google Shape;202;p37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2019,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5">
  <p:cSld name="Body5"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type="title"/>
          </p:nvPr>
        </p:nvSpPr>
        <p:spPr>
          <a:xfrm>
            <a:off x="157022" y="229102"/>
            <a:ext cx="83328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6" name="Google Shape;206;p38"/>
          <p:cNvSpPr txBox="1"/>
          <p:nvPr>
            <p:ph idx="1" type="body"/>
          </p:nvPr>
        </p:nvSpPr>
        <p:spPr>
          <a:xfrm>
            <a:off x="338145" y="967891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Calibri"/>
              <a:buNone/>
              <a:defRPr b="0" i="0" sz="1400">
                <a:solidFill>
                  <a:srgbClr val="F7942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8"/>
          <p:cNvSpPr txBox="1"/>
          <p:nvPr>
            <p:ph idx="2" type="body"/>
          </p:nvPr>
        </p:nvSpPr>
        <p:spPr>
          <a:xfrm>
            <a:off x="338143" y="1381704"/>
            <a:ext cx="2532000" cy="3034200"/>
          </a:xfrm>
          <a:prstGeom prst="rect">
            <a:avLst/>
          </a:prstGeom>
          <a:solidFill>
            <a:srgbClr val="FFFFFF">
              <a:alpha val="93330"/>
            </a:srgbClr>
          </a:solidFill>
          <a:ln>
            <a:noFill/>
          </a:ln>
        </p:spPr>
        <p:txBody>
          <a:bodyPr anchorCtr="0" anchor="ctr" bIns="46800" lIns="91425" spcFirstLastPara="1" rIns="91425" wrap="square" tIns="72000">
            <a:noAutofit/>
          </a:bodyPr>
          <a:lstStyle>
            <a:lvl1pPr indent="-32639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Roboto"/>
              <a:buChar char="&gt;"/>
              <a:defRPr i="0" sz="1400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527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Roboto"/>
              <a:buChar char="•"/>
              <a:defRPr i="0" sz="1050" u="none" cap="none" strike="noStrik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8575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Roboto"/>
              <a:buChar char="•"/>
              <a:defRPr i="0" sz="900" u="none" cap="none" strike="noStrik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8" name="Google Shape;208;p38"/>
          <p:cNvSpPr txBox="1"/>
          <p:nvPr>
            <p:ph idx="3" type="body"/>
          </p:nvPr>
        </p:nvSpPr>
        <p:spPr>
          <a:xfrm>
            <a:off x="3139170" y="1381704"/>
            <a:ext cx="2532000" cy="3034200"/>
          </a:xfrm>
          <a:prstGeom prst="rect">
            <a:avLst/>
          </a:prstGeom>
          <a:solidFill>
            <a:srgbClr val="FFFFFF">
              <a:alpha val="93460"/>
            </a:srgbClr>
          </a:solidFill>
          <a:ln>
            <a:noFill/>
          </a:ln>
        </p:spPr>
        <p:txBody>
          <a:bodyPr anchorCtr="0" anchor="ctr" bIns="46800" lIns="91425" spcFirstLastPara="1" rIns="91425" wrap="square" tIns="72000">
            <a:noAutofit/>
          </a:bodyPr>
          <a:lstStyle>
            <a:lvl1pPr indent="-32639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Calibri"/>
              <a:buChar char="&gt;"/>
              <a:defRPr b="0" i="0" sz="1400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9527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8575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8"/>
          <p:cNvSpPr txBox="1"/>
          <p:nvPr>
            <p:ph idx="4" type="body"/>
          </p:nvPr>
        </p:nvSpPr>
        <p:spPr>
          <a:xfrm>
            <a:off x="3139173" y="965295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Roboto"/>
              <a:buNone/>
              <a:defRPr i="0" sz="1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0" name="Google Shape;210;p38"/>
          <p:cNvSpPr txBox="1"/>
          <p:nvPr>
            <p:ph idx="5" type="body"/>
          </p:nvPr>
        </p:nvSpPr>
        <p:spPr>
          <a:xfrm>
            <a:off x="5940198" y="1381704"/>
            <a:ext cx="2532000" cy="3034200"/>
          </a:xfrm>
          <a:prstGeom prst="rect">
            <a:avLst/>
          </a:prstGeom>
          <a:solidFill>
            <a:srgbClr val="FFFFFF">
              <a:alpha val="93330"/>
            </a:srgbClr>
          </a:solidFill>
          <a:ln>
            <a:noFill/>
          </a:ln>
        </p:spPr>
        <p:txBody>
          <a:bodyPr anchorCtr="0" anchor="ctr" bIns="46800" lIns="91425" spcFirstLastPara="1" rIns="91425" wrap="square" tIns="72000">
            <a:noAutofit/>
          </a:bodyPr>
          <a:lstStyle>
            <a:lvl1pPr indent="-32639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F58220"/>
              </a:buClr>
              <a:buSzPts val="1540"/>
              <a:buFont typeface="Calibri"/>
              <a:buChar char="&gt;"/>
              <a:defRPr b="0" i="0" sz="1400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0480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9527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8575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58595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8"/>
          <p:cNvSpPr txBox="1"/>
          <p:nvPr>
            <p:ph idx="6" type="body"/>
          </p:nvPr>
        </p:nvSpPr>
        <p:spPr>
          <a:xfrm>
            <a:off x="5940201" y="965295"/>
            <a:ext cx="2532000" cy="416400"/>
          </a:xfrm>
          <a:prstGeom prst="rect">
            <a:avLst/>
          </a:prstGeom>
          <a:solidFill>
            <a:srgbClr val="3D3C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F79422"/>
              </a:buClr>
              <a:buSzPts val="1540"/>
              <a:buFont typeface="Roboto"/>
              <a:buNone/>
              <a:defRPr i="0" sz="1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58220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2" name="Google Shape;212;p38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2019,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38"/>
          <p:cNvPicPr preferRelativeResize="0"/>
          <p:nvPr/>
        </p:nvPicPr>
        <p:blipFill rotWithShape="1">
          <a:blip r:embed="rId2">
            <a:alphaModFix/>
          </a:blip>
          <a:srcRect b="7947" l="0" r="0" t="7955"/>
          <a:stretch/>
        </p:blipFill>
        <p:spPr>
          <a:xfrm>
            <a:off x="7974950" y="4595225"/>
            <a:ext cx="1142999" cy="50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5 2">
  <p:cSld name="Body5_2">
    <p:bg>
      <p:bgPr>
        <a:solidFill>
          <a:srgbClr val="FFFFFF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/>
          <p:nvPr/>
        </p:nvSpPr>
        <p:spPr>
          <a:xfrm>
            <a:off x="476250" y="590550"/>
            <a:ext cx="8154300" cy="3825300"/>
          </a:xfrm>
          <a:prstGeom prst="rect">
            <a:avLst/>
          </a:prstGeom>
          <a:solidFill>
            <a:srgbClr val="F79422">
              <a:alpha val="8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9"/>
          <p:cNvSpPr txBox="1"/>
          <p:nvPr>
            <p:ph type="title"/>
          </p:nvPr>
        </p:nvSpPr>
        <p:spPr>
          <a:xfrm>
            <a:off x="476250" y="590651"/>
            <a:ext cx="2695500" cy="3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457200" spcFirstLastPara="1" rIns="365750" wrap="square" tIns="457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b="1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3162300" y="590550"/>
            <a:ext cx="5468400" cy="3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4300" spcFirstLastPara="1" rIns="91425" wrap="square" tIns="4572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9" name="Google Shape;219;p39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2019, ECLIPSE FOUNDATION, INC. | MADE AVAILABLE UNDER THE ECLIPSE PUBLIC LICENSE 2.0 (EPL-2.0)</a:t>
            </a:r>
            <a:endParaRPr b="0"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0" name="Google Shape;220;p39"/>
          <p:cNvCxnSpPr/>
          <p:nvPr/>
        </p:nvCxnSpPr>
        <p:spPr>
          <a:xfrm rot="10800000">
            <a:off x="3162300" y="1025050"/>
            <a:ext cx="0" cy="33909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1" name="Google Shape;221;p39"/>
          <p:cNvPicPr preferRelativeResize="0"/>
          <p:nvPr/>
        </p:nvPicPr>
        <p:blipFill rotWithShape="1">
          <a:blip r:embed="rId2">
            <a:alphaModFix/>
          </a:blip>
          <a:srcRect b="7947" l="0" r="0" t="7955"/>
          <a:stretch/>
        </p:blipFill>
        <p:spPr>
          <a:xfrm>
            <a:off x="7974950" y="4595225"/>
            <a:ext cx="1142999" cy="50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5 2 1">
  <p:cSld name="Body5_2_1">
    <p:bg>
      <p:bgPr>
        <a:solidFill>
          <a:srgbClr val="FFFF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4362450" y="2714625"/>
            <a:ext cx="42681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5" name="Google Shape;225;p40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2019,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6" name="Google Shape;226;p40"/>
          <p:cNvCxnSpPr/>
          <p:nvPr/>
        </p:nvCxnSpPr>
        <p:spPr>
          <a:xfrm>
            <a:off x="942975" y="2244250"/>
            <a:ext cx="5904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40"/>
          <p:cNvSpPr txBox="1"/>
          <p:nvPr>
            <p:ph idx="2" type="body"/>
          </p:nvPr>
        </p:nvSpPr>
        <p:spPr>
          <a:xfrm>
            <a:off x="5353050" y="609600"/>
            <a:ext cx="32775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8" name="Google Shape;228;p40"/>
          <p:cNvSpPr txBox="1"/>
          <p:nvPr>
            <p:ph type="title"/>
          </p:nvPr>
        </p:nvSpPr>
        <p:spPr>
          <a:xfrm>
            <a:off x="308975" y="609600"/>
            <a:ext cx="31392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229" name="Google Shape;22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5 2 1 1">
  <p:cSld name="Body5_2_1_1">
    <p:bg>
      <p:bgPr>
        <a:solidFill>
          <a:srgbClr val="FFFFFF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2019, ECLIPSE FOUNDATION, INC. | MADE AVAILABLE UNDER THE ECLIPSE PUBLIC LICENSE 2.0 (EPL-2.0)</a:t>
            </a:r>
            <a:endParaRPr b="0"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41"/>
          <p:cNvSpPr txBox="1"/>
          <p:nvPr>
            <p:ph idx="1" type="body"/>
          </p:nvPr>
        </p:nvSpPr>
        <p:spPr>
          <a:xfrm>
            <a:off x="1142850" y="1514700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3" name="Google Shape;233;p41"/>
          <p:cNvSpPr txBox="1"/>
          <p:nvPr>
            <p:ph type="title"/>
          </p:nvPr>
        </p:nvSpPr>
        <p:spPr>
          <a:xfrm>
            <a:off x="308975" y="609600"/>
            <a:ext cx="80922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4" name="Google Shape;234;p41"/>
          <p:cNvSpPr txBox="1"/>
          <p:nvPr>
            <p:ph idx="2" type="body"/>
          </p:nvPr>
        </p:nvSpPr>
        <p:spPr>
          <a:xfrm>
            <a:off x="1142850" y="2991075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5" name="Google Shape;235;p41"/>
          <p:cNvSpPr txBox="1"/>
          <p:nvPr>
            <p:ph idx="3" type="body"/>
          </p:nvPr>
        </p:nvSpPr>
        <p:spPr>
          <a:xfrm>
            <a:off x="5467200" y="1514700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6" name="Google Shape;236;p41"/>
          <p:cNvSpPr txBox="1"/>
          <p:nvPr>
            <p:ph idx="4" type="body"/>
          </p:nvPr>
        </p:nvSpPr>
        <p:spPr>
          <a:xfrm>
            <a:off x="5467200" y="2991075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237" name="Google Shape;23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5 2 1 1 1">
  <p:cSld name="Body5_2_1_1_1"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/>
          <p:nvPr>
            <p:ph idx="1" type="body"/>
          </p:nvPr>
        </p:nvSpPr>
        <p:spPr>
          <a:xfrm>
            <a:off x="2877250" y="2648688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0" name="Google Shape;240;p42"/>
          <p:cNvSpPr txBox="1"/>
          <p:nvPr>
            <p:ph idx="2" type="body"/>
          </p:nvPr>
        </p:nvSpPr>
        <p:spPr>
          <a:xfrm>
            <a:off x="334100" y="2648688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1" name="Google Shape;241;p42"/>
          <p:cNvSpPr txBox="1"/>
          <p:nvPr>
            <p:ph idx="3" type="body"/>
          </p:nvPr>
        </p:nvSpPr>
        <p:spPr>
          <a:xfrm>
            <a:off x="5445525" y="2648688"/>
            <a:ext cx="30291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2" name="Google Shape;242;p42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2019,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42"/>
          <p:cNvSpPr txBox="1"/>
          <p:nvPr>
            <p:ph type="title"/>
          </p:nvPr>
        </p:nvSpPr>
        <p:spPr>
          <a:xfrm>
            <a:off x="308975" y="609600"/>
            <a:ext cx="8424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244" name="Google Shape;244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5 1">
  <p:cSld name="Body5_1">
    <p:bg>
      <p:bgPr>
        <a:solidFill>
          <a:schemeClr val="dk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/>
        </p:nvSpPr>
        <p:spPr>
          <a:xfrm>
            <a:off x="-4" y="4867500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 u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COPYRIGHT (C) </a:t>
            </a:r>
            <a: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2021</a:t>
            </a:r>
            <a:r>
              <a:rPr b="0" i="0" lang="en" sz="600" u="none" strike="noStrik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ECLIPSE FOUNDATION, INC. | MADE AVAILABLE UNDER THE ECLIPSE PUBLIC LICENSE 2.0 (EPL-2.0)</a:t>
            </a:r>
            <a:endParaRPr b="0"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44"/>
          <p:cNvSpPr txBox="1"/>
          <p:nvPr>
            <p:ph type="title"/>
          </p:nvPr>
        </p:nvSpPr>
        <p:spPr>
          <a:xfrm>
            <a:off x="308975" y="609600"/>
            <a:ext cx="8424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9" name="Google Shape;249;p44"/>
          <p:cNvSpPr txBox="1"/>
          <p:nvPr>
            <p:ph idx="1" type="body"/>
          </p:nvPr>
        </p:nvSpPr>
        <p:spPr>
          <a:xfrm>
            <a:off x="370925" y="12357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250" name="Google Shape;25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">
  <p:cSld name="CUSTOM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623" y="0"/>
            <a:ext cx="8801247" cy="495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5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2021,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45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b="1" sz="2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5" name="Google Shape;255;p45"/>
          <p:cNvSpPr txBox="1"/>
          <p:nvPr>
            <p:ph idx="1" type="body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256" name="Google Shape;2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50" y="4548895"/>
            <a:ext cx="1136674" cy="59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3 1 3">
  <p:cSld name="Body3_1_2_1"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i="0" sz="2400" u="none" cap="none" strike="noStrike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79422"/>
              </a:buClr>
              <a:buSzPts val="2400"/>
              <a:buFont typeface="Roboto"/>
              <a:buNone/>
              <a:defRPr b="1" sz="2400">
                <a:solidFill>
                  <a:srgbClr val="F794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9" name="Google Shape;259;p46"/>
          <p:cNvSpPr txBox="1"/>
          <p:nvPr>
            <p:ph idx="1" type="body"/>
          </p:nvPr>
        </p:nvSpPr>
        <p:spPr>
          <a:xfrm>
            <a:off x="308975" y="910801"/>
            <a:ext cx="57837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F8A15A"/>
              </a:buClr>
              <a:buSzPts val="1980"/>
              <a:buFont typeface="Roboto"/>
              <a:buChar char="&gt;"/>
              <a:defRPr i="0" sz="1800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marR="0" rtl="0" algn="l">
              <a:spcBef>
                <a:spcPts val="450"/>
              </a:spcBef>
              <a:spcAft>
                <a:spcPts val="0"/>
              </a:spcAft>
              <a:buClr>
                <a:srgbClr val="F8A15A"/>
              </a:buClr>
              <a:buSzPts val="1500"/>
              <a:buFont typeface="Roboto"/>
              <a:buChar char="•"/>
              <a:defRPr i="0" sz="15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4325" lvl="2" marL="13716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350"/>
              <a:buFont typeface="Roboto"/>
              <a:buChar char="•"/>
              <a:defRPr i="0" sz="135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marR="0" rtl="0" algn="l">
              <a:spcBef>
                <a:spcPts val="450"/>
              </a:spcBef>
              <a:spcAft>
                <a:spcPts val="0"/>
              </a:spcAft>
              <a:buClr>
                <a:srgbClr val="3D3C3B"/>
              </a:buClr>
              <a:buSzPts val="1200"/>
              <a:buFont typeface="Roboto"/>
              <a:buChar char="•"/>
              <a:defRPr i="0" sz="1200" u="none" cap="none" strike="noStrike">
                <a:solidFill>
                  <a:srgbClr val="3D3C3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»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•"/>
              <a:def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0" name="Google Shape;260;p46"/>
          <p:cNvSpPr txBox="1"/>
          <p:nvPr/>
        </p:nvSpPr>
        <p:spPr>
          <a:xfrm>
            <a:off x="-1995055" y="46366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6"/>
          <p:cNvSpPr txBox="1"/>
          <p:nvPr/>
        </p:nvSpPr>
        <p:spPr>
          <a:xfrm>
            <a:off x="-4" y="4867500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, ECLIPSE FOUNDATION, INC.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8550" y="4391900"/>
            <a:ext cx="1305449" cy="68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122">
          <p15:clr>
            <a:srgbClr val="F9AD4C"/>
          </p15:clr>
        </p15:guide>
        <p15:guide id="2" orient="horz" pos="2952">
          <p15:clr>
            <a:srgbClr val="F9AD4C"/>
          </p15:clr>
        </p15:guide>
        <p15:guide id="3" orient="horz" pos="3133">
          <p15:clr>
            <a:srgbClr val="F9AD4C"/>
          </p15:clr>
        </p15:guide>
        <p15:guide id="4" pos="5641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800">
              <a:solidFill>
                <a:srgbClr val="3D3C3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800">
              <a:solidFill>
                <a:srgbClr val="3D3C3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3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4.png"/><Relationship Id="rId13" Type="http://schemas.openxmlformats.org/officeDocument/2006/relationships/image" Target="../media/image37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eclipse.org/sponsor/" TargetMode="External"/><Relationship Id="rId4" Type="http://schemas.openxmlformats.org/officeDocument/2006/relationships/hyperlink" Target="https://www.eclipse.org/org/corporate_sponsors/" TargetMode="External"/><Relationship Id="rId5" Type="http://schemas.openxmlformats.org/officeDocument/2006/relationships/hyperlink" Target="https://www.yatta.de/checkout-for-eclips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eclipse.org/sponsor/" TargetMode="External"/><Relationship Id="rId4" Type="http://schemas.openxmlformats.org/officeDocument/2006/relationships/hyperlink" Target="https://www.eclipse.org/org/corporate_sponsors/" TargetMode="External"/><Relationship Id="rId5" Type="http://schemas.openxmlformats.org/officeDocument/2006/relationships/hyperlink" Target="https://www.eclipse.org/org/documents/eclipse-foundation-sponsorship-agreement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eclipse.org/sponsor/" TargetMode="External"/><Relationship Id="rId4" Type="http://schemas.openxmlformats.org/officeDocument/2006/relationships/hyperlink" Target="https://www.yatta.de/checkout" TargetMode="External"/><Relationship Id="rId5" Type="http://schemas.openxmlformats.org/officeDocument/2006/relationships/hyperlink" Target="https://www.yatta.de/checkout-for-eclips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7"/>
          <p:cNvSpPr txBox="1"/>
          <p:nvPr>
            <p:ph idx="1" type="body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45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47"/>
          <p:cNvPicPr preferRelativeResize="0"/>
          <p:nvPr/>
        </p:nvPicPr>
        <p:blipFill rotWithShape="1">
          <a:blip r:embed="rId3">
            <a:alphaModFix/>
          </a:blip>
          <a:srcRect b="7997" l="0" r="0" t="7997"/>
          <a:stretch/>
        </p:blipFill>
        <p:spPr>
          <a:xfrm>
            <a:off x="-69350" y="-35250"/>
            <a:ext cx="9282702" cy="52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7"/>
          <p:cNvPicPr preferRelativeResize="0"/>
          <p:nvPr/>
        </p:nvPicPr>
        <p:blipFill rotWithShape="1">
          <a:blip r:embed="rId4">
            <a:alphaModFix/>
          </a:blip>
          <a:srcRect b="0" l="0" r="64539" t="0"/>
          <a:stretch/>
        </p:blipFill>
        <p:spPr>
          <a:xfrm>
            <a:off x="-69350" y="-35250"/>
            <a:ext cx="3259047" cy="52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7"/>
          <p:cNvSpPr txBox="1"/>
          <p:nvPr/>
        </p:nvSpPr>
        <p:spPr>
          <a:xfrm>
            <a:off x="179725" y="2955100"/>
            <a:ext cx="5953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47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21 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ECLIPSE FOUNDATION</a:t>
            </a: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en" sz="600" u="none" strike="noStrike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| MADE AVAILABLE UNDER THE ECLIPSE PUBLIC LICENSE 2.0 (EPL-2.0)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7"/>
          <p:cNvSpPr txBox="1"/>
          <p:nvPr/>
        </p:nvSpPr>
        <p:spPr>
          <a:xfrm>
            <a:off x="402450" y="2263950"/>
            <a:ext cx="8339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ECLIPSE IDE Working Group:</a:t>
            </a:r>
            <a:br>
              <a:rPr b="1"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Improving Eclipse Sponsoring with Yatta Checkout</a:t>
            </a:r>
            <a:endParaRPr b="1"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6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Checkout</a:t>
            </a:r>
            <a:br>
              <a:rPr lang="en"/>
            </a:br>
            <a:r>
              <a:rPr lang="en" sz="1200">
                <a:solidFill>
                  <a:schemeClr val="accent1"/>
                </a:solidFill>
              </a:rPr>
              <a:t>“Select sponsorship”</a:t>
            </a:r>
            <a:endParaRPr/>
          </a:p>
        </p:txBody>
      </p:sp>
      <p:pic>
        <p:nvPicPr>
          <p:cNvPr id="334" name="Google Shape;33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725" y="345475"/>
            <a:ext cx="6823625" cy="41200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5" name="Google Shape;335;p56"/>
          <p:cNvSpPr/>
          <p:nvPr/>
        </p:nvSpPr>
        <p:spPr>
          <a:xfrm rot="448650">
            <a:off x="8478533" y="268163"/>
            <a:ext cx="610895" cy="164287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</a:rPr>
              <a:t>draft</a:t>
            </a:r>
            <a:endParaRPr sz="1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In-app</a:t>
            </a:r>
            <a:br>
              <a:rPr lang="en"/>
            </a:br>
            <a:r>
              <a:rPr lang="en"/>
              <a:t>Checkout</a:t>
            </a:r>
            <a:br>
              <a:rPr lang="en"/>
            </a:br>
            <a:r>
              <a:rPr lang="en" sz="1200">
                <a:solidFill>
                  <a:schemeClr val="accent1"/>
                </a:solidFill>
              </a:rPr>
              <a:t>“Donate now”</a:t>
            </a:r>
            <a:endParaRPr/>
          </a:p>
        </p:txBody>
      </p:sp>
      <p:pic>
        <p:nvPicPr>
          <p:cNvPr id="341" name="Google Shape;34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733" y="345475"/>
            <a:ext cx="6823617" cy="41200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2" name="Google Shape;342;p57"/>
          <p:cNvSpPr/>
          <p:nvPr/>
        </p:nvSpPr>
        <p:spPr>
          <a:xfrm rot="448650">
            <a:off x="8478533" y="268163"/>
            <a:ext cx="610895" cy="164287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</a:rPr>
              <a:t>draft</a:t>
            </a:r>
            <a:endParaRPr sz="1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8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Automated invoicing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invoice</a:t>
            </a:r>
            <a:endParaRPr/>
          </a:p>
        </p:txBody>
      </p:sp>
      <p:pic>
        <p:nvPicPr>
          <p:cNvPr id="348" name="Google Shape;34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1850" y="303700"/>
            <a:ext cx="3100301" cy="43854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9" name="Google Shape;349;p58"/>
          <p:cNvSpPr/>
          <p:nvPr/>
        </p:nvSpPr>
        <p:spPr>
          <a:xfrm rot="448650">
            <a:off x="5795633" y="231963"/>
            <a:ext cx="610895" cy="164287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</a:rPr>
              <a:t>draft</a:t>
            </a:r>
            <a:endParaRPr sz="1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9"/>
          <p:cNvSpPr txBox="1"/>
          <p:nvPr>
            <p:ph idx="1" type="body"/>
          </p:nvPr>
        </p:nvSpPr>
        <p:spPr>
          <a:xfrm>
            <a:off x="308975" y="910800"/>
            <a:ext cx="7629900" cy="338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9720" lvl="0" marL="4572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conversion rates from user to donor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719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Eclipse </a:t>
            </a: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in-app donations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achieve higher conversion rates than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edirecting donors to the web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719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○"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currencies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payments (including Euro, Yen, GBP and US$) allow a majority of users to choose their local currency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719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Donors can choose among additional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payment methods—for one-time or recurring payments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720" lvl="0" marL="4572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Tapping additional sources of funding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719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○"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Corporate Sponsorships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(requiring tax invoices) are enabled—and processed fully automatically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payment options and features for corporations will be added by Yatta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further costs for Eclipse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	</a:t>
            </a:r>
            <a:r>
              <a:rPr b="1" i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goal </a:t>
            </a:r>
            <a:r>
              <a:rPr i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to at least double the amount of Eclipse Sponsorings within a year</a:t>
            </a:r>
            <a:endParaRPr i="1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9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Yatta Checkout benefits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60"/>
          <p:cNvPicPr preferRelativeResize="0"/>
          <p:nvPr/>
        </p:nvPicPr>
        <p:blipFill rotWithShape="1">
          <a:blip r:embed="rId3">
            <a:alphaModFix/>
          </a:blip>
          <a:srcRect b="9894" l="360" r="15817" t="19379"/>
          <a:stretch/>
        </p:blipFill>
        <p:spPr>
          <a:xfrm>
            <a:off x="0" y="0"/>
            <a:ext cx="9143999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0"/>
          <p:cNvSpPr/>
          <p:nvPr/>
        </p:nvSpPr>
        <p:spPr>
          <a:xfrm>
            <a:off x="706575" y="2053050"/>
            <a:ext cx="8076600" cy="278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2" name="Google Shape;362;p60"/>
          <p:cNvSpPr txBox="1"/>
          <p:nvPr/>
        </p:nvSpPr>
        <p:spPr>
          <a:xfrm>
            <a:off x="655550" y="773275"/>
            <a:ext cx="69855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ECLIPSE IDE Working Group</a:t>
            </a:r>
            <a:endParaRPr b="1"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Members</a:t>
            </a:r>
            <a:endParaRPr b="1" sz="3600">
              <a:solidFill>
                <a:schemeClr val="lt1"/>
              </a:solidFill>
            </a:endParaRPr>
          </a:p>
        </p:txBody>
      </p:sp>
      <p:pic>
        <p:nvPicPr>
          <p:cNvPr id="363" name="Google Shape;36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1050" y="154425"/>
            <a:ext cx="1305449" cy="68292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0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65" name="Google Shape;365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0400" y="3082843"/>
            <a:ext cx="1181950" cy="5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2250" y="3047556"/>
            <a:ext cx="1973400" cy="6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7752" y="4081515"/>
            <a:ext cx="1852975" cy="3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62675" y="3940150"/>
            <a:ext cx="1856050" cy="5568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A="0" stPos="0" sy="-100000" ky="0"/>
          </a:effectLst>
        </p:spPr>
      </p:pic>
      <p:pic>
        <p:nvPicPr>
          <p:cNvPr id="369" name="Google Shape;369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35887" y="2400150"/>
            <a:ext cx="1441850" cy="3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28500" y="2308850"/>
            <a:ext cx="1171925" cy="4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54649" y="2304150"/>
            <a:ext cx="116445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67975" y="3215793"/>
            <a:ext cx="1912529" cy="3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67975" y="2364000"/>
            <a:ext cx="1217140" cy="3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/>
          <p:nvPr>
            <p:ph idx="1" type="body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Eclipse IDE working group (“</a:t>
            </a:r>
            <a:r>
              <a:rPr lang="en" sz="1400">
                <a:solidFill>
                  <a:srgbClr val="F8A15A"/>
                </a:solidFill>
                <a:latin typeface="Arial"/>
                <a:ea typeface="Arial"/>
                <a:cs typeface="Arial"/>
                <a:sym typeface="Arial"/>
              </a:rPr>
              <a:t>WG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”) and the Eclipse Foundation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(“</a:t>
            </a:r>
            <a:r>
              <a:rPr lang="en" sz="1400">
                <a:solidFill>
                  <a:srgbClr val="F8A15A"/>
                </a:solidFill>
                <a:latin typeface="Arial"/>
                <a:ea typeface="Arial"/>
                <a:cs typeface="Arial"/>
                <a:sym typeface="Arial"/>
              </a:rPr>
              <a:t>EF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”) believe that (i) the Eclipse IDE is crucial for the Eclipse community—and (ii) the IDE needs additional funding for maintenance and development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230" lvl="0" marL="17145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Eclipse Foundation collects individual and corporate sponsorings at its websites </a:t>
            </a:r>
            <a:r>
              <a:rPr lang="en" sz="1400" u="sng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https://www.eclipse.org/sponsor/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400" u="sng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https://www.eclipse.org/org/corporate_sponsors/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230" lvl="0" marL="17145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Collected sponsorings (“</a:t>
            </a:r>
            <a:r>
              <a:rPr lang="en" sz="1400">
                <a:solidFill>
                  <a:srgbClr val="F8A15A"/>
                </a:solidFill>
                <a:latin typeface="Arial"/>
                <a:ea typeface="Arial"/>
                <a:cs typeface="Arial"/>
                <a:sym typeface="Arial"/>
              </a:rPr>
              <a:t>donations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”) are expected to be 75.000€ in 2022, and the donated funds were used to support the Foundation’s actions in support of the IDE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230" lvl="0" marL="17145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 and WG has a desire to increase the sponsoring volumes by adding sponsoring options (e.g., payment options, electronic corporate sponsoring) and improving the overall donation experience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230" lvl="0" marL="17145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these reasons, EF and WG are proposing to investigate integrating Yatta Checkout including the Checkout for Eclipse (</a:t>
            </a:r>
            <a:r>
              <a:rPr lang="en" sz="1400" u="sng">
                <a:solidFill>
                  <a:srgbClr val="F8A15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https://yatta.de/checkout-for-eclipse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in a customized edition for the online and in-app (i.e., within the Eclipse IDE) collection of donations</a:t>
            </a:r>
            <a:endParaRPr/>
          </a:p>
        </p:txBody>
      </p:sp>
      <p:sp>
        <p:nvSpPr>
          <p:cNvPr id="280" name="Google Shape;280;p48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/>
          <p:nvPr>
            <p:ph idx="1" type="body"/>
          </p:nvPr>
        </p:nvSpPr>
        <p:spPr>
          <a:xfrm>
            <a:off x="308975" y="910800"/>
            <a:ext cx="7918800" cy="336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9720" lvl="0" marL="4572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●"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Sponsorings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(“donations”) on </a:t>
            </a:r>
            <a:r>
              <a:rPr lang="en" sz="1400" u="sng">
                <a:solidFill>
                  <a:srgbClr val="F8A15A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719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Payments only in USD, no local currencies displayed—and no SEPA payments (!)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9719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Recurring payments (i.e., monthly/yearly) only via PayPal, not via credit cards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invoicing (</a:t>
            </a:r>
            <a:r>
              <a:rPr i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kills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corporate sponsorships payments)—no tax deduction for users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Little to no return for sponsors (e.g., honorable mentions, badges, certificates, …)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1" lang="en" sz="1400">
                <a:latin typeface="Arial"/>
                <a:ea typeface="Arial"/>
                <a:cs typeface="Arial"/>
                <a:sym typeface="Arial"/>
              </a:rPr>
              <a:t>Corporate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Sponsorships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on different </a:t>
            </a:r>
            <a:r>
              <a:rPr lang="en" sz="1400" u="sng">
                <a:solidFill>
                  <a:srgbClr val="F8A15A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website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Manual process that requires signing of the </a:t>
            </a:r>
            <a:r>
              <a:rPr lang="en" sz="1400" u="sng">
                <a:solidFill>
                  <a:srgbClr val="F8A15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Eclipse Foundation Corporate Sponsorship Agreement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kills the conversion rate from </a:t>
            </a:r>
            <a:r>
              <a:rPr i="1" lang="en" sz="1400">
                <a:latin typeface="Arial"/>
                <a:ea typeface="Arial"/>
                <a:cs typeface="Arial"/>
                <a:sym typeface="Arial"/>
              </a:rPr>
              <a:t>lead-to-donation</a:t>
            </a:r>
            <a:endParaRPr i="1"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Result: There is currently only one corporate sponsor listed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in-app donations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“Donate” item in Eclipse Oomph installations only, not in Eclipse Packages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279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available, the “Donate” entry links to an external browser resulting into high drop-rates from the IDE over the browser to the donation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9"/>
          <p:cNvSpPr txBox="1"/>
          <p:nvPr>
            <p:ph type="title"/>
          </p:nvPr>
        </p:nvSpPr>
        <p:spPr>
          <a:xfrm>
            <a:off x="308975" y="229100"/>
            <a:ext cx="8267700" cy="489600"/>
          </a:xfrm>
          <a:prstGeom prst="rect">
            <a:avLst/>
          </a:prstGeom>
          <a:noFill/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collecting Eclipse Sponsorings (today)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/>
          <p:nvPr>
            <p:ph idx="1" type="body"/>
          </p:nvPr>
        </p:nvSpPr>
        <p:spPr>
          <a:xfrm>
            <a:off x="308975" y="910800"/>
            <a:ext cx="7629900" cy="336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 are suggesting …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230" lvl="0" marL="17145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Optimize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1400" u="sng">
                <a:solidFill>
                  <a:srgbClr val="F8A15A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Eclipse Sponsorship website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(see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screens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follows)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230" lvl="0" marL="17145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donations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(sponsorships and payments) with a </a:t>
            </a:r>
            <a:r>
              <a:rPr i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customized</a:t>
            </a:r>
            <a:r>
              <a:rPr i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400" u="sng">
                <a:solidFill>
                  <a:srgbClr val="F8A15A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Yatta Checkout</a:t>
            </a:r>
            <a:r>
              <a:rPr b="1" lang="en" sz="1400">
                <a:solidFill>
                  <a:srgbClr val="F8A15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(e.g.,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payment account required for one-time donations)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 multi-currency payments, recurring credit cards payments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Automate VAT calculation and invoicing—enabling </a:t>
            </a: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orporate S</a:t>
            </a: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ponsorships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230" lvl="0" marL="17145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 </a:t>
            </a:r>
            <a:r>
              <a:rPr b="1" lang="en" sz="1400" u="sng">
                <a:solidFill>
                  <a:srgbClr val="F8A15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in-app payments</a:t>
            </a: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Eclipse IDE packages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(see screens as follows)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e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nabling users to donate funds to Eclipse </a:t>
            </a:r>
            <a:r>
              <a:rPr i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the Eclipse IDE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i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Promote, encourage and facilitate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donations (i.e. sponsoring of Eclipse)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230" lvl="0" marL="17145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 additional funds 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open-source development of the IDE through </a:t>
            </a:r>
            <a:r>
              <a:rPr i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streamlined automated sponsoring and payment processes</a:t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794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0"/>
          <p:cNvSpPr txBox="1"/>
          <p:nvPr>
            <p:ph type="title"/>
          </p:nvPr>
        </p:nvSpPr>
        <p:spPr>
          <a:xfrm>
            <a:off x="308977" y="229100"/>
            <a:ext cx="6783900" cy="489600"/>
          </a:xfrm>
          <a:prstGeom prst="rect">
            <a:avLst/>
          </a:prstGeom>
          <a:noFill/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Solution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1"/>
          <p:cNvSpPr txBox="1"/>
          <p:nvPr>
            <p:ph type="title"/>
          </p:nvPr>
        </p:nvSpPr>
        <p:spPr>
          <a:xfrm>
            <a:off x="155171" y="2089652"/>
            <a:ext cx="8800200" cy="489600"/>
          </a:xfrm>
          <a:prstGeom prst="rect">
            <a:avLst/>
          </a:prstGeom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Following layouts are initial drafts as proposed by Yatta</a:t>
            </a:r>
            <a:endParaRPr/>
          </a:p>
        </p:txBody>
      </p:sp>
      <p:sp>
        <p:nvSpPr>
          <p:cNvPr id="298" name="Google Shape;298;p51"/>
          <p:cNvSpPr txBox="1"/>
          <p:nvPr>
            <p:ph idx="1" type="body"/>
          </p:nvPr>
        </p:nvSpPr>
        <p:spPr>
          <a:xfrm>
            <a:off x="155171" y="2678546"/>
            <a:ext cx="8766600" cy="1873800"/>
          </a:xfrm>
          <a:prstGeom prst="rect">
            <a:avLst/>
          </a:prstGeom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rtl="0" algn="l">
              <a:spcBef>
                <a:spcPts val="220"/>
              </a:spcBef>
              <a:spcAft>
                <a:spcPts val="45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2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/>
              <a:t>Eclipse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/>
              <a:t>Website</a:t>
            </a:r>
            <a:br>
              <a:rPr lang="en"/>
            </a:br>
            <a:r>
              <a:rPr lang="en" sz="1200">
                <a:solidFill>
                  <a:schemeClr val="accent1"/>
                </a:solidFill>
              </a:rPr>
              <a:t>“Select sponsorship”</a:t>
            </a:r>
            <a:endParaRPr/>
          </a:p>
        </p:txBody>
      </p:sp>
      <p:pic>
        <p:nvPicPr>
          <p:cNvPr id="304" name="Google Shape;30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275" y="257850"/>
            <a:ext cx="6522800" cy="428874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5" name="Google Shape;305;p52"/>
          <p:cNvSpPr/>
          <p:nvPr/>
        </p:nvSpPr>
        <p:spPr>
          <a:xfrm rot="448650">
            <a:off x="8470308" y="202038"/>
            <a:ext cx="610895" cy="164287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</a:rPr>
              <a:t>draft</a:t>
            </a:r>
            <a:endParaRPr sz="1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3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/>
              <a:t>Website</a:t>
            </a:r>
            <a:br>
              <a:rPr lang="en"/>
            </a:br>
            <a:r>
              <a:rPr lang="en"/>
              <a:t>Checkout</a:t>
            </a:r>
            <a:br>
              <a:rPr lang="en"/>
            </a:br>
            <a:r>
              <a:rPr lang="en" sz="1200">
                <a:solidFill>
                  <a:schemeClr val="accent1"/>
                </a:solidFill>
              </a:rPr>
              <a:t>“Donate”</a:t>
            </a:r>
            <a:endParaRPr/>
          </a:p>
        </p:txBody>
      </p:sp>
      <p:pic>
        <p:nvPicPr>
          <p:cNvPr id="311" name="Google Shape;31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275" y="257850"/>
            <a:ext cx="6522800" cy="428874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2" name="Google Shape;312;p53"/>
          <p:cNvSpPr/>
          <p:nvPr/>
        </p:nvSpPr>
        <p:spPr>
          <a:xfrm rot="448650">
            <a:off x="8470308" y="202038"/>
            <a:ext cx="610895" cy="164287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</a:rPr>
              <a:t>draft</a:t>
            </a:r>
            <a:endParaRPr sz="1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Eclipse Website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improvements </a:t>
            </a:r>
            <a:br>
              <a:rPr lang="en"/>
            </a:br>
            <a:endParaRPr/>
          </a:p>
        </p:txBody>
      </p:sp>
      <p:pic>
        <p:nvPicPr>
          <p:cNvPr id="318" name="Google Shape;31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213" y="181600"/>
            <a:ext cx="2881574" cy="46069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9" name="Google Shape;319;p54"/>
          <p:cNvSpPr/>
          <p:nvPr/>
        </p:nvSpPr>
        <p:spPr>
          <a:xfrm rot="448650">
            <a:off x="5694983" y="120613"/>
            <a:ext cx="610895" cy="164287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</a:rPr>
              <a:t>draft</a:t>
            </a:r>
            <a:endParaRPr sz="1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/>
          <p:nvPr>
            <p:ph type="title"/>
          </p:nvPr>
        </p:nvSpPr>
        <p:spPr>
          <a:xfrm>
            <a:off x="308964" y="229102"/>
            <a:ext cx="5783700" cy="489600"/>
          </a:xfrm>
          <a:prstGeom prst="rect">
            <a:avLst/>
          </a:prstGeom>
        </p:spPr>
        <p:txBody>
          <a:bodyPr anchorCtr="0" anchor="t" bIns="90000" lIns="90000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Eclipse 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n-app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</a:rPr>
              <a:t>“Welcome screen”</a:t>
            </a:r>
            <a:endParaRPr sz="1200">
              <a:solidFill>
                <a:schemeClr val="accent1"/>
              </a:solidFill>
            </a:endParaRPr>
          </a:p>
        </p:txBody>
      </p:sp>
      <p:pic>
        <p:nvPicPr>
          <p:cNvPr id="325" name="Google Shape;32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725" y="345477"/>
            <a:ext cx="6823617" cy="411999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6" name="Google Shape;326;p55"/>
          <p:cNvSpPr/>
          <p:nvPr/>
        </p:nvSpPr>
        <p:spPr>
          <a:xfrm flipH="1">
            <a:off x="3161317" y="1829550"/>
            <a:ext cx="802200" cy="385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55"/>
          <p:cNvSpPr/>
          <p:nvPr/>
        </p:nvSpPr>
        <p:spPr>
          <a:xfrm flipH="1">
            <a:off x="4734775" y="2906950"/>
            <a:ext cx="802200" cy="385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55"/>
          <p:cNvSpPr/>
          <p:nvPr/>
        </p:nvSpPr>
        <p:spPr>
          <a:xfrm rot="448650">
            <a:off x="8478533" y="268163"/>
            <a:ext cx="610895" cy="164287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</a:rPr>
              <a:t>draft</a:t>
            </a:r>
            <a:endParaRPr sz="1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clipseFoundation_Master_Template">
  <a:themeElements>
    <a:clrScheme name="Allstream">
      <a:dk1>
        <a:srgbClr val="212121"/>
      </a:dk1>
      <a:lt1>
        <a:srgbClr val="FFFFFF"/>
      </a:lt1>
      <a:dk2>
        <a:srgbClr val="E17000"/>
      </a:dk2>
      <a:lt2>
        <a:srgbClr val="000000"/>
      </a:lt2>
      <a:accent1>
        <a:srgbClr val="7F7F7F"/>
      </a:accent1>
      <a:accent2>
        <a:srgbClr val="E17000"/>
      </a:accent2>
      <a:accent3>
        <a:srgbClr val="404040"/>
      </a:accent3>
      <a:accent4>
        <a:srgbClr val="6AADE4"/>
      </a:accent4>
      <a:accent5>
        <a:srgbClr val="999999"/>
      </a:accent5>
      <a:accent6>
        <a:srgbClr val="E17000"/>
      </a:accent6>
      <a:hlink>
        <a:srgbClr val="19598D"/>
      </a:hlink>
      <a:folHlink>
        <a:srgbClr val="1959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clipseFoundation_Master_Template">
  <a:themeElements>
    <a:clrScheme name="Allstream">
      <a:dk1>
        <a:srgbClr val="212121"/>
      </a:dk1>
      <a:lt1>
        <a:srgbClr val="FFFFFF"/>
      </a:lt1>
      <a:dk2>
        <a:srgbClr val="E17000"/>
      </a:dk2>
      <a:lt2>
        <a:srgbClr val="000000"/>
      </a:lt2>
      <a:accent1>
        <a:srgbClr val="7F7F7F"/>
      </a:accent1>
      <a:accent2>
        <a:srgbClr val="E17000"/>
      </a:accent2>
      <a:accent3>
        <a:srgbClr val="404040"/>
      </a:accent3>
      <a:accent4>
        <a:srgbClr val="6AADE4"/>
      </a:accent4>
      <a:accent5>
        <a:srgbClr val="999999"/>
      </a:accent5>
      <a:accent6>
        <a:srgbClr val="E17000"/>
      </a:accent6>
      <a:hlink>
        <a:srgbClr val="19598D"/>
      </a:hlink>
      <a:folHlink>
        <a:srgbClr val="1959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