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88"/>
    <p:restoredTop sz="94714"/>
  </p:normalViewPr>
  <p:slideViewPr>
    <p:cSldViewPr snapToGrid="0">
      <p:cViewPr varScale="1">
        <p:scale>
          <a:sx n="146" d="100"/>
          <a:sy n="146" d="100"/>
        </p:scale>
        <p:origin x="17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6A3C6-71A6-A0CE-1E39-D8CDB2D829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610CE8-B0A3-DD68-1040-72FF5B9F67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4205A4-58D3-728F-9FF5-16CA07AB3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C22A0-306C-954C-BC44-4BC10EE45289}" type="datetimeFigureOut">
              <a:rPr lang="en-US" smtClean="0"/>
              <a:t>5/27/25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8413C2-4D6A-5BB9-E498-DB5C78352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9DB98-83E6-E4B3-F7F6-4FCC9F2AB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4FEA0-60CE-4D4D-A496-7D48A74B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987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78FDD-F62C-CE35-F07F-26074C19A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45C028-C1AE-1826-2150-A7637FD717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8A8A98-1632-A7BC-CF27-14F5A9233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C22A0-306C-954C-BC44-4BC10EE45289}" type="datetimeFigureOut">
              <a:rPr lang="en-US" smtClean="0"/>
              <a:t>5/27/25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3164D-A0AF-11F4-CD5D-5396D7620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AD95-D227-150E-DA3F-2E5AF5631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4FEA0-60CE-4D4D-A496-7D48A74B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150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B2ED64-DD6B-DA34-C49A-ACD4776105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F3A009-EB4B-E31B-95DD-DF10F4F75A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1C1C0-36E8-EF64-B1D2-55A6F9A7F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C22A0-306C-954C-BC44-4BC10EE45289}" type="datetimeFigureOut">
              <a:rPr lang="en-US" smtClean="0"/>
              <a:t>5/27/25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7330AD-EBB5-FF3E-809A-FED4F4153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11800D-D185-197D-EB6C-00C822379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4FEA0-60CE-4D4D-A496-7D48A74B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55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ntent - 2 line header (CF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03EB85B-3EA8-4814-B5ED-06F4F7B8D42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0000" y="1412999"/>
            <a:ext cx="11232575" cy="4824000"/>
          </a:xfrm>
          <a:prstGeom prst="rect">
            <a:avLst/>
          </a:prstGeom>
        </p:spPr>
        <p:txBody>
          <a:bodyPr lIns="0" tIns="0"/>
          <a:lstStyle>
            <a:lvl1pPr marL="324000" indent="-324000">
              <a:lnSpc>
                <a:spcPct val="110000"/>
              </a:lnSpc>
              <a:spcBef>
                <a:spcPts val="800"/>
              </a:spcBef>
              <a:buFontTx/>
              <a:buBlip>
                <a:blip r:embed="rId2"/>
              </a:buBlip>
              <a:defRPr sz="18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  <a:lvl2pPr marL="612000" indent="-324000">
              <a:lnSpc>
                <a:spcPct val="110000"/>
              </a:lnSpc>
              <a:spcBef>
                <a:spcPts val="800"/>
              </a:spcBef>
              <a:buFontTx/>
              <a:buBlip>
                <a:blip r:embed="rId3"/>
              </a:buBlip>
              <a:defRPr sz="1800">
                <a:solidFill>
                  <a:schemeClr val="accent6">
                    <a:lumMod val="50000"/>
                  </a:schemeClr>
                </a:solidFill>
                <a:latin typeface="+mn-lt"/>
              </a:defRPr>
            </a:lvl2pPr>
            <a:lvl3pPr marL="898525" indent="-323850">
              <a:lnSpc>
                <a:spcPct val="110000"/>
              </a:lnSpc>
              <a:spcBef>
                <a:spcPts val="800"/>
              </a:spcBef>
              <a:buFontTx/>
              <a:buBlip>
                <a:blip r:embed="rId4"/>
              </a:buBlip>
              <a:defRPr sz="1800">
                <a:solidFill>
                  <a:schemeClr val="accent6">
                    <a:lumMod val="50000"/>
                  </a:schemeClr>
                </a:solidFill>
                <a:latin typeface="+mn-lt"/>
              </a:defRPr>
            </a:lvl3pPr>
            <a:lvl4pPr marL="1152000" indent="-287338">
              <a:lnSpc>
                <a:spcPct val="110000"/>
              </a:lnSpc>
              <a:spcBef>
                <a:spcPts val="800"/>
              </a:spcBef>
              <a:buFontTx/>
              <a:buBlip>
                <a:blip r:embed="rId5"/>
              </a:buBlip>
              <a:defRPr sz="1800">
                <a:solidFill>
                  <a:schemeClr val="accent6">
                    <a:lumMod val="50000"/>
                  </a:schemeClr>
                </a:solidFill>
                <a:latin typeface="+mn-lt"/>
              </a:defRPr>
            </a:lvl4pPr>
            <a:lvl5pPr marL="1404000" marR="0" indent="-288000" algn="l" defTabSz="914400" rtl="0" eaLnBrk="1" fontAlgn="auto" latinLnBrk="0" hangingPunct="1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Blip>
                <a:blip r:embed="rId5"/>
              </a:buBlip>
              <a:tabLst/>
              <a:defRPr sz="1800">
                <a:solidFill>
                  <a:schemeClr val="accent6">
                    <a:lumMod val="50000"/>
                  </a:schemeClr>
                </a:solidFill>
                <a:latin typeface="+mn-lt"/>
              </a:defRPr>
            </a:lvl5pPr>
            <a:lvl6pPr marL="2514600" indent="-228600">
              <a:buNone/>
              <a:defRPr/>
            </a:lvl6pPr>
          </a:lstStyle>
          <a:p>
            <a:pPr lvl="0"/>
            <a:r>
              <a:rPr lang="en-GB" noProof="0"/>
              <a:t>This is a bullet point</a:t>
            </a:r>
          </a:p>
          <a:p>
            <a:pPr lvl="1"/>
            <a:r>
              <a:rPr lang="en-GB" noProof="0"/>
              <a:t>This is a bullet point level 2</a:t>
            </a:r>
          </a:p>
          <a:p>
            <a:pPr lvl="2"/>
            <a:r>
              <a:rPr lang="en-GB" noProof="0"/>
              <a:t>This is a bullet point level 3</a:t>
            </a:r>
          </a:p>
          <a:p>
            <a:pPr lvl="3"/>
            <a:r>
              <a:rPr lang="en-GB" noProof="0"/>
              <a:t>Level 4</a:t>
            </a:r>
          </a:p>
          <a:p>
            <a:pPr lvl="4"/>
            <a:r>
              <a:rPr lang="en-GB" noProof="0"/>
              <a:t>Level 5</a:t>
            </a:r>
          </a:p>
          <a:p>
            <a:pPr lvl="4"/>
            <a:endParaRPr lang="en-GB" noProof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B7B921C-DD71-4F98-A33D-A793677805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408001" y="6525000"/>
            <a:ext cx="1679502" cy="144000"/>
          </a:xfrm>
        </p:spPr>
        <p:txBody>
          <a:bodyPr/>
          <a:lstStyle/>
          <a:p>
            <a:r>
              <a:rPr lang="en-US" dirty="0"/>
              <a:t>26 May 2025</a:t>
            </a:r>
            <a:endParaRPr lang="de-DE" dirty="0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3A814B79-7DD9-4587-A8FC-4C56C805E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0000" y="405000"/>
            <a:ext cx="9648000" cy="360000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n-GB" noProof="0" dirty="0"/>
              <a:t>This is a headline</a:t>
            </a:r>
          </a:p>
        </p:txBody>
      </p:sp>
      <p:sp>
        <p:nvSpPr>
          <p:cNvPr id="7" name="Subtitle 1">
            <a:extLst>
              <a:ext uri="{FF2B5EF4-FFF2-40B4-BE49-F238E27FC236}">
                <a16:creationId xmlns:a16="http://schemas.microsoft.com/office/drawing/2014/main" id="{C55C14FF-E9C2-3733-CA74-415BB5F70180}"/>
              </a:ext>
            </a:extLst>
          </p:cNvPr>
          <p:cNvSpPr>
            <a:spLocks noGrp="1"/>
          </p:cNvSpPr>
          <p:nvPr>
            <p:ph type="subTitle" sz="quarter" idx="13"/>
          </p:nvPr>
        </p:nvSpPr>
        <p:spPr>
          <a:xfrm>
            <a:off x="480000" y="837000"/>
            <a:ext cx="9648000" cy="360000"/>
          </a:xfrm>
        </p:spPr>
        <p:txBody>
          <a:bodyPr lIns="0" tIns="0" rIns="0" b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765"/>
              </a:spcAft>
              <a:buFontTx/>
              <a:buNone/>
              <a:defRPr baseline="0">
                <a:solidFill>
                  <a:schemeClr val="accent1"/>
                </a:solidFill>
                <a:latin typeface="+mj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8B9ABDCF-0665-7D65-01D2-4DE6EE2FC88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247752" y="491812"/>
            <a:ext cx="1571547" cy="597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638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35167-EC99-5E8A-955E-4F70C9877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9D7B4-5294-6A0E-C4C6-B63D2E683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FA80F-820B-8465-A115-D6CC5DCA9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C22A0-306C-954C-BC44-4BC10EE45289}" type="datetimeFigureOut">
              <a:rPr lang="en-US" smtClean="0"/>
              <a:t>5/27/25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75612F-797D-DD47-8950-F711E898D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399F8-E968-D297-F101-5A60CDFB6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4FEA0-60CE-4D4D-A496-7D48A74B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573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E9B29-50C8-344A-FF1E-C6C598250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DF1AE6-F67B-619E-4440-AE0D67390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EAA7E-4E08-F8EA-7D0F-CAF040BCE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C22A0-306C-954C-BC44-4BC10EE45289}" type="datetimeFigureOut">
              <a:rPr lang="en-US" smtClean="0"/>
              <a:t>5/27/25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12D78-9F3B-AD4E-9A63-CE2BE5785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7639AD-DD26-C999-C890-DEA3F7F0A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4FEA0-60CE-4D4D-A496-7D48A74B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13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D963B-41E9-5ED0-F290-F875C7FCE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6ED7D-8BBA-24AD-DAC6-D4DF9877EE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810B1-2B2E-25DA-B861-A8170C0EE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8DF690-8803-EC72-C0B8-F1AAB46DC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C22A0-306C-954C-BC44-4BC10EE45289}" type="datetimeFigureOut">
              <a:rPr lang="en-US" smtClean="0"/>
              <a:t>5/27/25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E1D80-1E12-D561-F79A-30177A4C4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186399-58D3-F70B-DF29-32DC92692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4FEA0-60CE-4D4D-A496-7D48A74B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366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96F81-BC58-0F5D-22A4-36090246C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45ED9C-675E-9501-FF1A-373C3D1034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2CC899-D610-AF92-D19B-1F13FA8E3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97E63F-3CAF-D50C-D819-6EEACB518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95FC1B-3626-C7B9-74CE-960CA2D313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AB74BC-E7C2-1BCD-A077-D20ACFF45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C22A0-306C-954C-BC44-4BC10EE45289}" type="datetimeFigureOut">
              <a:rPr lang="en-US" smtClean="0"/>
              <a:t>5/27/25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757434-9A4B-0E17-EB96-003B54278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8F18EC-1788-8523-CBF3-4ED284A66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4FEA0-60CE-4D4D-A496-7D48A74B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41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7BA8C-E517-910F-16D5-66F409B83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6A1F89-5CCE-D7EA-BBC0-39FF49E0D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C22A0-306C-954C-BC44-4BC10EE45289}" type="datetimeFigureOut">
              <a:rPr lang="en-US" smtClean="0"/>
              <a:t>5/27/25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AA4E03-775B-AA6F-6AE4-2EA79F9B3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7A0C11-6D9C-8959-3822-86CC89B8C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4FEA0-60CE-4D4D-A496-7D48A74B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069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ECEB69-5844-001D-BDCF-20F8A6409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C22A0-306C-954C-BC44-4BC10EE45289}" type="datetimeFigureOut">
              <a:rPr lang="en-US" smtClean="0"/>
              <a:t>5/27/25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644EE5-26F7-2076-2681-AC7F33BF6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451D76-56DF-31D6-891A-9ABE23248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4FEA0-60CE-4D4D-A496-7D48A74B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40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0A56C-D926-F0B8-CD70-4124F5798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DE1DA-0EAD-C2C0-CD9A-6726FFE306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CA3B38-334D-DA51-5269-9198228AE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336B59-3BDC-B6CF-5A66-F3D3816DD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C22A0-306C-954C-BC44-4BC10EE45289}" type="datetimeFigureOut">
              <a:rPr lang="en-US" smtClean="0"/>
              <a:t>5/27/25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03EFA1-FFAB-A572-A436-215E27EF0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23A421-540D-2DF0-2132-AFA376F10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4FEA0-60CE-4D4D-A496-7D48A74B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00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4A9E2-9890-C947-A101-7A446B5FD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306FE1-32CC-4FE8-6C68-173D8F864C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272905-173E-3904-8571-0C27B88748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6390D9-F0D7-AFB4-B49A-C0552C890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C22A0-306C-954C-BC44-4BC10EE45289}" type="datetimeFigureOut">
              <a:rPr lang="en-US" smtClean="0"/>
              <a:t>5/27/25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F18820-3D7B-00A5-FE0F-96DC5A5E5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610E37-461D-756C-D26E-F5852AC24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4FEA0-60CE-4D4D-A496-7D48A74B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5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57D5D-5D25-7F19-88FD-0737B50D5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01C2E-E075-B546-BB57-873E30CAC0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E1CBA5-5D10-6199-40C1-583A7CFEA2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AC22A0-306C-954C-BC44-4BC10EE45289}" type="datetimeFigureOut">
              <a:rPr lang="en-US" smtClean="0"/>
              <a:t>5/27/25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3B428-757C-21F6-444B-E5D6E58D4B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3AEC2-AF45-2A49-58B9-FDEFEF3C43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C4FEA0-60CE-4D4D-A496-7D48A74B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030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hyperlink" Target="https://creativecommons.org/licenses/by/4.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6.svg"/><Relationship Id="rId7" Type="http://schemas.openxmlformats.org/officeDocument/2006/relationships/image" Target="../media/image11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11" Type="http://schemas.openxmlformats.org/officeDocument/2006/relationships/image" Target="../media/image15.svg"/><Relationship Id="rId5" Type="http://schemas.openxmlformats.org/officeDocument/2006/relationships/image" Target="../media/image9.sv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248D2-D615-BD54-3AD5-9B084D20AB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DCP, OID4VC, and Trust Frameworks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6B2E96-D800-9F61-18EA-9BDD0B8624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Interoperability and Co-Existence Architecture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ACC985-6189-F910-DCFC-9F273CE12F83}"/>
              </a:ext>
            </a:extLst>
          </p:cNvPr>
          <p:cNvSpPr txBox="1"/>
          <p:nvPr/>
        </p:nvSpPr>
        <p:spPr>
          <a:xfrm>
            <a:off x="3797903" y="4429919"/>
            <a:ext cx="45961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Eclipse Dataspace Working Group (EDWG)</a:t>
            </a:r>
          </a:p>
          <a:p>
            <a:pPr algn="ctr"/>
            <a:r>
              <a:rPr lang="en-US" dirty="0"/>
              <a:t>May 26, 2025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DE610079-5EFA-FBB0-77D2-CA3B3EC764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8130" y="292170"/>
            <a:ext cx="2554139" cy="970573"/>
          </a:xfrm>
          <a:prstGeom prst="rect">
            <a:avLst/>
          </a:prstGeom>
        </p:spPr>
      </p:pic>
      <p:pic>
        <p:nvPicPr>
          <p:cNvPr id="1026" name="Picture 2">
            <a:hlinkClick r:id="rId4"/>
            <a:extLst>
              <a:ext uri="{FF2B5EF4-FFF2-40B4-BE49-F238E27FC236}">
                <a16:creationId xmlns:a16="http://schemas.microsoft.com/office/drawing/2014/main" id="{91B85071-1D88-659A-2CB4-FDFB3A6412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130" y="6161795"/>
            <a:ext cx="1154794" cy="404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0D50A1D-6CFF-DD1C-7C01-CC84014F4B1A}"/>
              </a:ext>
            </a:extLst>
          </p:cNvPr>
          <p:cNvSpPr txBox="1"/>
          <p:nvPr/>
        </p:nvSpPr>
        <p:spPr>
          <a:xfrm>
            <a:off x="1524000" y="6075748"/>
            <a:ext cx="37525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Distributed under the following terms:</a:t>
            </a:r>
          </a:p>
          <a:p>
            <a:r>
              <a:rPr lang="en-US" sz="1400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</a:t>
            </a:r>
            <a:endParaRPr lang="en-US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074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>
            <a:extLst>
              <a:ext uri="{FF2B5EF4-FFF2-40B4-BE49-F238E27FC236}">
                <a16:creationId xmlns:a16="http://schemas.microsoft.com/office/drawing/2014/main" id="{D3C673E7-B6AC-31E7-B5FB-2D34A1064FF5}"/>
              </a:ext>
            </a:extLst>
          </p:cNvPr>
          <p:cNvSpPr/>
          <p:nvPr/>
        </p:nvSpPr>
        <p:spPr>
          <a:xfrm>
            <a:off x="2292377" y="1659608"/>
            <a:ext cx="4693455" cy="4563591"/>
          </a:xfrm>
          <a:prstGeom prst="ellipse">
            <a:avLst/>
          </a:prstGeom>
          <a:solidFill>
            <a:schemeClr val="accent4">
              <a:lumMod val="20000"/>
              <a:lumOff val="80000"/>
              <a:alpha val="50196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168E8EB9-F1D5-DD54-7B07-382B96A5CC89}"/>
              </a:ext>
            </a:extLst>
          </p:cNvPr>
          <p:cNvSpPr/>
          <p:nvPr/>
        </p:nvSpPr>
        <p:spPr>
          <a:xfrm>
            <a:off x="5434545" y="1659608"/>
            <a:ext cx="4693455" cy="4563591"/>
          </a:xfrm>
          <a:prstGeom prst="ellipse">
            <a:avLst/>
          </a:prstGeom>
          <a:solidFill>
            <a:schemeClr val="accent6">
              <a:lumMod val="20000"/>
              <a:lumOff val="80000"/>
              <a:alpha val="50196"/>
            </a:schemeClr>
          </a:solidFill>
          <a:ln w="127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DE41FA-7D01-76B4-6860-EEFB73EF8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Conceptual Overview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2A24B162-ABAA-B47D-4BA6-9746E88E5652}"/>
              </a:ext>
            </a:extLst>
          </p:cNvPr>
          <p:cNvSpPr>
            <a:spLocks noGrp="1"/>
          </p:cNvSpPr>
          <p:nvPr>
            <p:ph type="subTitle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solidFill>
                  <a:srgbClr val="0070C0"/>
                </a:solidFill>
              </a:rPr>
              <a:t>Trust Frameworks in the context of the EDWG</a:t>
            </a:r>
            <a:endParaRPr lang="en-AT" dirty="0">
              <a:solidFill>
                <a:srgbClr val="0070C0"/>
              </a:solidFill>
            </a:endParaRP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6465CB29-A9BF-A550-17DF-CA410AFDC5C6}"/>
              </a:ext>
            </a:extLst>
          </p:cNvPr>
          <p:cNvSpPr/>
          <p:nvPr/>
        </p:nvSpPr>
        <p:spPr>
          <a:xfrm>
            <a:off x="2792512" y="4653000"/>
            <a:ext cx="2325956" cy="432000"/>
          </a:xfrm>
          <a:prstGeom prst="roundRect">
            <a:avLst>
              <a:gd name="adj" fmla="val 9006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Dataspace Protocol</a:t>
            </a:r>
            <a:r>
              <a:rPr lang="en-US" sz="1050" dirty="0"/>
              <a:t> (DSP)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51E05F5E-266A-4A11-00A8-8A8621456885}"/>
              </a:ext>
            </a:extLst>
          </p:cNvPr>
          <p:cNvSpPr/>
          <p:nvPr/>
        </p:nvSpPr>
        <p:spPr>
          <a:xfrm>
            <a:off x="2808347" y="3645000"/>
            <a:ext cx="2325956" cy="432000"/>
          </a:xfrm>
          <a:prstGeom prst="roundRect">
            <a:avLst>
              <a:gd name="adj" fmla="val 9006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/>
              <a:t>Decentralized Claims Protocol</a:t>
            </a:r>
            <a:r>
              <a:rPr lang="en-US" sz="1050"/>
              <a:t> </a:t>
            </a:r>
            <a:br>
              <a:rPr lang="en-US" sz="1050"/>
            </a:br>
            <a:r>
              <a:rPr lang="en-US" sz="1050"/>
              <a:t>(DCP)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B44B7853-1EDF-8451-F49E-12EBECE92DB9}"/>
              </a:ext>
            </a:extLst>
          </p:cNvPr>
          <p:cNvSpPr/>
          <p:nvPr/>
        </p:nvSpPr>
        <p:spPr>
          <a:xfrm>
            <a:off x="2792512" y="4149000"/>
            <a:ext cx="2325956" cy="432000"/>
          </a:xfrm>
          <a:prstGeom prst="roundRect">
            <a:avLst>
              <a:gd name="adj" fmla="val 9006"/>
            </a:avLst>
          </a:prstGeom>
          <a:solidFill>
            <a:srgbClr val="526DE6"/>
          </a:solidFill>
          <a:ln>
            <a:solidFill>
              <a:srgbClr val="536D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W3C Standards</a:t>
            </a:r>
            <a:r>
              <a:rPr lang="en-US" sz="1050" baseline="300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BBB0DCAE-A9A7-43D6-49F3-F3B37F3686EE}"/>
              </a:ext>
            </a:extLst>
          </p:cNvPr>
          <p:cNvSpPr/>
          <p:nvPr/>
        </p:nvSpPr>
        <p:spPr>
          <a:xfrm>
            <a:off x="7610593" y="3156086"/>
            <a:ext cx="1892643" cy="432000"/>
          </a:xfrm>
          <a:prstGeom prst="roundRect">
            <a:avLst>
              <a:gd name="adj" fmla="val 9006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Trust Framework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E57162D-7D7D-AD6A-C268-079755FB2C85}"/>
              </a:ext>
            </a:extLst>
          </p:cNvPr>
          <p:cNvSpPr/>
          <p:nvPr/>
        </p:nvSpPr>
        <p:spPr>
          <a:xfrm>
            <a:off x="5540832" y="4665599"/>
            <a:ext cx="136104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dirty="0"/>
              <a:t>Interoperability</a:t>
            </a:r>
          </a:p>
          <a:p>
            <a:pPr algn="ctr"/>
            <a:r>
              <a:rPr lang="en-US" sz="1100" b="1" dirty="0"/>
              <a:t>Foundation</a:t>
            </a: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DF4B74E8-1E39-3811-1B7D-FF9277184200}"/>
              </a:ext>
            </a:extLst>
          </p:cNvPr>
          <p:cNvSpPr/>
          <p:nvPr/>
        </p:nvSpPr>
        <p:spPr>
          <a:xfrm>
            <a:off x="2825312" y="3141000"/>
            <a:ext cx="2325956" cy="432000"/>
          </a:xfrm>
          <a:prstGeom prst="roundRect">
            <a:avLst>
              <a:gd name="adj" fmla="val 9006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Trust Profiles</a:t>
            </a:r>
            <a:endParaRPr lang="en-US" sz="1050" dirty="0"/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7E62F3DB-0D79-B052-E160-DEF35C17820D}"/>
              </a:ext>
            </a:extLst>
          </p:cNvPr>
          <p:cNvCxnSpPr>
            <a:cxnSpLocks/>
            <a:stCxn id="34" idx="3"/>
            <a:endCxn id="23" idx="1"/>
          </p:cNvCxnSpPr>
          <p:nvPr/>
        </p:nvCxnSpPr>
        <p:spPr>
          <a:xfrm>
            <a:off x="5151268" y="3357000"/>
            <a:ext cx="2459325" cy="15086"/>
          </a:xfrm>
          <a:prstGeom prst="straightConnector1">
            <a:avLst/>
          </a:prstGeom>
          <a:ln w="25400"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34CFB102-1ADC-F059-779C-E394C95BB51C}"/>
              </a:ext>
            </a:extLst>
          </p:cNvPr>
          <p:cNvSpPr/>
          <p:nvPr/>
        </p:nvSpPr>
        <p:spPr>
          <a:xfrm>
            <a:off x="5634438" y="3156086"/>
            <a:ext cx="1191665" cy="432000"/>
          </a:xfrm>
          <a:prstGeom prst="roundRect">
            <a:avLst>
              <a:gd name="adj" fmla="val 9006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EDWG</a:t>
            </a:r>
          </a:p>
          <a:p>
            <a:pPr algn="ctr"/>
            <a:r>
              <a:rPr lang="en-US" sz="1050" b="1" dirty="0"/>
              <a:t>Trust Profiles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1133C49-5EA7-671F-18EA-E407AD32831D}"/>
              </a:ext>
            </a:extLst>
          </p:cNvPr>
          <p:cNvCxnSpPr>
            <a:cxnSpLocks/>
            <a:stCxn id="22" idx="3"/>
            <a:endCxn id="46" idx="1"/>
          </p:cNvCxnSpPr>
          <p:nvPr/>
        </p:nvCxnSpPr>
        <p:spPr>
          <a:xfrm>
            <a:off x="5118468" y="4365000"/>
            <a:ext cx="2492126" cy="15086"/>
          </a:xfrm>
          <a:prstGeom prst="straightConnector1">
            <a:avLst/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F398010C-0835-EA1E-DE2E-F63BCB778A52}"/>
              </a:ext>
            </a:extLst>
          </p:cNvPr>
          <p:cNvSpPr/>
          <p:nvPr/>
        </p:nvSpPr>
        <p:spPr>
          <a:xfrm>
            <a:off x="5634439" y="4149000"/>
            <a:ext cx="1191665" cy="432000"/>
          </a:xfrm>
          <a:prstGeom prst="roundRect">
            <a:avLst>
              <a:gd name="adj" fmla="val 9006"/>
            </a:avLst>
          </a:prstGeom>
          <a:solidFill>
            <a:srgbClr val="526DE6"/>
          </a:solidFill>
          <a:ln>
            <a:solidFill>
              <a:srgbClr val="536D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W3C Standards</a:t>
            </a:r>
            <a:endParaRPr lang="en-US" sz="1050" baseline="30000" dirty="0">
              <a:solidFill>
                <a:schemeClr val="bg1"/>
              </a:solidFill>
            </a:endParaRPr>
          </a:p>
          <a:p>
            <a:pPr algn="ctr"/>
            <a:r>
              <a:rPr lang="en-US" sz="1050" dirty="0">
                <a:solidFill>
                  <a:schemeClr val="bg1"/>
                </a:solidFill>
              </a:rPr>
              <a:t>(DID Core, VCs)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D9E94AF4-2121-A119-1BAD-C5561A8E3829}"/>
              </a:ext>
            </a:extLst>
          </p:cNvPr>
          <p:cNvSpPr/>
          <p:nvPr/>
        </p:nvSpPr>
        <p:spPr>
          <a:xfrm>
            <a:off x="7610594" y="4164086"/>
            <a:ext cx="1892643" cy="432000"/>
          </a:xfrm>
          <a:prstGeom prst="roundRect">
            <a:avLst>
              <a:gd name="adj" fmla="val 9006"/>
            </a:avLst>
          </a:prstGeom>
          <a:solidFill>
            <a:srgbClr val="526DE6"/>
          </a:solidFill>
          <a:ln>
            <a:solidFill>
              <a:srgbClr val="536D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>
                <a:solidFill>
                  <a:schemeClr val="bg1"/>
                </a:solidFill>
              </a:rPr>
              <a:t>(Organizational)</a:t>
            </a:r>
          </a:p>
          <a:p>
            <a:pPr algn="ctr"/>
            <a:r>
              <a:rPr lang="en-US" sz="1050" b="1">
                <a:solidFill>
                  <a:schemeClr val="bg1"/>
                </a:solidFill>
              </a:rPr>
              <a:t>Credentials</a:t>
            </a:r>
            <a:endParaRPr lang="en-US" sz="900" b="1">
              <a:solidFill>
                <a:schemeClr val="bg1"/>
              </a:solidFill>
            </a:endParaRPr>
          </a:p>
        </p:txBody>
      </p:sp>
      <p:pic>
        <p:nvPicPr>
          <p:cNvPr id="50" name="Graphic 49">
            <a:extLst>
              <a:ext uri="{FF2B5EF4-FFF2-40B4-BE49-F238E27FC236}">
                <a16:creationId xmlns:a16="http://schemas.microsoft.com/office/drawing/2014/main" id="{4DF0BCA9-9E5F-C658-4F9D-F88996C39B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07003" y="1948335"/>
            <a:ext cx="1627300" cy="61837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E321C90-6B5B-31AE-1B87-676D8B8D0C4B}"/>
              </a:ext>
            </a:extLst>
          </p:cNvPr>
          <p:cNvSpPr txBox="1"/>
          <p:nvPr/>
        </p:nvSpPr>
        <p:spPr>
          <a:xfrm>
            <a:off x="7028962" y="2001348"/>
            <a:ext cx="1835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Trust Ecosystem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21674FD-B554-5FF8-4855-E09FA4F09587}"/>
              </a:ext>
            </a:extLst>
          </p:cNvPr>
          <p:cNvSpPr txBox="1"/>
          <p:nvPr/>
        </p:nvSpPr>
        <p:spPr>
          <a:xfrm>
            <a:off x="9608572" y="1579003"/>
            <a:ext cx="2232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EDWG specifications are compatible with multiple trust ecosystems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7E83529-712B-4B36-3E79-C36E11897203}"/>
              </a:ext>
            </a:extLst>
          </p:cNvPr>
          <p:cNvSpPr txBox="1"/>
          <p:nvPr/>
        </p:nvSpPr>
        <p:spPr>
          <a:xfrm>
            <a:off x="11321143" y="6226629"/>
            <a:ext cx="3080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516969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EDC5A875-17F3-5A04-8378-EB9499329690}"/>
              </a:ext>
            </a:extLst>
          </p:cNvPr>
          <p:cNvSpPr/>
          <p:nvPr/>
        </p:nvSpPr>
        <p:spPr>
          <a:xfrm>
            <a:off x="6361236" y="2532583"/>
            <a:ext cx="2729573" cy="2654048"/>
          </a:xfrm>
          <a:prstGeom prst="ellipse">
            <a:avLst/>
          </a:prstGeom>
          <a:solidFill>
            <a:schemeClr val="accent4">
              <a:lumMod val="20000"/>
              <a:lumOff val="80000"/>
              <a:alpha val="50196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2372803-FAAD-E6BC-69CB-BFB342FD7D99}"/>
              </a:ext>
            </a:extLst>
          </p:cNvPr>
          <p:cNvSpPr/>
          <p:nvPr/>
        </p:nvSpPr>
        <p:spPr>
          <a:xfrm>
            <a:off x="9324084" y="2532583"/>
            <a:ext cx="2524551" cy="2454699"/>
          </a:xfrm>
          <a:prstGeom prst="ellipse">
            <a:avLst/>
          </a:prstGeom>
          <a:solidFill>
            <a:srgbClr val="E8E8E8">
              <a:alpha val="50196"/>
            </a:srgb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C8C75-148E-25C4-895E-FE0B2933E6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01" y="1855128"/>
            <a:ext cx="4790338" cy="3364426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Credential issuance</a:t>
            </a:r>
            <a:r>
              <a:rPr lang="en-US" dirty="0"/>
              <a:t> may require or may be supported by multiple protocols based on </a:t>
            </a:r>
            <a:br>
              <a:rPr lang="en-US" dirty="0"/>
            </a:br>
            <a:r>
              <a:rPr lang="en-US" dirty="0"/>
              <a:t>use case and issuer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b="1" dirty="0"/>
              <a:t>DCP</a:t>
            </a:r>
            <a:r>
              <a:rPr lang="en-US" sz="1600" dirty="0"/>
              <a:t> – Dataspace M2M</a:t>
            </a:r>
            <a:r>
              <a:rPr lang="en-US" sz="1600" baseline="30000" dirty="0"/>
              <a:t>1</a:t>
            </a:r>
            <a:r>
              <a:rPr lang="en-US" sz="1600" dirty="0"/>
              <a:t> issuers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b="1" dirty="0"/>
              <a:t>OID4VCI and others</a:t>
            </a:r>
            <a:r>
              <a:rPr lang="en-US" sz="1600" baseline="30000" dirty="0"/>
              <a:t>2</a:t>
            </a:r>
            <a:r>
              <a:rPr lang="en-US" sz="1600" dirty="0"/>
              <a:t> – End-user interactions, </a:t>
            </a:r>
            <a:br>
              <a:rPr lang="en-US" sz="1600" dirty="0"/>
            </a:br>
            <a:r>
              <a:rPr lang="en-US" sz="1600" dirty="0"/>
              <a:t>government issuers, etc.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Future protocols such as OID4VCI for M2M (</a:t>
            </a:r>
            <a:r>
              <a:rPr lang="en-US" sz="1600" dirty="0">
                <a:latin typeface="+mj-lt"/>
              </a:rPr>
              <a:t>with implementation extensions not specified today)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Regardless of the source, all credentials are interoperable and may be used for dataspace interactions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D3D128-2528-98EE-3B31-F0594C398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Interoperability Architecture</a:t>
            </a: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E710B2A7-66A7-BA6F-3111-BC9853868382}"/>
              </a:ext>
            </a:extLst>
          </p:cNvPr>
          <p:cNvSpPr>
            <a:spLocks noGrp="1"/>
          </p:cNvSpPr>
          <p:nvPr>
            <p:ph type="subTitle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solidFill>
                  <a:srgbClr val="0070C0"/>
                </a:solidFill>
              </a:rPr>
              <a:t>Credential Issuance</a:t>
            </a:r>
            <a:endParaRPr lang="en-AT">
              <a:solidFill>
                <a:srgbClr val="0070C0"/>
              </a:solidFill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842061BF-90DA-CB86-0F2D-3F0816D53B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77043" y="2005982"/>
            <a:ext cx="1056760" cy="40156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672CA18-BD4C-8B9D-D437-ED2F447D8A98}"/>
              </a:ext>
            </a:extLst>
          </p:cNvPr>
          <p:cNvSpPr/>
          <p:nvPr/>
        </p:nvSpPr>
        <p:spPr>
          <a:xfrm>
            <a:off x="7252852" y="2705016"/>
            <a:ext cx="90514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/>
              <a:t>DCP Issuer</a:t>
            </a:r>
          </a:p>
        </p:txBody>
      </p:sp>
      <p:pic>
        <p:nvPicPr>
          <p:cNvPr id="19" name="Graphic 18" descr="Factory with solid fill">
            <a:extLst>
              <a:ext uri="{FF2B5EF4-FFF2-40B4-BE49-F238E27FC236}">
                <a16:creationId xmlns:a16="http://schemas.microsoft.com/office/drawing/2014/main" id="{F9CA61C3-118B-5E38-2A6C-59FFD3A3F4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17039" y="2730471"/>
            <a:ext cx="655665" cy="655665"/>
          </a:xfrm>
          <a:prstGeom prst="rect">
            <a:avLst/>
          </a:prstGeom>
        </p:spPr>
      </p:pic>
      <p:pic>
        <p:nvPicPr>
          <p:cNvPr id="23" name="Graphic 22" descr="Factory with solid fill">
            <a:extLst>
              <a:ext uri="{FF2B5EF4-FFF2-40B4-BE49-F238E27FC236}">
                <a16:creationId xmlns:a16="http://schemas.microsoft.com/office/drawing/2014/main" id="{19F98E11-FBE0-E7E8-0A4B-99344DE02B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25217" y="3279997"/>
            <a:ext cx="914400" cy="91440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2B86B60A-7945-418F-FAD0-3B80566E0A65}"/>
              </a:ext>
            </a:extLst>
          </p:cNvPr>
          <p:cNvSpPr/>
          <p:nvPr/>
        </p:nvSpPr>
        <p:spPr>
          <a:xfrm>
            <a:off x="10040611" y="4092035"/>
            <a:ext cx="1099980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100" b="1" dirty="0"/>
              <a:t>OpenID Issuer</a:t>
            </a:r>
          </a:p>
          <a:p>
            <a:pPr algn="ctr"/>
            <a:r>
              <a:rPr lang="en-US" sz="1100" b="1" dirty="0"/>
              <a:t>And </a:t>
            </a:r>
          </a:p>
          <a:p>
            <a:pPr algn="ctr"/>
            <a:r>
              <a:rPr lang="en-US" sz="1100" b="1" dirty="0"/>
              <a:t>Other Issuers</a:t>
            </a:r>
          </a:p>
        </p:txBody>
      </p:sp>
      <p:pic>
        <p:nvPicPr>
          <p:cNvPr id="40" name="Graphic 39" descr="User with solid fill">
            <a:extLst>
              <a:ext uri="{FF2B5EF4-FFF2-40B4-BE49-F238E27FC236}">
                <a16:creationId xmlns:a16="http://schemas.microsoft.com/office/drawing/2014/main" id="{EBBA64A9-ECAE-DA33-CE5E-8E1C9A89D10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759566" y="2841738"/>
            <a:ext cx="333297" cy="333297"/>
          </a:xfrm>
          <a:prstGeom prst="rect">
            <a:avLst/>
          </a:prstGeom>
        </p:spPr>
      </p:pic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B5755213-5E2B-0F72-EC36-6EABB8945C36}"/>
              </a:ext>
            </a:extLst>
          </p:cNvPr>
          <p:cNvSpPr/>
          <p:nvPr/>
        </p:nvSpPr>
        <p:spPr>
          <a:xfrm>
            <a:off x="6685828" y="3404024"/>
            <a:ext cx="1800000" cy="83814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58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BD58A5ED-FFA0-F1FF-AC8B-A07D9CC845C3}"/>
              </a:ext>
            </a:extLst>
          </p:cNvPr>
          <p:cNvCxnSpPr>
            <a:cxnSpLocks/>
          </p:cNvCxnSpPr>
          <p:nvPr/>
        </p:nvCxnSpPr>
        <p:spPr>
          <a:xfrm flipH="1">
            <a:off x="7272583" y="3842102"/>
            <a:ext cx="634574" cy="0"/>
          </a:xfrm>
          <a:prstGeom prst="straightConnector1">
            <a:avLst/>
          </a:prstGeom>
          <a:ln w="25400">
            <a:solidFill>
              <a:schemeClr val="accent4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EB62A526-E96A-C8B8-9BD3-23353F0CBAE2}"/>
              </a:ext>
            </a:extLst>
          </p:cNvPr>
          <p:cNvSpPr/>
          <p:nvPr/>
        </p:nvSpPr>
        <p:spPr>
          <a:xfrm>
            <a:off x="6978243" y="3924227"/>
            <a:ext cx="120984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>
                <a:solidFill>
                  <a:schemeClr val="accent4">
                    <a:lumMod val="75000"/>
                  </a:schemeClr>
                </a:solidFill>
              </a:rPr>
              <a:t>DCP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32BC954-C226-E0B7-6BFD-6AD45CEF671C}"/>
              </a:ext>
            </a:extLst>
          </p:cNvPr>
          <p:cNvSpPr/>
          <p:nvPr/>
        </p:nvSpPr>
        <p:spPr>
          <a:xfrm>
            <a:off x="9335075" y="3144363"/>
            <a:ext cx="157676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OID4VCI and others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BFF6F2A5-8F59-F737-2BD8-A45CB003DB70}"/>
              </a:ext>
            </a:extLst>
          </p:cNvPr>
          <p:cNvSpPr/>
          <p:nvPr/>
        </p:nvSpPr>
        <p:spPr>
          <a:xfrm>
            <a:off x="7665486" y="3184217"/>
            <a:ext cx="52838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>
                <a:solidFill>
                  <a:schemeClr val="accent4">
                    <a:lumMod val="75000"/>
                  </a:schemeClr>
                </a:solidFill>
              </a:rPr>
              <a:t>DCP</a:t>
            </a:r>
          </a:p>
        </p:txBody>
      </p:sp>
      <p:pic>
        <p:nvPicPr>
          <p:cNvPr id="56" name="Graphic 55" descr="Shield Tick with solid fill">
            <a:extLst>
              <a:ext uri="{FF2B5EF4-FFF2-40B4-BE49-F238E27FC236}">
                <a16:creationId xmlns:a16="http://schemas.microsoft.com/office/drawing/2014/main" id="{82D263DB-88EF-1954-83F6-4F5BB5EC733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603788" y="3374005"/>
            <a:ext cx="383370" cy="383370"/>
          </a:xfrm>
          <a:prstGeom prst="rect">
            <a:avLst/>
          </a:prstGeom>
        </p:spPr>
      </p:pic>
      <p:pic>
        <p:nvPicPr>
          <p:cNvPr id="57" name="Graphic 56" descr="Shield Tick with solid fill">
            <a:extLst>
              <a:ext uri="{FF2B5EF4-FFF2-40B4-BE49-F238E27FC236}">
                <a16:creationId xmlns:a16="http://schemas.microsoft.com/office/drawing/2014/main" id="{E6306C5C-44D3-5B07-5159-384C87FF3EC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622725" y="3374005"/>
            <a:ext cx="383370" cy="383370"/>
          </a:xfrm>
          <a:prstGeom prst="rect">
            <a:avLst/>
          </a:prstGeom>
        </p:spPr>
      </p:pic>
      <p:pic>
        <p:nvPicPr>
          <p:cNvPr id="58" name="Graphic 57" descr="Shield Tick with solid fill">
            <a:extLst>
              <a:ext uri="{FF2B5EF4-FFF2-40B4-BE49-F238E27FC236}">
                <a16:creationId xmlns:a16="http://schemas.microsoft.com/office/drawing/2014/main" id="{621B5DD1-6DEA-AF2B-7ADA-A307CE0A102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379384" y="3416300"/>
            <a:ext cx="383370" cy="383370"/>
          </a:xfrm>
          <a:prstGeom prst="rect">
            <a:avLst/>
          </a:prstGeom>
        </p:spPr>
      </p:pic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B65321F-60FE-EAFB-137C-41392527A0E5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7656315" y="3328366"/>
            <a:ext cx="328109" cy="347097"/>
          </a:xfrm>
          <a:prstGeom prst="straightConnector1">
            <a:avLst/>
          </a:prstGeom>
          <a:ln w="25400">
            <a:solidFill>
              <a:schemeClr val="accent4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CD5D8AB6-D11F-E4D4-5EEC-C888AFCA9EED}"/>
              </a:ext>
            </a:extLst>
          </p:cNvPr>
          <p:cNvCxnSpPr>
            <a:cxnSpLocks/>
          </p:cNvCxnSpPr>
          <p:nvPr/>
        </p:nvCxnSpPr>
        <p:spPr>
          <a:xfrm flipH="1">
            <a:off x="8587266" y="3828983"/>
            <a:ext cx="1437026" cy="8019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>
            <a:extLst>
              <a:ext uri="{FF2B5EF4-FFF2-40B4-BE49-F238E27FC236}">
                <a16:creationId xmlns:a16="http://schemas.microsoft.com/office/drawing/2014/main" id="{7E423BE7-278C-08D1-D0C5-D202E9F5D6D6}"/>
              </a:ext>
            </a:extLst>
          </p:cNvPr>
          <p:cNvSpPr/>
          <p:nvPr/>
        </p:nvSpPr>
        <p:spPr>
          <a:xfrm>
            <a:off x="6871646" y="4234308"/>
            <a:ext cx="142303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DSP Data Sharing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EEAAEBE-2332-3D82-2FF9-73C41EF359B3}"/>
              </a:ext>
            </a:extLst>
          </p:cNvPr>
          <p:cNvSpPr/>
          <p:nvPr/>
        </p:nvSpPr>
        <p:spPr>
          <a:xfrm>
            <a:off x="6744968" y="3569186"/>
            <a:ext cx="527615" cy="527615"/>
          </a:xfrm>
          <a:prstGeom prst="ellipse">
            <a:avLst/>
          </a:prstGeom>
          <a:solidFill>
            <a:srgbClr val="00B0F0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800"/>
              <a:t>dataspace</a:t>
            </a:r>
          </a:p>
          <a:p>
            <a:pPr algn="ctr"/>
            <a:r>
              <a:rPr lang="en-US" sz="800"/>
              <a:t>participant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C9FFF4A-AAA5-2368-A99C-DE6AC4AE664E}"/>
              </a:ext>
            </a:extLst>
          </p:cNvPr>
          <p:cNvSpPr/>
          <p:nvPr/>
        </p:nvSpPr>
        <p:spPr>
          <a:xfrm>
            <a:off x="7907157" y="3598196"/>
            <a:ext cx="527615" cy="527615"/>
          </a:xfrm>
          <a:prstGeom prst="ellipse">
            <a:avLst/>
          </a:prstGeom>
          <a:solidFill>
            <a:srgbClr val="00B0F0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800" dirty="0"/>
              <a:t>dataspace</a:t>
            </a:r>
          </a:p>
          <a:p>
            <a:pPr algn="ctr"/>
            <a:r>
              <a:rPr lang="en-US" sz="800" dirty="0"/>
              <a:t>participant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73C35DC-6610-52EF-0147-0BDFDCB2B079}"/>
              </a:ext>
            </a:extLst>
          </p:cNvPr>
          <p:cNvSpPr/>
          <p:nvPr/>
        </p:nvSpPr>
        <p:spPr>
          <a:xfrm>
            <a:off x="479999" y="6021000"/>
            <a:ext cx="7892463" cy="2162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AutoNum type="arabicParenR"/>
            </a:pPr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Machine-to-machine (communications) including IT systems </a:t>
            </a:r>
          </a:p>
          <a:p>
            <a:pPr marL="228600" indent="-228600">
              <a:buAutoNum type="arabicParenR"/>
            </a:pPr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OID4C comprises three standards: OID4VCi, OID4VP, and SIOP v2</a:t>
            </a:r>
            <a:endParaRPr lang="en-AT" sz="8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246A3F6-08BA-7881-4C0B-3D17F610434C}"/>
              </a:ext>
            </a:extLst>
          </p:cNvPr>
          <p:cNvSpPr/>
          <p:nvPr/>
        </p:nvSpPr>
        <p:spPr>
          <a:xfrm>
            <a:off x="9827403" y="1982233"/>
            <a:ext cx="1313189" cy="432000"/>
          </a:xfrm>
          <a:prstGeom prst="rect">
            <a:avLst/>
          </a:prstGeom>
          <a:noFill/>
        </p:spPr>
        <p:txBody>
          <a:bodyPr wrap="square" lIns="36000" tIns="0" rIns="0" bIns="0" anchor="ctr">
            <a:noAutofit/>
          </a:bodyPr>
          <a:lstStyle/>
          <a:p>
            <a:pPr algn="ctr"/>
            <a:r>
              <a:rPr lang="en-US" sz="1100" dirty="0"/>
              <a:t>Trust Ecosystem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F836AB8-2F13-AFA4-1E54-AF639852CB82}"/>
              </a:ext>
            </a:extLst>
          </p:cNvPr>
          <p:cNvSpPr txBox="1"/>
          <p:nvPr/>
        </p:nvSpPr>
        <p:spPr>
          <a:xfrm>
            <a:off x="11321143" y="6226629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975331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5D051-C4F1-FA32-DCE7-3D79E51DB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EDWG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D2B63-04A8-DE50-97ED-4445AE73F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DCP is the interoperable protocol for decentralized identifiers and Verifiable Credentials for DSP (dataspace) interactions supported by the EDWG.</a:t>
            </a:r>
          </a:p>
          <a:p>
            <a:r>
              <a:rPr lang="en-US" sz="2400" dirty="0"/>
              <a:t>OpenID4VC/VCI and others can be used for non-DSP interactions. These use cases may include human interactions with enterprise software or government credential issuance.</a:t>
            </a:r>
          </a:p>
          <a:p>
            <a:r>
              <a:rPr lang="en-US" sz="2400" dirty="0"/>
              <a:t>Verifiable Credentials issued by DCP or OpenID4VCi are interoperable because they adhere to W3C standards. </a:t>
            </a:r>
          </a:p>
          <a:p>
            <a:r>
              <a:rPr lang="en-US" sz="2400" dirty="0"/>
              <a:t>These statements are according to current knowledge and we encourage projects to deliver additional specifications under the purview of the EDWG.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4CFC94-8F82-8324-B2E3-77AFBF300D77}"/>
              </a:ext>
            </a:extLst>
          </p:cNvPr>
          <p:cNvSpPr txBox="1"/>
          <p:nvPr/>
        </p:nvSpPr>
        <p:spPr>
          <a:xfrm>
            <a:off x="11321143" y="6226629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3</a:t>
            </a:r>
            <a:endParaRPr lang="en-US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BB61E51A-378B-8826-4FD6-D30FEACC36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90019" y="729312"/>
            <a:ext cx="1571547" cy="597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778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1803</TotalTime>
  <Words>298</Words>
  <Application>Microsoft Macintosh PowerPoint</Application>
  <PresentationFormat>Widescreen</PresentationFormat>
  <Paragraphs>53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DCP, OID4VC, and Trust Frameworks </vt:lpstr>
      <vt:lpstr>Conceptual Overview</vt:lpstr>
      <vt:lpstr>Interoperability Architecture</vt:lpstr>
      <vt:lpstr>EDWG Statements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DCP and OID4VC </dc:title>
  <dc:creator>Jim Marino</dc:creator>
  <cp:lastModifiedBy>Jim Marino</cp:lastModifiedBy>
  <cp:revision>31</cp:revision>
  <dcterms:created xsi:type="dcterms:W3CDTF">2025-05-25T07:35:53Z</dcterms:created>
  <dcterms:modified xsi:type="dcterms:W3CDTF">2025-05-28T16:18:25Z</dcterms:modified>
</cp:coreProperties>
</file>