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5" r:id="rId4"/>
    <p:sldId id="258" r:id="rId5"/>
    <p:sldId id="259" r:id="rId6"/>
    <p:sldId id="260" r:id="rId7"/>
    <p:sldId id="273" r:id="rId8"/>
    <p:sldId id="274" r:id="rId9"/>
    <p:sldId id="261" r:id="rId10"/>
    <p:sldId id="270" r:id="rId11"/>
    <p:sldId id="263" r:id="rId12"/>
    <p:sldId id="264" r:id="rId13"/>
    <p:sldId id="265" r:id="rId14"/>
    <p:sldId id="271" r:id="rId15"/>
    <p:sldId id="272" r:id="rId16"/>
    <p:sldId id="269" r:id="rId17"/>
    <p:sldId id="267" r:id="rId18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25000"/>
      </a:spcBef>
      <a:spcAft>
        <a:spcPct val="15000"/>
      </a:spcAft>
      <a:buClr>
        <a:srgbClr val="000066"/>
      </a:buClr>
      <a:buFont typeface="Wingdings" pitchFamily="2" charset="2"/>
      <a:defRPr sz="1000"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336600"/>
    <a:srgbClr val="9966FF"/>
    <a:srgbClr val="6600CC"/>
    <a:srgbClr val="660066"/>
    <a:srgbClr val="9900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9" autoAdjust="0"/>
    <p:restoredTop sz="77791" autoAdjust="0"/>
  </p:normalViewPr>
  <p:slideViewPr>
    <p:cSldViewPr>
      <p:cViewPr varScale="1">
        <p:scale>
          <a:sx n="85" d="100"/>
          <a:sy n="85" d="100"/>
        </p:scale>
        <p:origin x="-7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fld id="{4C24F7DD-6D4F-45DF-B159-48D5809A3F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300">
                <a:solidFill>
                  <a:schemeClr val="tx1"/>
                </a:solidFill>
              </a:defRPr>
            </a:lvl1pPr>
          </a:lstStyle>
          <a:p>
            <a:fld id="{39B68582-C541-4EAC-8BD2-F9CE5B1ACE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456DE-AD5F-443B-ABB4-A3C6A4F174D6}" type="slidenum">
              <a:rPr lang="en-US"/>
              <a:pPr/>
              <a:t>10</a:t>
            </a:fld>
            <a:endParaRPr 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-- take the action to put the chart in here</a:t>
            </a:r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data was pulled from </a:t>
            </a:r>
            <a:r>
              <a:rPr lang="en-US" dirty="0" err="1"/>
              <a:t>bugzilla</a:t>
            </a:r>
            <a:r>
              <a:rPr lang="en-US" dirty="0"/>
              <a:t> on May 29, 2008. Of these </a:t>
            </a:r>
            <a:r>
              <a:rPr lang="en-US" dirty="0" err="1"/>
              <a:t>bugzillas</a:t>
            </a:r>
            <a:r>
              <a:rPr lang="en-US" dirty="0"/>
              <a:t>, 304 were or are enhancements.</a:t>
            </a:r>
          </a:p>
          <a:p>
            <a:r>
              <a:rPr lang="en-US" dirty="0"/>
              <a:t>NEW 254</a:t>
            </a:r>
          </a:p>
          <a:p>
            <a:r>
              <a:rPr lang="en-US" dirty="0"/>
              <a:t>ASSIGNED 24</a:t>
            </a:r>
          </a:p>
          <a:p>
            <a:r>
              <a:rPr lang="en-US" dirty="0"/>
              <a:t>REOPENED 3</a:t>
            </a:r>
          </a:p>
          <a:p>
            <a:r>
              <a:rPr lang="en-US" dirty="0"/>
              <a:t>RESOLVED 245</a:t>
            </a:r>
          </a:p>
          <a:p>
            <a:r>
              <a:rPr lang="en-US" dirty="0"/>
              <a:t>VERIFIED 70</a:t>
            </a:r>
          </a:p>
          <a:p>
            <a:r>
              <a:rPr lang="en-US" dirty="0"/>
              <a:t>CLOSED 449</a:t>
            </a:r>
          </a:p>
          <a:p>
            <a:r>
              <a:rPr lang="en-US" dirty="0"/>
              <a:t>Total 1045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Put the blog and newsgroup links on this slide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/>
              <a:t>Management Enablement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</a:rPr>
              <a:t>Runtime for processing and tooling to create SDD CL1 documents</a:t>
            </a:r>
            <a:endParaRPr lang="en-US" baseline="0" dirty="0" smtClean="0"/>
          </a:p>
          <a:p>
            <a:pPr lvl="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Add web based in</a:t>
            </a:r>
            <a:r>
              <a:rPr lang="en-US" baseline="0" dirty="0" smtClean="0"/>
              <a:t> front of user guide</a:t>
            </a:r>
          </a:p>
          <a:p>
            <a:pPr>
              <a:buFontTx/>
              <a:buChar char="-"/>
            </a:pPr>
            <a:r>
              <a:rPr lang="en-US" baseline="0" dirty="0" smtClean="0"/>
              <a:t>Mention the install guide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68582-C541-4EAC-8BD2-F9CE5B1ACEF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clipse_pos_logo_fc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63938" cy="3563938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 bwMode="black">
          <a:xfrm>
            <a:off x="395288" y="2535238"/>
            <a:ext cx="795496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949450" y="4060825"/>
            <a:ext cx="6400800" cy="13843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white">
          <a:xfrm>
            <a:off x="7324725" y="6499225"/>
            <a:ext cx="1549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>
                <a:solidFill>
                  <a:schemeClr val="tx1"/>
                </a:solidFill>
              </a:rPr>
              <a:t>© 2002 IBM Corporation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black">
          <a:xfrm>
            <a:off x="2024063" y="6226175"/>
            <a:ext cx="4114800" cy="306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8288" tIns="18288" rIns="18288" bIns="18288" anchor="ctr"/>
          <a:lstStyle/>
          <a:p>
            <a:pPr marL="342900" indent="-342900" algn="l">
              <a:lnSpc>
                <a:spcPct val="98000"/>
              </a:lnSpc>
              <a:spcBef>
                <a:spcPct val="20000"/>
              </a:spcBef>
              <a:spcAft>
                <a:spcPct val="0"/>
              </a:spcAft>
              <a:buClrTx/>
              <a:buFontTx/>
              <a:buNone/>
            </a:pPr>
            <a:r>
              <a:rPr lang="en-US" sz="1300">
                <a:solidFill>
                  <a:schemeClr val="tx1"/>
                </a:solidFill>
              </a:rPr>
              <a:t>Confidential  |  Date  |  Other Information, if necessary</a:t>
            </a:r>
          </a:p>
        </p:txBody>
      </p:sp>
      <p:pic>
        <p:nvPicPr>
          <p:cNvPr id="5127" name="Picture 7" descr="dar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3400" y="254000"/>
            <a:ext cx="2133600" cy="476250"/>
          </a:xfrm>
          <a:ln/>
        </p:spPr>
        <p:txBody>
          <a:bodyPr/>
          <a:lstStyle>
            <a:lvl1pPr algn="l" eaLnBrk="1" hangingPunct="1">
              <a:defRPr sz="1400" b="0"/>
            </a:lvl1pPr>
          </a:lstStyle>
          <a:p>
            <a:fld id="{689B2459-496C-4281-A4B5-6618CA9DBEB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black">
          <a:xfrm>
            <a:off x="44450" y="6286500"/>
            <a:ext cx="625475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3A5A9A12-BE3C-4EF1-B413-2375B61A5503}" type="datetime4">
              <a:rPr lang="en-US" sz="1300">
                <a:solidFill>
                  <a:schemeClr val="tx1"/>
                </a:solidFill>
              </a:rPr>
              <a:pPr algn="l" eaLnBrk="0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September 8, 2009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black">
          <a:xfrm>
            <a:off x="2320925" y="6308725"/>
            <a:ext cx="657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Copyright © </a:t>
            </a:r>
            <a:r>
              <a:rPr lang="en-US" dirty="0" smtClean="0">
                <a:solidFill>
                  <a:schemeClr val="tx1"/>
                </a:solidFill>
              </a:rPr>
              <a:t>2009 </a:t>
            </a:r>
            <a:r>
              <a:rPr lang="en-US" dirty="0">
                <a:solidFill>
                  <a:schemeClr val="tx1"/>
                </a:solidFill>
              </a:rPr>
              <a:t>Eclipse Foundation, Inc., Made available under the Eclipse Public License v 1.0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876F2C-E037-4DA1-BC77-00ACE0EBCA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6513" y="549275"/>
            <a:ext cx="2074862" cy="5670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25" y="549275"/>
            <a:ext cx="6072188" cy="5670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BE8D61-FD4A-4126-9A92-700BB5A295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287ED8-941E-45E4-B7A9-54BDB9E6BF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7DF3DF-FC65-459E-9DCC-EB68028A5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449388"/>
            <a:ext cx="3811587" cy="4770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9388"/>
            <a:ext cx="3813175" cy="4770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ECA84D-9624-45FD-8C5F-DD7EBE345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CCE6FA-4930-4B90-BA05-3561320C9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71F5F3-C061-4CA8-8B98-3A8C4A61F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DFFC3C-D7E3-4906-9510-1742407843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B9D7AB-447B-4B08-82CE-CEAF2E506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9549A56-D1CE-48E8-B557-BE6244914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clipse_pos_logo_fc_sm"/>
          <p:cNvPicPr>
            <a:picLocks noChangeAspect="1" noChangeArrowheads="1"/>
          </p:cNvPicPr>
          <p:nvPr/>
        </p:nvPicPr>
        <p:blipFill>
          <a:blip r:embed="rId13"/>
          <a:srcRect t="29794" b="23402"/>
          <a:stretch>
            <a:fillRect/>
          </a:stretch>
        </p:blipFill>
        <p:spPr bwMode="auto">
          <a:xfrm>
            <a:off x="7451725" y="368300"/>
            <a:ext cx="1692275" cy="792163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1925" y="549275"/>
            <a:ext cx="7289800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49388"/>
            <a:ext cx="7777162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1" name="Picture 5" descr="dark4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black">
          <a:xfrm>
            <a:off x="153988" y="6457950"/>
            <a:ext cx="657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Copyright © </a:t>
            </a:r>
            <a:r>
              <a:rPr lang="en-US" dirty="0" smtClean="0">
                <a:solidFill>
                  <a:schemeClr val="tx1"/>
                </a:solidFill>
              </a:rPr>
              <a:t>2009 </a:t>
            </a:r>
            <a:r>
              <a:rPr lang="en-US" dirty="0">
                <a:solidFill>
                  <a:schemeClr val="tx1"/>
                </a:solidFill>
              </a:rPr>
              <a:t>Eclipse Foundation, Inc., Made available under the Eclipse Public License v 1.0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911975" y="6457950"/>
            <a:ext cx="21336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b="1">
                <a:solidFill>
                  <a:schemeClr val="tx1"/>
                </a:solidFill>
              </a:defRPr>
            </a:lvl1pPr>
          </a:lstStyle>
          <a:p>
            <a:fld id="{FE4DDACA-CB44-45AD-B4D9-28F78E40927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i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228600" indent="-228600" algn="l" rtl="0" fontAlgn="base">
        <a:spcBef>
          <a:spcPts val="500"/>
        </a:spcBef>
        <a:spcAft>
          <a:spcPts val="50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0066"/>
          </a:solidFill>
          <a:latin typeface="+mn-lt"/>
          <a:ea typeface="+mn-ea"/>
          <a:cs typeface="+mn-cs"/>
        </a:defRPr>
      </a:lvl1pPr>
      <a:lvl2pPr marL="714375" indent="-249238" algn="l" rtl="0" fontAlgn="base">
        <a:spcBef>
          <a:spcPct val="25000"/>
        </a:spcBef>
        <a:spcAft>
          <a:spcPct val="1500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projects/ip_log.php?projectid=technology.cosmo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4"/>
          </p:nvPr>
        </p:nvSpPr>
        <p:spPr>
          <a:ln/>
        </p:spPr>
        <p:txBody>
          <a:bodyPr/>
          <a:lstStyle/>
          <a:p>
            <a:fld id="{8CA07F0C-634B-4F4D-A630-2E68014D82A4}" type="slidenum">
              <a:rPr lang="en-US"/>
              <a:pPr/>
              <a:t>1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Release Review</a:t>
            </a:r>
            <a:br>
              <a:rPr lang="en-US" dirty="0"/>
            </a:br>
            <a:r>
              <a:rPr lang="en-US" sz="1400" dirty="0"/>
              <a:t>Draft –</a:t>
            </a:r>
            <a:r>
              <a:rPr lang="en-US" dirty="0"/>
              <a:t> </a:t>
            </a:r>
            <a:r>
              <a:rPr lang="en-US" sz="1400" dirty="0" smtClean="0"/>
              <a:t>September 8, </a:t>
            </a:r>
            <a:r>
              <a:rPr lang="en-US" sz="1400" dirty="0" smtClean="0"/>
              <a:t>2009</a:t>
            </a:r>
            <a:endParaRPr lang="en-US" dirty="0"/>
          </a:p>
        </p:txBody>
      </p:sp>
      <p:sp>
        <p:nvSpPr>
          <p:cNvPr id="391172" name="Text Box 4"/>
          <p:cNvSpPr txBox="1">
            <a:spLocks noChangeArrowheads="1"/>
          </p:cNvSpPr>
          <p:nvPr/>
        </p:nvSpPr>
        <p:spPr bwMode="auto">
          <a:xfrm>
            <a:off x="1331913" y="4059238"/>
            <a:ext cx="423068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Eclipse Technology PMC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23699-A92E-422C-82B8-111C6235676A}" type="slidenum">
              <a:rPr lang="en-US"/>
              <a:pPr/>
              <a:t>10</a:t>
            </a:fld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Bugzilla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Need a chart showing bug activity here.  Anyone comfortable enough with </a:t>
            </a:r>
            <a:r>
              <a:rPr lang="en-US" dirty="0" err="1" smtClean="0">
                <a:solidFill>
                  <a:schemeClr val="bg2">
                    <a:lumMod val="75000"/>
                  </a:schemeClr>
                </a:solidFill>
              </a:rPr>
              <a:t>bugzilla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 to create this?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C93A3-1564-466D-89AD-54FE4B9DAA09}" type="slidenum">
              <a:rPr lang="en-US"/>
              <a:pPr/>
              <a:t>11</a:t>
            </a:fld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Supported Standards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268413"/>
            <a:ext cx="8029575" cy="4951412"/>
          </a:xfrm>
        </p:spPr>
        <p:txBody>
          <a:bodyPr/>
          <a:lstStyle/>
          <a:p>
            <a:r>
              <a:rPr lang="en-US" dirty="0"/>
              <a:t>SML 1.1</a:t>
            </a:r>
          </a:p>
          <a:p>
            <a:r>
              <a:rPr lang="en-US" dirty="0"/>
              <a:t>CMDBf 1.0b</a:t>
            </a:r>
          </a:p>
          <a:p>
            <a:r>
              <a:rPr lang="en-US" dirty="0"/>
              <a:t>SDD </a:t>
            </a:r>
            <a:r>
              <a:rPr lang="en-US" dirty="0" smtClean="0"/>
              <a:t>1.0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F1A97-2711-4170-8860-A324C8741050}" type="slidenum">
              <a:rPr lang="en-US"/>
              <a:pPr/>
              <a:t>12</a:t>
            </a:fld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UI Usability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Accessibility</a:t>
            </a:r>
          </a:p>
          <a:p>
            <a:pPr lvl="1"/>
            <a:r>
              <a:rPr lang="en-US"/>
              <a:t>No review for this release, but following accessibility guidelines</a:t>
            </a:r>
          </a:p>
          <a:p>
            <a:pPr lvl="1"/>
            <a:r>
              <a:rPr lang="en-US"/>
              <a:t>http://www.eclipse.org/articles/Article-Accessibility/index.html</a:t>
            </a:r>
          </a:p>
          <a:p>
            <a:r>
              <a:rPr lang="en-US"/>
              <a:t>Follow the User Interface Guidelines</a:t>
            </a:r>
          </a:p>
          <a:p>
            <a:pPr lvl="1"/>
            <a:r>
              <a:rPr lang="en-US"/>
              <a:t>Focus on consistent visual design, UI elements, icons</a:t>
            </a:r>
          </a:p>
          <a:p>
            <a:pPr lvl="1"/>
            <a:r>
              <a:rPr lang="en-US"/>
              <a:t>http://wiki.eclipse.org/index.php/User_Interface_Guidelines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2BF2B-C3A9-4DE8-B3FC-8CD1ED91949E}" type="slidenum">
              <a:rPr lang="en-US"/>
              <a:pPr/>
              <a:t>13</a:t>
            </a:fld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</a:t>
            </a:r>
          </a:p>
        </p:txBody>
      </p:sp>
      <p:graphicFrame>
        <p:nvGraphicFramePr>
          <p:cNvPr id="446514" name="Group 50"/>
          <p:cNvGraphicFramePr>
            <a:graphicFrameLocks noGrp="1"/>
          </p:cNvGraphicFramePr>
          <p:nvPr/>
        </p:nvGraphicFramePr>
        <p:xfrm>
          <a:off x="520700" y="3068638"/>
          <a:ext cx="8012113" cy="1646238"/>
        </p:xfrm>
        <a:graphic>
          <a:graphicData uri="http://schemas.openxmlformats.org/drawingml/2006/table">
            <a:tbl>
              <a:tblPr/>
              <a:tblGrid>
                <a:gridCol w="4006850"/>
                <a:gridCol w="4005263"/>
              </a:tblGrid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Milestone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66FF"/>
                    </a:solidFill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M1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April 17,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V1.1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September 23, 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69C72D-1FF9-4563-890C-0C8A40EE2B1A}" type="slidenum">
              <a:rPr lang="en-US"/>
              <a:pPr/>
              <a:t>14</a:t>
            </a:fld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Open, transparent, permeable, and inclusive</a:t>
            </a:r>
          </a:p>
          <a:p>
            <a:pPr lvl="1"/>
            <a:r>
              <a:rPr lang="en-US" dirty="0"/>
              <a:t>All discussions in </a:t>
            </a:r>
            <a:r>
              <a:rPr lang="en-US" dirty="0" err="1"/>
              <a:t>Bugzilla</a:t>
            </a:r>
            <a:r>
              <a:rPr lang="en-US" dirty="0"/>
              <a:t>, mailing list, newsgroup, and open developer conference calls</a:t>
            </a:r>
          </a:p>
          <a:p>
            <a:pPr lvl="1"/>
            <a:r>
              <a:rPr lang="en-US" dirty="0"/>
              <a:t>Bugs resolved via committer work or patches from contributors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/>
              <a:t>download activity for milestones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DA462-B714-44A0-875A-79A138938AAD}" type="slidenum">
              <a:rPr lang="en-US"/>
              <a:pPr/>
              <a:t>15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98425"/>
            <a:ext cx="7289800" cy="498475"/>
          </a:xfrm>
        </p:spPr>
        <p:txBody>
          <a:bodyPr/>
          <a:lstStyle/>
          <a:p>
            <a:r>
              <a:rPr lang="en-US"/>
              <a:t>Process: Committers and Activities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313" y="728663"/>
            <a:ext cx="8640762" cy="54911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9 active committers </a:t>
            </a:r>
            <a:r>
              <a:rPr lang="en-US" sz="1600" dirty="0"/>
              <a:t>from </a:t>
            </a:r>
            <a:r>
              <a:rPr lang="en-US" sz="1600" dirty="0" smtClean="0"/>
              <a:t>3 </a:t>
            </a:r>
            <a:r>
              <a:rPr lang="en-US" sz="1600" dirty="0"/>
              <a:t>companies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Committer elections and removals have followed charter principles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Continuing to recruit additional contributors (organizations and individuals)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Open communications via COSMOS dev mailing list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Not much newsgroup activity – looking to improve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Plans available: 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i7: http://</a:t>
            </a:r>
            <a:r>
              <a:rPr lang="en-US" sz="1400" dirty="0" smtClean="0"/>
              <a:t>wiki.eclipse.org/COSMOS_1.1_Iteration7_Features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Meetings</a:t>
            </a:r>
            <a:r>
              <a:rPr lang="en-US" dirty="0" smtClean="0"/>
              <a:t>, meeting, meetings – numerous, open, and documented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Weekly </a:t>
            </a:r>
            <a:r>
              <a:rPr lang="en-US" sz="1400" dirty="0"/>
              <a:t>Community </a:t>
            </a:r>
            <a:r>
              <a:rPr lang="en-US" sz="1400" dirty="0" smtClean="0"/>
              <a:t>and Architecture meetings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Architecture call minutes </a:t>
            </a:r>
            <a:r>
              <a:rPr lang="en-US" sz="1400" dirty="0"/>
              <a:t>available on website: </a:t>
            </a:r>
            <a:r>
              <a:rPr lang="en-US" sz="1200" dirty="0" smtClean="0"/>
              <a:t>http://wiki.eclipse.org/COSMOS_Architecture_Meetings</a:t>
            </a:r>
            <a:endParaRPr lang="en-US" sz="1200" dirty="0"/>
          </a:p>
          <a:p>
            <a:pPr>
              <a:lnSpc>
                <a:spcPct val="80000"/>
              </a:lnSpc>
            </a:pPr>
            <a:r>
              <a:rPr lang="en-US" sz="1600" dirty="0"/>
              <a:t> Open and inclusive release planning and tracking processes</a:t>
            </a:r>
          </a:p>
          <a:p>
            <a:pPr lvl="1">
              <a:lnSpc>
                <a:spcPct val="80000"/>
              </a:lnSpc>
            </a:pPr>
            <a:r>
              <a:rPr lang="en-US" sz="1400" dirty="0" err="1"/>
              <a:t>Bugzilla</a:t>
            </a:r>
            <a:r>
              <a:rPr lang="en-US" sz="1400" dirty="0"/>
              <a:t> used to request and track all defects and enhancements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Additional reports (defect summaries, test stats, etc.) used to enhance planning / tracking</a:t>
            </a:r>
          </a:p>
          <a:p>
            <a:pPr>
              <a:lnSpc>
                <a:spcPct val="80000"/>
              </a:lnSpc>
            </a:pPr>
            <a:r>
              <a:rPr lang="en-US" sz="1600" dirty="0"/>
              <a:t> All contributions made directly to Eclipse CVS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Nightly, weekly integration builds, and release builds available to the community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Coordination/cooperation </a:t>
            </a:r>
            <a:r>
              <a:rPr lang="en-US" sz="1600" dirty="0"/>
              <a:t>with other Eclipse </a:t>
            </a:r>
            <a:r>
              <a:rPr lang="en-US" sz="1600" dirty="0" smtClean="0"/>
              <a:t>projects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Equinox</a:t>
            </a:r>
            <a:endParaRPr lang="en-US" sz="1400" dirty="0" smtClean="0"/>
          </a:p>
          <a:p>
            <a:pPr>
              <a:lnSpc>
                <a:spcPct val="80000"/>
              </a:lnSpc>
            </a:pPr>
            <a:r>
              <a:rPr lang="en-US" sz="1600" dirty="0" smtClean="0"/>
              <a:t>Leveraging </a:t>
            </a:r>
            <a:r>
              <a:rPr lang="en-US" sz="1600" dirty="0"/>
              <a:t>other open source technologies in the project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9D73C-4B0C-42AE-833A-DFE7D5FC850B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" y="98425"/>
            <a:ext cx="7289800" cy="498475"/>
          </a:xfrm>
        </p:spPr>
        <p:txBody>
          <a:bodyPr/>
          <a:lstStyle/>
          <a:p>
            <a:r>
              <a:rPr lang="en-US"/>
              <a:t>Process: Community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19150"/>
            <a:ext cx="8210550" cy="5400675"/>
          </a:xfrm>
        </p:spPr>
        <p:txBody>
          <a:bodyPr/>
          <a:lstStyle/>
          <a:p>
            <a:r>
              <a:rPr lang="en-US" dirty="0" smtClean="0"/>
              <a:t>Moderate download </a:t>
            </a:r>
            <a:r>
              <a:rPr lang="en-US" dirty="0"/>
              <a:t>activity for milestones and releases</a:t>
            </a:r>
          </a:p>
          <a:p>
            <a:endParaRPr lang="en-US" dirty="0"/>
          </a:p>
          <a:p>
            <a:r>
              <a:rPr lang="en-US" dirty="0"/>
              <a:t>Website content</a:t>
            </a:r>
          </a:p>
          <a:p>
            <a:pPr lvl="1"/>
            <a:r>
              <a:rPr lang="en-US" dirty="0"/>
              <a:t>Download links, New &amp; Noteworthy, mailing lists, presentation DB</a:t>
            </a:r>
          </a:p>
          <a:p>
            <a:pPr lvl="1"/>
            <a:r>
              <a:rPr lang="en-US" dirty="0"/>
              <a:t>Tutorials, documentation, presentation summary,</a:t>
            </a:r>
          </a:p>
          <a:p>
            <a:pPr lvl="1"/>
            <a:r>
              <a:rPr lang="en-US" dirty="0"/>
              <a:t>“people pages”</a:t>
            </a:r>
          </a:p>
          <a:p>
            <a:pPr lvl="1"/>
            <a:endParaRPr lang="en-US" dirty="0"/>
          </a:p>
          <a:p>
            <a:r>
              <a:rPr lang="en-US" dirty="0"/>
              <a:t>Evangelism and outreach in the market &amp; broader community</a:t>
            </a:r>
          </a:p>
          <a:p>
            <a:pPr lvl="1"/>
            <a:r>
              <a:rPr lang="en-US" dirty="0"/>
              <a:t>Multiple commercial implementations</a:t>
            </a:r>
          </a:p>
          <a:p>
            <a:pPr lvl="1"/>
            <a:r>
              <a:rPr lang="en-US" dirty="0" smtClean="0"/>
              <a:t>Planned attendance at </a:t>
            </a:r>
            <a:r>
              <a:rPr lang="en-US" dirty="0" err="1" smtClean="0"/>
              <a:t>EclipseCon</a:t>
            </a:r>
            <a:r>
              <a:rPr lang="en-US" dirty="0" smtClean="0"/>
              <a:t> 2010</a:t>
            </a:r>
          </a:p>
          <a:p>
            <a:pPr lvl="1"/>
            <a:r>
              <a:rPr lang="en-US" dirty="0" smtClean="0"/>
              <a:t>Engagement of other vendors and community customers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EC330-6E24-4E61-9CE0-846A1242EE8A}" type="slidenum">
              <a:rPr lang="en-US"/>
              <a:pPr/>
              <a:t>17</a:t>
            </a:fld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Intellectual Property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IP log for COSMOS</a:t>
            </a:r>
          </a:p>
          <a:p>
            <a:pPr lvl="1"/>
            <a:r>
              <a:rPr lang="en-US" sz="1600" dirty="0" smtClean="0">
                <a:hlinkClick r:id="rId3"/>
              </a:rPr>
              <a:t>http://www.eclipse.org/projects/ip_log.php?projectid=technology.cosmos</a:t>
            </a:r>
            <a:endParaRPr lang="en-US" sz="1600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8DAF9-2432-441D-B6D9-1F453AA6AE65}" type="slidenum">
              <a:rPr lang="en-US"/>
              <a:pPr/>
              <a:t>2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Features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52" y="1257288"/>
            <a:ext cx="8029575" cy="5248304"/>
          </a:xfrm>
        </p:spPr>
        <p:txBody>
          <a:bodyPr/>
          <a:lstStyle/>
          <a:p>
            <a:r>
              <a:rPr lang="en-US" sz="1800" dirty="0" smtClean="0"/>
              <a:t>Data </a:t>
            </a:r>
            <a:r>
              <a:rPr lang="en-US" sz="1800" dirty="0" smtClean="0"/>
              <a:t>Collection</a:t>
            </a:r>
          </a:p>
          <a:p>
            <a:pPr lvl="1"/>
            <a:r>
              <a:rPr lang="en-US" sz="1600" dirty="0" smtClean="0"/>
              <a:t>Framework </a:t>
            </a:r>
            <a:r>
              <a:rPr lang="en-US" sz="1600" dirty="0" smtClean="0"/>
              <a:t>for implementing CMDBf query and registration </a:t>
            </a:r>
            <a:r>
              <a:rPr lang="en-US" sz="1600" dirty="0" smtClean="0"/>
              <a:t>services</a:t>
            </a:r>
          </a:p>
          <a:p>
            <a:pPr lvl="1"/>
            <a:r>
              <a:rPr lang="en-US" sz="1600" dirty="0" smtClean="0"/>
              <a:t>Web </a:t>
            </a:r>
            <a:r>
              <a:rPr lang="en-US" sz="1600" dirty="0" smtClean="0"/>
              <a:t>service request interfaces and examples provided for building management data repositories (MDRs) for CMDBf support </a:t>
            </a:r>
            <a:endParaRPr lang="en-US" sz="1600" dirty="0" smtClean="0"/>
          </a:p>
          <a:p>
            <a:r>
              <a:rPr lang="en-US" sz="1800" dirty="0" smtClean="0"/>
              <a:t>Data Reporting/Visualization</a:t>
            </a:r>
          </a:p>
          <a:p>
            <a:pPr lvl="1"/>
            <a:r>
              <a:rPr lang="en-US" sz="1600" dirty="0" smtClean="0"/>
              <a:t>Presentation </a:t>
            </a:r>
            <a:r>
              <a:rPr lang="en-US" sz="1600" dirty="0" smtClean="0"/>
              <a:t>of reports to visualize systems management </a:t>
            </a:r>
            <a:r>
              <a:rPr lang="en-US" sz="1600" dirty="0" smtClean="0"/>
              <a:t>data</a:t>
            </a:r>
          </a:p>
          <a:p>
            <a:pPr lvl="1"/>
            <a:r>
              <a:rPr lang="en-US" sz="1600" dirty="0" smtClean="0"/>
              <a:t>Web-based </a:t>
            </a:r>
            <a:r>
              <a:rPr lang="en-US" sz="1600" dirty="0" smtClean="0"/>
              <a:t>viewer composed of Web 2.0 gadgets to thoroughly query and examine data from an MDR, using query builder driven by CMDBf </a:t>
            </a:r>
            <a:r>
              <a:rPr lang="en-US" sz="1600" dirty="0" smtClean="0"/>
              <a:t>metadata</a:t>
            </a:r>
          </a:p>
          <a:p>
            <a:pPr lvl="1"/>
            <a:r>
              <a:rPr lang="en-US" sz="1600" dirty="0" smtClean="0"/>
              <a:t>Extension </a:t>
            </a:r>
            <a:r>
              <a:rPr lang="en-US" sz="1600" dirty="0" smtClean="0"/>
              <a:t>points to create complementary visualizations in the form of Web 2.0 gadgets and BIRT reports</a:t>
            </a:r>
          </a:p>
          <a:p>
            <a:pPr>
              <a:lnSpc>
                <a:spcPct val="90000"/>
              </a:lnSpc>
            </a:pPr>
            <a:r>
              <a:rPr lang="en-US" sz="1800" dirty="0" smtClean="0"/>
              <a:t>Resource </a:t>
            </a:r>
            <a:r>
              <a:rPr lang="en-US" sz="1800" dirty="0"/>
              <a:t>Modeling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Support for SML and SML-IF standards, version 1.1, </a:t>
            </a:r>
            <a:r>
              <a:rPr lang="en-US" sz="1600" dirty="0" smtClean="0"/>
              <a:t>including </a:t>
            </a:r>
            <a:r>
              <a:rPr lang="en-US" sz="1600" dirty="0" smtClean="0"/>
              <a:t>SML </a:t>
            </a:r>
            <a:r>
              <a:rPr lang="en-US" sz="1600" dirty="0"/>
              <a:t>and SML-IF document validation, SML-IF editing, Import/Export of SML-IF documents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A </a:t>
            </a:r>
            <a:r>
              <a:rPr lang="en-US" sz="1600" dirty="0" smtClean="0"/>
              <a:t>reconciliation taxonomy for mapping/describing federated </a:t>
            </a:r>
            <a:r>
              <a:rPr lang="en-US" sz="1600" dirty="0" smtClean="0"/>
              <a:t>data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8DAF9-2432-441D-B6D9-1F453AA6AE65}" type="slidenum">
              <a:rPr lang="en-US"/>
              <a:pPr/>
              <a:t>3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COSMOS </a:t>
            </a:r>
            <a:r>
              <a:rPr lang="en-US" dirty="0" smtClean="0"/>
              <a:t>1.1 </a:t>
            </a:r>
            <a:r>
              <a:rPr lang="en-US" dirty="0"/>
              <a:t>Features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52" y="1257288"/>
            <a:ext cx="8029575" cy="52483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/>
              <a:t>Management </a:t>
            </a:r>
            <a:r>
              <a:rPr lang="en-US" sz="1800" dirty="0" smtClean="0"/>
              <a:t>Enablement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Support for SDD 1.0 standard (conformance level 1)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SDD tools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RPM and SDD readers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Build time generator to create SDDs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Aggregator to create composite SDDs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SDD runtime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Orchestrator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Operation handlers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Resource handlers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Command line interface to gather user parameters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/>
              <a:t>Eclipse-integrated toolkit for creating data managers and MDRs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97C2-B14D-40CC-BF3D-BEEC60E4AE51}" type="slidenum">
              <a:rPr lang="en-US"/>
              <a:pPr/>
              <a:t>4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Non-code Aspects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User Documentation</a:t>
            </a:r>
          </a:p>
          <a:p>
            <a:pPr lvl="1"/>
            <a:r>
              <a:rPr lang="en-US" dirty="0" smtClean="0"/>
              <a:t>Web-based User </a:t>
            </a:r>
            <a:r>
              <a:rPr lang="en-US" dirty="0"/>
              <a:t>Guide </a:t>
            </a:r>
          </a:p>
          <a:p>
            <a:pPr lvl="1"/>
            <a:r>
              <a:rPr lang="en-US" dirty="0"/>
              <a:t>Integrated Help-in-Context</a:t>
            </a:r>
          </a:p>
          <a:p>
            <a:pPr lvl="1"/>
            <a:r>
              <a:rPr lang="en-US" dirty="0"/>
              <a:t>Demo</a:t>
            </a:r>
          </a:p>
          <a:p>
            <a:r>
              <a:rPr lang="en-US" dirty="0"/>
              <a:t>Developer Documentation</a:t>
            </a:r>
          </a:p>
          <a:p>
            <a:pPr lvl="1"/>
            <a:r>
              <a:rPr lang="en-US" dirty="0"/>
              <a:t>Web-based Developer Guide</a:t>
            </a:r>
          </a:p>
          <a:p>
            <a:r>
              <a:rPr lang="en-US" dirty="0"/>
              <a:t>Localization/Internationalization</a:t>
            </a:r>
          </a:p>
          <a:p>
            <a:pPr lvl="1"/>
            <a:r>
              <a:rPr lang="en-US" dirty="0"/>
              <a:t>No widespread adoption by non-English countries; translation will be examined for future release although the code will be externalized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708CD-730E-4576-8124-6CA6AB9CFBF7}" type="slidenum">
              <a:rPr lang="en-US"/>
              <a:pPr/>
              <a:t>5</a:t>
            </a:fld>
            <a:endParaRPr lang="en-US"/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APIs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APIs are extended in </a:t>
            </a:r>
            <a:r>
              <a:rPr lang="en-US" dirty="0" smtClean="0"/>
              <a:t>V1.1 </a:t>
            </a:r>
            <a:r>
              <a:rPr lang="en-US" dirty="0"/>
              <a:t>(or will be extended) by adopters:</a:t>
            </a:r>
          </a:p>
          <a:p>
            <a:pPr lvl="1"/>
            <a:r>
              <a:rPr lang="en-US" dirty="0"/>
              <a:t>Subset of CMDBf, adopter: </a:t>
            </a:r>
          </a:p>
          <a:p>
            <a:endParaRPr lang="en-US" dirty="0"/>
          </a:p>
          <a:p>
            <a:r>
              <a:rPr lang="en-US" dirty="0"/>
              <a:t>The following APIs are provisional in </a:t>
            </a:r>
            <a:r>
              <a:rPr lang="en-US" dirty="0" smtClean="0"/>
              <a:t>V1.1:</a:t>
            </a:r>
            <a:endParaRPr lang="en-US" dirty="0"/>
          </a:p>
          <a:p>
            <a:pPr lvl="1"/>
            <a:r>
              <a:rPr lang="en-US" dirty="0"/>
              <a:t>SML, </a:t>
            </a:r>
            <a:r>
              <a:rPr lang="en-US" dirty="0" smtClean="0"/>
              <a:t>adopter: IBM </a:t>
            </a:r>
            <a:endParaRPr lang="en-US" dirty="0"/>
          </a:p>
          <a:p>
            <a:pPr lvl="1"/>
            <a:r>
              <a:rPr lang="en-US" dirty="0"/>
              <a:t>SDD, </a:t>
            </a:r>
            <a:r>
              <a:rPr lang="en-US" dirty="0" smtClean="0"/>
              <a:t>adopters: IBM, CA and SAS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7730FE-D01B-4392-80AB-08F933CD27D6}" type="slidenum">
              <a:rPr lang="en-US"/>
              <a:pPr/>
              <a:t>6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Architectural Issues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future scalability changes that have been proposed.</a:t>
            </a:r>
          </a:p>
          <a:p>
            <a:r>
              <a:rPr lang="en-US" dirty="0" smtClean="0"/>
              <a:t>The current framework has not been optimized for scalability.</a:t>
            </a:r>
          </a:p>
          <a:p>
            <a:r>
              <a:rPr lang="en-US" dirty="0" smtClean="0"/>
              <a:t>The server cannot report the language and nationality of the client. The team has requested changes in the CMDBf specification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work in the SDD runtime needs to be reconciled and aligned with P2.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COSMOS targets developers who want to merge their existing data store into the CMDBf ecosystem.</a:t>
            </a:r>
          </a:p>
          <a:p>
            <a:pPr lvl="1"/>
            <a:r>
              <a:rPr lang="en-US" sz="1600" dirty="0" smtClean="0"/>
              <a:t>Tools to build MDRs from scratch</a:t>
            </a:r>
          </a:p>
          <a:p>
            <a:pPr lvl="1"/>
            <a:r>
              <a:rPr lang="en-US" sz="1600" dirty="0" smtClean="0"/>
              <a:t>Eclipse-integrated toolkit for creating data managers and MDRs</a:t>
            </a:r>
          </a:p>
          <a:p>
            <a:pPr lvl="1"/>
            <a:r>
              <a:rPr lang="en-US" sz="1600" dirty="0" smtClean="0"/>
              <a:t>Framework to plug in your existing data store into the CMDBf ecosystem with minimal effort</a:t>
            </a:r>
          </a:p>
          <a:p>
            <a:pPr lvl="1"/>
            <a:r>
              <a:rPr lang="en-US" sz="1600" dirty="0" smtClean="0"/>
              <a:t>Tools to test MDRs for use in a CMDBf architecture</a:t>
            </a:r>
          </a:p>
          <a:p>
            <a:r>
              <a:rPr lang="en-US" sz="1800" dirty="0" smtClean="0"/>
              <a:t>COSMOS enables developers who have merged their data store into the CMDBf ecosystem to share information:</a:t>
            </a:r>
          </a:p>
          <a:p>
            <a:pPr lvl="1"/>
            <a:r>
              <a:rPr lang="en-US" sz="1600" dirty="0" smtClean="0"/>
              <a:t>View and query MDR content via a web based UI</a:t>
            </a:r>
          </a:p>
          <a:p>
            <a:pPr lvl="1"/>
            <a:r>
              <a:rPr lang="en-US" sz="1600" dirty="0" smtClean="0"/>
              <a:t>Register a MDR with the COSMOS framework or a </a:t>
            </a:r>
            <a:r>
              <a:rPr lang="en-US" sz="1600" dirty="0" err="1" smtClean="0"/>
              <a:t>federatingCMDB</a:t>
            </a:r>
            <a:r>
              <a:rPr lang="en-US" sz="1600" dirty="0" smtClean="0"/>
              <a:t> using the COSMOS UI</a:t>
            </a:r>
          </a:p>
          <a:p>
            <a:pPr lvl="1"/>
            <a:r>
              <a:rPr lang="en-US" sz="1600" dirty="0" smtClean="0"/>
              <a:t>Present reports to visualize event and statistical data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7ED8-941E-45E4-B7A9-54BDB9E6BF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 Usability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COSMOS targets deployment architects responsible for deployment and maintenance of software assets.</a:t>
            </a:r>
          </a:p>
          <a:p>
            <a:r>
              <a:rPr lang="en-US" sz="1800" dirty="0" smtClean="0"/>
              <a:t>Tooling allows deployment architects to create SDDs from scratch or through generating SDDs from existing software assets such as RPM </a:t>
            </a:r>
            <a:r>
              <a:rPr lang="en-US" sz="1800" dirty="0" smtClean="0"/>
              <a:t>packages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SDD runtime allows for processing of instructions defined in SDDs.</a:t>
            </a:r>
          </a:p>
          <a:p>
            <a:pPr lvl="1"/>
            <a:r>
              <a:rPr lang="en-US" sz="1600" dirty="0" smtClean="0"/>
              <a:t>Consists of a core orchestrator bundle and additional bundles for gathering user input, resource resolution and operation execution.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287ED8-941E-45E4-B7A9-54BDB9E6BF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BF944-4535-4B47-965C-8BAF2BBC7019}" type="slidenum">
              <a:rPr lang="en-US"/>
              <a:pPr/>
              <a:t>9</a:t>
            </a:fld>
            <a:endParaRPr lang="en-US"/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End-of-Life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Version </a:t>
            </a:r>
            <a:r>
              <a:rPr lang="en-US" dirty="0" smtClean="0"/>
              <a:t>1.1 </a:t>
            </a:r>
            <a:r>
              <a:rPr lang="en-US" dirty="0"/>
              <a:t>will be supported </a:t>
            </a:r>
            <a:r>
              <a:rPr lang="en-US" dirty="0" smtClean="0"/>
              <a:t>until September 2010, </a:t>
            </a:r>
            <a:r>
              <a:rPr lang="en-US" dirty="0"/>
              <a:t>at which time adopters will be asked to move </a:t>
            </a:r>
            <a:r>
              <a:rPr lang="en-US" dirty="0" smtClean="0"/>
              <a:t>to </a:t>
            </a:r>
            <a:r>
              <a:rPr lang="en-US" dirty="0"/>
              <a:t>a later version of </a:t>
            </a:r>
            <a:r>
              <a:rPr lang="en-US" dirty="0" smtClean="0"/>
              <a:t>COSMOS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lipse presentation white">
  <a:themeElements>
    <a:clrScheme name="eclipse presentation white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DFFF66"/>
      </a:accent2>
      <a:accent3>
        <a:srgbClr val="AAAAAA"/>
      </a:accent3>
      <a:accent4>
        <a:srgbClr val="DADADA"/>
      </a:accent4>
      <a:accent5>
        <a:srgbClr val="BEC4FD"/>
      </a:accent5>
      <a:accent6>
        <a:srgbClr val="CAE75C"/>
      </a:accent6>
      <a:hlink>
        <a:srgbClr val="C0C0C0"/>
      </a:hlink>
      <a:folHlink>
        <a:srgbClr val="D18213"/>
      </a:folHlink>
    </a:clrScheme>
    <a:fontScheme name="eclipse presentation whi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15000"/>
          </a:spcAft>
          <a:buClr>
            <a:srgbClr val="000066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15000"/>
          </a:spcAft>
          <a:buClr>
            <a:srgbClr val="000066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clipse presentation white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DFFF66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CAE75C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20350</TotalTime>
  <Words>874</Words>
  <Application>Microsoft Office PowerPoint</Application>
  <PresentationFormat>On-screen Show (4:3)</PresentationFormat>
  <Paragraphs>172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eclipse presentation white</vt:lpstr>
      <vt:lpstr>COSMOS 1.1 Release Review Draft – September 8, 2009</vt:lpstr>
      <vt:lpstr>COSMOS 1.1 Features</vt:lpstr>
      <vt:lpstr>COSMOS 1.1 Features</vt:lpstr>
      <vt:lpstr>Non-code Aspects</vt:lpstr>
      <vt:lpstr>APIs</vt:lpstr>
      <vt:lpstr>Architectural Issues</vt:lpstr>
      <vt:lpstr>Tool Usability</vt:lpstr>
      <vt:lpstr>Tool Usability</vt:lpstr>
      <vt:lpstr>End-of-Life</vt:lpstr>
      <vt:lpstr>Bugzilla</vt:lpstr>
      <vt:lpstr>Supported Standards</vt:lpstr>
      <vt:lpstr>UI Usability</vt:lpstr>
      <vt:lpstr>Schedule</vt:lpstr>
      <vt:lpstr>Process</vt:lpstr>
      <vt:lpstr>Process: Committers and Activities</vt:lpstr>
      <vt:lpstr>Process: Community</vt:lpstr>
      <vt:lpstr>Intellectual Property</vt:lpstr>
    </vt:vector>
  </TitlesOfParts>
  <Company>Eclipse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RCP Applications</dc:title>
  <dc:creator>Ian Skerrett</dc:creator>
  <cp:lastModifiedBy>Jason Losh</cp:lastModifiedBy>
  <cp:revision>1619</cp:revision>
  <dcterms:created xsi:type="dcterms:W3CDTF">2005-05-03T13:22:04Z</dcterms:created>
  <dcterms:modified xsi:type="dcterms:W3CDTF">2009-09-09T17:19:08Z</dcterms:modified>
</cp:coreProperties>
</file>