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9144000" cy="571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6" name="Shape 9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 latinLnBrk="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rrowhea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www.arrowhead.eu"/>
          <p:cNvSpPr txBox="1"/>
          <p:nvPr/>
        </p:nvSpPr>
        <p:spPr>
          <a:xfrm>
            <a:off x="374547" y="5168258"/>
            <a:ext cx="3966631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pic>
        <p:nvPicPr>
          <p:cNvPr id="23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2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Body Level One…"/>
          <p:cNvSpPr txBox="1"/>
          <p:nvPr>
            <p:ph type="body" sz="half" idx="1"/>
          </p:nvPr>
        </p:nvSpPr>
        <p:spPr>
          <a:xfrm>
            <a:off x="799889" y="1185151"/>
            <a:ext cx="3645240" cy="452985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2 - 1 column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7" y="-7871"/>
            <a:ext cx="9144793" cy="5730740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www.arrowhead.eu"/>
          <p:cNvSpPr txBox="1"/>
          <p:nvPr/>
        </p:nvSpPr>
        <p:spPr>
          <a:xfrm>
            <a:off x="374547" y="5168258"/>
            <a:ext cx="3966631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35" name="Title Text"/>
          <p:cNvSpPr txBox="1"/>
          <p:nvPr>
            <p:ph type="title"/>
          </p:nvPr>
        </p:nvSpPr>
        <p:spPr>
          <a:xfrm>
            <a:off x="799889" y="916071"/>
            <a:ext cx="7444938" cy="586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6" name="Body Level One…"/>
          <p:cNvSpPr txBox="1"/>
          <p:nvPr>
            <p:ph type="body" idx="1"/>
          </p:nvPr>
        </p:nvSpPr>
        <p:spPr>
          <a:xfrm>
            <a:off x="799889" y="1502657"/>
            <a:ext cx="7444938" cy="421234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2 - 2 column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97" y="-7871"/>
            <a:ext cx="9144793" cy="5730740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www.arrowhead.eu"/>
          <p:cNvSpPr txBox="1"/>
          <p:nvPr/>
        </p:nvSpPr>
        <p:spPr>
          <a:xfrm>
            <a:off x="374547" y="5168258"/>
            <a:ext cx="3966631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46" name="Title Text"/>
          <p:cNvSpPr txBox="1"/>
          <p:nvPr>
            <p:ph type="title"/>
          </p:nvPr>
        </p:nvSpPr>
        <p:spPr>
          <a:xfrm>
            <a:off x="799889" y="916071"/>
            <a:ext cx="7444938" cy="586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7" name="Body Level One…"/>
          <p:cNvSpPr txBox="1"/>
          <p:nvPr>
            <p:ph type="body" sz="half" idx="1"/>
          </p:nvPr>
        </p:nvSpPr>
        <p:spPr>
          <a:xfrm>
            <a:off x="799889" y="1502657"/>
            <a:ext cx="3645240" cy="421234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owhead_3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495" y="-10919"/>
            <a:ext cx="9156990" cy="5736837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www.arrowhead.eu"/>
          <p:cNvSpPr txBox="1"/>
          <p:nvPr/>
        </p:nvSpPr>
        <p:spPr>
          <a:xfrm>
            <a:off x="374547" y="5168258"/>
            <a:ext cx="3966631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sp>
        <p:nvSpPr>
          <p:cNvPr id="57" name="Title Text"/>
          <p:cNvSpPr txBox="1"/>
          <p:nvPr>
            <p:ph type="title"/>
          </p:nvPr>
        </p:nvSpPr>
        <p:spPr>
          <a:xfrm>
            <a:off x="799889" y="916071"/>
            <a:ext cx="7444938" cy="58658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Body Level One…"/>
          <p:cNvSpPr txBox="1"/>
          <p:nvPr>
            <p:ph type="body" sz="half" idx="1"/>
          </p:nvPr>
        </p:nvSpPr>
        <p:spPr>
          <a:xfrm>
            <a:off x="799889" y="1502657"/>
            <a:ext cx="3645240" cy="421234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rrowhead_3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Bildobjekt 1" descr="Bildobjekt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495" y="-10919"/>
            <a:ext cx="9156990" cy="5736837"/>
          </a:xfrm>
          <a:prstGeom prst="rect">
            <a:avLst/>
          </a:prstGeom>
          <a:ln w="12700">
            <a:miter lim="400000"/>
          </a:ln>
        </p:spPr>
      </p:pic>
      <p:sp>
        <p:nvSpPr>
          <p:cNvPr id="67" name="Title Text"/>
          <p:cNvSpPr txBox="1"/>
          <p:nvPr>
            <p:ph type="title"/>
          </p:nvPr>
        </p:nvSpPr>
        <p:spPr>
          <a:xfrm>
            <a:off x="799889" y="916071"/>
            <a:ext cx="7444938" cy="58658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idx="1"/>
          </p:nvPr>
        </p:nvSpPr>
        <p:spPr>
          <a:xfrm>
            <a:off x="799889" y="1502657"/>
            <a:ext cx="7444938" cy="4212343"/>
          </a:xfrm>
          <a:prstGeom prst="rect">
            <a:avLst/>
          </a:prstGeom>
        </p:spPr>
        <p:txBody>
          <a:bodyPr/>
          <a:lstStyle>
            <a:lvl1pPr marL="1587" indent="-1587"/>
            <a:lvl4pPr marL="1698169" indent="-326569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xfrm>
            <a:off x="8708977" y="197587"/>
            <a:ext cx="232873" cy="228507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bg>
      <p:bgPr>
        <a:solidFill>
          <a:srgbClr val="002F4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1333500" y="1775354"/>
            <a:ext cx="6477000" cy="1225024"/>
          </a:xfrm>
          <a:prstGeom prst="rect">
            <a:avLst/>
          </a:prstGeom>
        </p:spPr>
        <p:txBody>
          <a:bodyPr lIns="38100" tIns="38100" rIns="38100" bIns="38100" anchor="ctr"/>
          <a:lstStyle>
            <a:lvl1pPr algn="ctr" defTabSz="762000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quarter" idx="1"/>
          </p:nvPr>
        </p:nvSpPr>
        <p:spPr>
          <a:xfrm>
            <a:off x="1905000" y="3238500"/>
            <a:ext cx="5334000" cy="1460500"/>
          </a:xfrm>
          <a:prstGeom prst="rect">
            <a:avLst/>
          </a:prstGeom>
        </p:spPr>
        <p:txBody>
          <a:bodyPr lIns="38100" tIns="38100" rIns="38100" bIns="38100"/>
          <a:lstStyle>
            <a:lvl1pPr marL="0" indent="0" algn="ctr" defTabSz="762000">
              <a:spcBef>
                <a:spcPts val="600"/>
              </a:spcBef>
              <a:defRPr sz="2600">
                <a:solidFill>
                  <a:srgbClr val="FFFFFF"/>
                </a:solidFill>
              </a:defRPr>
            </a:lvl1pPr>
            <a:lvl2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2pPr>
            <a:lvl3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3pPr>
            <a:lvl4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4pPr>
            <a:lvl5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FFFFFF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8" name="Bildobjekt 2" descr="Bildobjek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6399" y="4517999"/>
            <a:ext cx="1004729" cy="986402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Slide Number"/>
          <p:cNvSpPr txBox="1"/>
          <p:nvPr>
            <p:ph type="sldNum" sz="quarter" idx="2"/>
          </p:nvPr>
        </p:nvSpPr>
        <p:spPr>
          <a:xfrm>
            <a:off x="7783364" y="5342459"/>
            <a:ext cx="217637" cy="213271"/>
          </a:xfrm>
          <a:prstGeom prst="rect">
            <a:avLst/>
          </a:prstGeom>
        </p:spPr>
        <p:txBody>
          <a:bodyPr lIns="38100" tIns="38100" rIns="38100" bIns="38100"/>
          <a:lstStyle>
            <a:lvl1pPr defTabSz="7620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Text"/>
          <p:cNvSpPr txBox="1"/>
          <p:nvPr>
            <p:ph type="title"/>
          </p:nvPr>
        </p:nvSpPr>
        <p:spPr>
          <a:xfrm>
            <a:off x="1333500" y="1775354"/>
            <a:ext cx="6477000" cy="1225024"/>
          </a:xfrm>
          <a:prstGeom prst="rect">
            <a:avLst/>
          </a:prstGeom>
        </p:spPr>
        <p:txBody>
          <a:bodyPr lIns="38100" tIns="38100" rIns="38100" bIns="38100" anchor="ctr"/>
          <a:lstStyle>
            <a:lvl1pPr algn="ctr" defTabSz="762000"/>
          </a:lstStyle>
          <a:p>
            <a:pPr/>
            <a:r>
              <a:t>Title Text</a:t>
            </a:r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1905000" y="3238500"/>
            <a:ext cx="5334000" cy="1460500"/>
          </a:xfrm>
          <a:prstGeom prst="rect">
            <a:avLst/>
          </a:prstGeom>
        </p:spPr>
        <p:txBody>
          <a:bodyPr lIns="38100" tIns="38100" rIns="38100" bIns="38100"/>
          <a:lstStyle>
            <a:lvl1pPr marL="0" indent="0" algn="ctr" defTabSz="762000">
              <a:spcBef>
                <a:spcPts val="600"/>
              </a:spcBef>
              <a:defRPr sz="2600">
                <a:solidFill>
                  <a:srgbClr val="888888"/>
                </a:solidFill>
              </a:defRPr>
            </a:lvl1pPr>
            <a:lvl2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2pPr>
            <a:lvl3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3pPr>
            <a:lvl4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4pPr>
            <a:lvl5pPr marL="0" indent="0" algn="ctr" defTabSz="762000">
              <a:spcBef>
                <a:spcPts val="600"/>
              </a:spcBef>
              <a:buSzTx/>
              <a:buNone/>
              <a:defRPr sz="26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88" name="Bildobjekt 4" descr="Bildobjekt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2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Slide Number"/>
          <p:cNvSpPr txBox="1"/>
          <p:nvPr>
            <p:ph type="sldNum" sz="quarter" idx="2"/>
          </p:nvPr>
        </p:nvSpPr>
        <p:spPr>
          <a:xfrm>
            <a:off x="7783364" y="5342459"/>
            <a:ext cx="217637" cy="213271"/>
          </a:xfrm>
          <a:prstGeom prst="rect">
            <a:avLst/>
          </a:prstGeom>
        </p:spPr>
        <p:txBody>
          <a:bodyPr lIns="38100" tIns="38100" rIns="38100" bIns="38100"/>
          <a:lstStyle>
            <a:lvl1pPr defTabSz="762000"/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ww.arrowhead.eu"/>
          <p:cNvSpPr txBox="1"/>
          <p:nvPr/>
        </p:nvSpPr>
        <p:spPr>
          <a:xfrm>
            <a:off x="-19588" y="5549241"/>
            <a:ext cx="3966630" cy="19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www.arrowhead.eu</a:t>
            </a:r>
          </a:p>
        </p:txBody>
      </p:sp>
      <p:pic>
        <p:nvPicPr>
          <p:cNvPr id="3" name="Bildobjekt 6" descr="Bildobjekt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825740" y="4516958"/>
            <a:ext cx="1005842" cy="987494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799889" y="598565"/>
            <a:ext cx="7444938" cy="586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799889" y="1185151"/>
            <a:ext cx="7444938" cy="40716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8708976" y="197587"/>
            <a:ext cx="232873" cy="22850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0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268288" marR="0" indent="-268288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74700" marR="0" indent="-3175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00150" marR="0" indent="-28575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698169" marR="0" indent="-326569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09800" marR="0" indent="-3810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5146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29718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4290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3886200" marR="0" indent="-228600" algn="l" defTabSz="4572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000" u="none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arrowhead.eu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Eclipse Arrowhead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Eclipse Arrowhead</a:t>
            </a:r>
          </a:p>
          <a:p>
            <a:pPr/>
            <a:r>
              <a:t>Roadmap WG</a:t>
            </a:r>
          </a:p>
        </p:txBody>
      </p:sp>
      <p:sp>
        <p:nvSpPr>
          <p:cNvPr id="99" name="Agenda 210428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and MoM 210630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Agenda"/>
          <p:cNvSpPr txBox="1"/>
          <p:nvPr>
            <p:ph type="title"/>
          </p:nvPr>
        </p:nvSpPr>
        <p:spPr>
          <a:xfrm>
            <a:off x="785624" y="235415"/>
            <a:ext cx="7444938" cy="586589"/>
          </a:xfrm>
          <a:prstGeom prst="rect">
            <a:avLst/>
          </a:prstGeom>
        </p:spPr>
        <p:txBody>
          <a:bodyPr/>
          <a:lstStyle/>
          <a:p>
            <a:pPr/>
            <a:r>
              <a:t>Agenda</a:t>
            </a:r>
          </a:p>
        </p:txBody>
      </p:sp>
      <p:sp>
        <p:nvSpPr>
          <p:cNvPr id="102" name="EclipseCon - talk proposals - https://www.eclipsecon.org/2021…"/>
          <p:cNvSpPr txBox="1"/>
          <p:nvPr>
            <p:ph type="body" idx="1"/>
          </p:nvPr>
        </p:nvSpPr>
        <p:spPr>
          <a:xfrm>
            <a:off x="753539" y="826938"/>
            <a:ext cx="8096824" cy="4390114"/>
          </a:xfrm>
          <a:prstGeom prst="rect">
            <a:avLst/>
          </a:prstGeom>
        </p:spPr>
        <p:txBody>
          <a:bodyPr numCol="2" spcCol="404840"/>
          <a:lstStyle/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v4.4.0 release - what can be released now?</a:t>
            </a:r>
            <a:br/>
            <a:r>
              <a:rPr>
                <a:solidFill>
                  <a:srgbClr val="FF2600"/>
                </a:solidFill>
              </a:rPr>
              <a:t>PDE ready, Configuration, TimeManger are ready, HawkBit review is done issues yet to be fixed, SysML all fine, QoS Monitor merged, SecurityComplicane review done every comment fixed. Release notes/change log  i progress, Jerker to review. Targeted date for PMC review is End of August. 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Documentation see Eclipse_Arrowhead_Roadmap_organisation.pptx in Governance_strategy dir.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Szvetlin to release documentation for review to Jerker.</a:t>
            </a: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CI/CD + Jenkins server for generation of packages for different OS and HW.</a:t>
            </a:r>
            <a:br/>
            <a:r>
              <a:rPr>
                <a:solidFill>
                  <a:srgbClr val="FF2600"/>
                </a:solidFill>
              </a:rPr>
              <a:t>Packaging matrix presented by Szvetlin, suggestion for updates for where it should be located and how legends should become more informative.</a:t>
            </a:r>
            <a:endParaRPr>
              <a:solidFill>
                <a:srgbClr val="FF2600"/>
              </a:solidFill>
            </a:endParaRP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Move of code from arrowhead-f to eclipse-arrowhead</a:t>
            </a:r>
            <a:br/>
            <a:r>
              <a:t>Move only IP okayed by Eclipse repositories and working with v4.3.0. Naming convention of repository names. Proposal of names and repos to move. </a:t>
            </a:r>
            <a:br/>
            <a:r>
              <a:rPr>
                <a:solidFill>
                  <a:srgbClr val="FF2600"/>
                </a:solidFill>
              </a:rPr>
              <a:t>To be moved: Libraries, application examples, Szvetlin is to create and issue to Eclipse. Library versioning strategy to be supplied by Szvetlin. Process has started with PMC but is not yet completed.</a:t>
            </a: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Lowering the entry step - status reports</a:t>
            </a:r>
          </a:p>
          <a:p>
            <a:pPr lvl="1" marL="429863" indent="-148228" defTabSz="253470">
              <a:spcBef>
                <a:spcPts val="100"/>
              </a:spcBef>
              <a:buAutoNum type="arabicPeriod" startAt="1"/>
              <a:defRPr sz="989"/>
            </a:pPr>
            <a:r>
              <a:t>Gabor - VirtualBox on any environment, core systems + providers and consumers. </a:t>
            </a:r>
            <a:br/>
            <a:r>
              <a:rPr>
                <a:solidFill>
                  <a:srgbClr val="FF2600"/>
                </a:solidFill>
              </a:rPr>
              <a:t>Preliminary experiments made. Some similarities with Cristinas work. Time line is a first version within Sept.</a:t>
            </a:r>
          </a:p>
          <a:p>
            <a:pPr lvl="1" marL="429863" indent="-148228" defTabSz="253470">
              <a:spcBef>
                <a:spcPts val="100"/>
              </a:spcBef>
              <a:buAutoNum type="arabicPeriod" startAt="1"/>
              <a:defRPr sz="989"/>
            </a:pPr>
            <a:r>
              <a:t>Emanuel - Device daemon, Local cloud deamon, Local cloud management - </a:t>
            </a:r>
            <a:r>
              <a:rPr>
                <a:solidFill>
                  <a:srgbClr val="FF2600"/>
                </a:solidFill>
              </a:rPr>
              <a:t>#3</a:t>
            </a:r>
          </a:p>
          <a:p>
            <a:pPr lvl="1" marL="429863" indent="-148228" defTabSz="253470">
              <a:spcBef>
                <a:spcPts val="100"/>
              </a:spcBef>
              <a:buAutoNum type="arabicPeriod" startAt="1"/>
              <a:defRPr sz="989"/>
            </a:pPr>
            <a:r>
              <a:t>Cristina - From models to code and deployment - </a:t>
            </a:r>
            <a:br/>
            <a:r>
              <a:t>Plugin to IDE and Papyrus to select Local clouds and systems you like to include, current development of producers and consumers.</a:t>
            </a:r>
            <a:r>
              <a:rPr>
                <a:solidFill>
                  <a:srgbClr val="FF2600"/>
                </a:solidFill>
              </a:rPr>
              <a:t> </a:t>
            </a:r>
            <a:br>
              <a:rPr>
                <a:solidFill>
                  <a:srgbClr val="FF2600"/>
                </a:solidFill>
              </a:rPr>
            </a:br>
            <a:r>
              <a:rPr>
                <a:solidFill>
                  <a:srgbClr val="FF2600"/>
                </a:solidFill>
              </a:rPr>
              <a:t>Time line for a demo in the bi-weekly: end of August  </a:t>
            </a: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Documentation strategy</a:t>
            </a:r>
            <a:br/>
            <a:r>
              <a:rPr>
                <a:solidFill>
                  <a:srgbClr val="FF2600"/>
                </a:solidFill>
              </a:rPr>
              <a:t>Mats presented the latest. updates. Slides in repository</a:t>
            </a:r>
            <a:endParaRPr>
              <a:solidFill>
                <a:srgbClr val="FF2600"/>
              </a:solidFill>
            </a:endParaRP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989"/>
            </a:pPr>
            <a:r>
              <a:t>Walk through current discussion points - Jerker</a:t>
            </a:r>
            <a:endParaRPr sz="1089"/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Issue lists in GitHub</a:t>
            </a:r>
          </a:p>
          <a:p>
            <a:pPr lvl="1" marL="429863" indent="-148228" defTabSz="253470">
              <a:spcBef>
                <a:spcPts val="100"/>
              </a:spcBef>
              <a:buAutoNum type="arabicPeriod" startAt="1"/>
              <a:defRPr sz="1089">
                <a:solidFill>
                  <a:srgbClr val="FF2600"/>
                </a:solidFill>
              </a:defRPr>
            </a:pPr>
            <a:r>
              <a:t>Issue in Roadmap to be created by Szvetlin regarding on data base question for ServiceRegistry, SystemRegistry, DeviceRegistry, ….</a:t>
            </a:r>
          </a:p>
          <a:p>
            <a:pPr lvl="1" marL="429863" indent="-148228" defTabSz="253470">
              <a:spcBef>
                <a:spcPts val="100"/>
              </a:spcBef>
              <a:buAutoNum type="arabicPeriod" startAt="1"/>
              <a:defRPr sz="1089">
                <a:solidFill>
                  <a:srgbClr val="FF2600"/>
                </a:solidFill>
              </a:defRPr>
            </a:pPr>
            <a:r>
              <a:t>Issue on Changelog/release-note is moved to Roadmap from java-spring-core directory.</a:t>
            </a:r>
            <a:endParaRPr>
              <a:solidFill>
                <a:schemeClr val="accent2"/>
              </a:solidFill>
            </a:endParaRP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Configuration and TimeManager system </a:t>
            </a:r>
            <a:r>
              <a:rPr>
                <a:solidFill>
                  <a:srgbClr val="FF2600"/>
                </a:solidFill>
              </a:rPr>
              <a:t>demo at bi-weekly end of August.</a:t>
            </a: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arrowhead.eu</a:t>
            </a:r>
            <a:r>
              <a:t> certificate server, #302 </a:t>
            </a:r>
            <a:r>
              <a:rPr>
                <a:solidFill>
                  <a:srgbClr val="FF2600"/>
                </a:solidFill>
              </a:rPr>
              <a:t>proposal from LTU I’m a couple of weeks time</a:t>
            </a:r>
            <a:endParaRPr>
              <a:solidFill>
                <a:srgbClr val="FF2600"/>
              </a:solidFill>
            </a:endParaRP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rPr>
                <a:solidFill>
                  <a:srgbClr val="FF2600"/>
                </a:solidFill>
              </a:rPr>
              <a:t> </a:t>
            </a:r>
            <a:r>
              <a:t>Eventhandler discussion, </a:t>
            </a:r>
            <a:r>
              <a:rPr>
                <a:solidFill>
                  <a:srgbClr val="FF2600"/>
                </a:solidFill>
              </a:rPr>
              <a:t>Gabor to start an issue in the Roadmap repo</a:t>
            </a:r>
            <a:endParaRPr>
              <a:solidFill>
                <a:srgbClr val="FF2600"/>
              </a:solidFill>
            </a:endParaRPr>
          </a:p>
          <a:p>
            <a:pPr marL="148228" indent="-148228" defTabSz="253470">
              <a:spcBef>
                <a:spcPts val="100"/>
              </a:spcBef>
              <a:buSzPct val="100000"/>
              <a:buAutoNum type="arabicPeriod" startAt="1"/>
              <a:defRPr sz="1089"/>
            </a:pPr>
            <a:r>
              <a:t>Next meeting:</a:t>
            </a:r>
            <a:r>
              <a:rPr>
                <a:solidFill>
                  <a:srgbClr val="FF2600"/>
                </a:solidFill>
              </a:rPr>
              <a:t> Sept. 8 at 15.00 - 16.30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Eclipse Arrowhead architecture - core systems"/>
          <p:cNvSpPr txBox="1"/>
          <p:nvPr>
            <p:ph type="title"/>
          </p:nvPr>
        </p:nvSpPr>
        <p:spPr>
          <a:xfrm>
            <a:off x="786645" y="81913"/>
            <a:ext cx="7444939" cy="586590"/>
          </a:xfrm>
          <a:prstGeom prst="rect">
            <a:avLst/>
          </a:prstGeom>
        </p:spPr>
        <p:txBody>
          <a:bodyPr/>
          <a:lstStyle/>
          <a:p>
            <a:pPr lvl="1" defTabSz="393191">
              <a:defRPr sz="3000"/>
            </a:pPr>
            <a:r>
              <a:t>Eclipse Arrowhead architecture - core systems</a:t>
            </a:r>
          </a:p>
        </p:txBody>
      </p:sp>
      <p:sp>
        <p:nvSpPr>
          <p:cNvPr id="105" name="How shall serviceConsumers be registered in SystemRegistry?…"/>
          <p:cNvSpPr txBox="1"/>
          <p:nvPr>
            <p:ph type="body" idx="1"/>
          </p:nvPr>
        </p:nvSpPr>
        <p:spPr>
          <a:xfrm>
            <a:off x="410486" y="544311"/>
            <a:ext cx="8793776" cy="5157177"/>
          </a:xfrm>
          <a:prstGeom prst="rect">
            <a:avLst/>
          </a:prstGeom>
        </p:spPr>
        <p:txBody>
          <a:bodyPr/>
          <a:lstStyle/>
          <a:p>
            <a:pPr marL="267368" indent="-267368">
              <a:buSzPct val="100000"/>
              <a:buAutoNum type="arabicPeriod" startAt="1"/>
              <a:defRPr sz="1500"/>
            </a:pPr>
            <a:r>
              <a:t>How shall serviceConsumers be registered in SystemRegistry?</a:t>
            </a:r>
            <a:br/>
            <a:r>
              <a:rPr>
                <a:solidFill>
                  <a:srgbClr val="FF2600"/>
                </a:solidFill>
              </a:rPr>
              <a:t>WG report by Jan. Initial discussion started. Discussion will be hosted as an issue in GitHub roadmap repo. Targeted for decision at Lubeck WS.</a:t>
            </a:r>
          </a:p>
          <a:p>
            <a:pPr marL="267368" indent="-267368">
              <a:buSzPct val="100000"/>
              <a:buAutoNum type="arabicPeriod" startAt="1"/>
              <a:defRPr sz="1500"/>
            </a:pPr>
            <a:r>
              <a:t>MetaData, mandatory and optional, for Service, System and Device registries? </a:t>
            </a:r>
          </a:p>
          <a:p>
            <a:pPr lvl="1" marL="775367" indent="-267367">
              <a:buAutoNum type="arabicPeriod" startAt="1"/>
              <a:defRPr sz="1500"/>
            </a:pPr>
            <a:r>
              <a:t>Proposal for discussion from Cristina. </a:t>
            </a:r>
            <a:r>
              <a:rPr>
                <a:solidFill>
                  <a:srgbClr val="FF2600"/>
                </a:solidFill>
              </a:rPr>
              <a:t>Cristina and Jerker to prepare a discussion for the Roadmap WG, time line end of August.</a:t>
            </a:r>
            <a:endParaRPr>
              <a:solidFill>
                <a:srgbClr val="FF2600"/>
              </a:solidFill>
            </a:endParaRPr>
          </a:p>
          <a:p>
            <a:pPr marL="267368" indent="-267368">
              <a:buSzPct val="100000"/>
              <a:buAutoNum type="arabicPeriod" startAt="1"/>
              <a:defRPr sz="1500"/>
            </a:pPr>
            <a:r>
              <a:t>Necessary updates to Orchestration and Authorisation  system - </a:t>
            </a:r>
            <a:r>
              <a:rPr>
                <a:solidFill>
                  <a:schemeClr val="accent2"/>
                </a:solidFill>
              </a:rPr>
              <a:t> </a:t>
            </a:r>
          </a:p>
          <a:p>
            <a:pPr lvl="1" marL="775367" indent="-267367">
              <a:buAutoNum type="arabicPeriod" startAt="1"/>
              <a:defRPr sz="1500"/>
            </a:pPr>
            <a:r>
              <a:t>Arrowhead X.509 certificate documentation as part of Authorisation SysDD - </a:t>
            </a:r>
            <a:r>
              <a:rPr>
                <a:solidFill>
                  <a:srgbClr val="0433FF"/>
                </a:solidFill>
              </a:rPr>
              <a:t>#11</a:t>
            </a:r>
            <a:r>
              <a:t>, </a:t>
            </a:r>
            <a:r>
              <a:rPr>
                <a:solidFill>
                  <a:srgbClr val="FF2600"/>
                </a:solidFill>
              </a:rPr>
              <a:t>Emanuel reported. Requirements is currently being discussed.</a:t>
            </a:r>
          </a:p>
          <a:p>
            <a:pPr lvl="1" marL="775367" indent="-267367">
              <a:buAutoNum type="arabicPeriod" startAt="1"/>
              <a:defRPr sz="1500"/>
            </a:pPr>
            <a:r>
              <a:t>Format for Orchestration policy and Authorisation policy data, </a:t>
            </a:r>
            <a:r>
              <a:rPr>
                <a:solidFill>
                  <a:srgbClr val="FF2600"/>
                </a:solidFill>
              </a:rPr>
              <a:t>Jerker to ask Ulf/Olov to prepare a Roadmap WG discussion in the topic. Still to be made.</a:t>
            </a:r>
            <a:endParaRPr>
              <a:solidFill>
                <a:srgbClr val="FF2600"/>
              </a:solidFill>
            </a:endParaRPr>
          </a:p>
          <a:p>
            <a:pPr marL="267368" indent="-267368">
              <a:buSzPct val="100000"/>
              <a:buAutoNum type="arabicPeriod" startAt="1"/>
              <a:defRPr sz="1500"/>
            </a:pPr>
            <a:r>
              <a:t>GateKeeper and Gateway systems</a:t>
            </a:r>
          </a:p>
          <a:p>
            <a:pPr lvl="1" marL="775367" indent="-267367">
              <a:buAutoNum type="arabicPeriod" startAt="1"/>
              <a:defRPr sz="1500">
                <a:solidFill>
                  <a:schemeClr val="accent2"/>
                </a:solidFill>
              </a:defRPr>
            </a:pPr>
            <a:r>
              <a:rPr>
                <a:solidFill>
                  <a:srgbClr val="000000"/>
                </a:solidFill>
              </a:rPr>
              <a:t>Scenarios for § 4, 5, and 6, Mario sequence diagram from Marios scenario 2a</a:t>
            </a:r>
            <a:r>
              <a:t>.</a:t>
            </a:r>
            <a:r>
              <a:rPr>
                <a:solidFill>
                  <a:srgbClr val="000000"/>
                </a:solidFill>
              </a:rPr>
              <a:t>  </a:t>
            </a:r>
            <a:r>
              <a:rPr>
                <a:solidFill>
                  <a:srgbClr val="FF2600"/>
                </a:solidFill>
              </a:rPr>
              <a:t>Contact to WAPICE and BnearIT, look for decision next meeting. Jerker to extend the dialog with Fredrik B (BnearIT) - on Hold</a:t>
            </a:r>
            <a:endParaRPr>
              <a:solidFill>
                <a:srgbClr val="FF2600"/>
              </a:solidFill>
            </a:endParaRPr>
          </a:p>
          <a:p>
            <a:pPr marL="267368" indent="-267368">
              <a:buSzPct val="100000"/>
              <a:buAutoNum type="arabicPeriod" startAt="1"/>
              <a:defRPr sz="1500"/>
            </a:pPr>
            <a:r>
              <a:t>Possible change of core system database - </a:t>
            </a:r>
            <a:r>
              <a:rPr>
                <a:solidFill>
                  <a:srgbClr val="FF2600"/>
                </a:solidFill>
              </a:rPr>
              <a:t>ON HOLD</a:t>
            </a:r>
            <a:endParaRPr>
              <a:solidFill>
                <a:schemeClr val="accent2">
                  <a:satOff val="-4966"/>
                  <a:lumOff val="-10549"/>
                </a:schemeClr>
              </a:solidFill>
            </a:endParaRPr>
          </a:p>
          <a:p>
            <a:pPr lvl="1" marL="775367" indent="-267367">
              <a:buAutoNum type="arabicPeriod" startAt="1"/>
              <a:defRPr sz="1500"/>
            </a:pPr>
            <a:r>
              <a:t>Light database is a request - WAPICE, On hold until item 1.1 is a closed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