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715000" type="screen16x1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97619" autoAdjust="0"/>
  </p:normalViewPr>
  <p:slideViewPr>
    <p:cSldViewPr snapToGrid="0">
      <p:cViewPr varScale="1">
        <p:scale>
          <a:sx n="135" d="100"/>
          <a:sy n="135" d="100"/>
        </p:scale>
        <p:origin x="121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Arrowhead first page">
    <p:bg>
      <p:bgPr>
        <a:solidFill>
          <a:srgbClr val="002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5"/>
            <a:ext cx="9129394" cy="571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799889" y="1280403"/>
            <a:ext cx="7517811" cy="33980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6599" y="4678426"/>
            <a:ext cx="4596289" cy="1036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defRPr sz="1200">
                <a:solidFill>
                  <a:srgbClr val="FFFFFF"/>
                </a:solidFill>
              </a:defRPr>
            </a:lvl1pPr>
            <a:lvl2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2pPr>
            <a:lvl3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3pPr>
            <a:lvl4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4pPr>
            <a:lvl5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www.arrowhead.eu"/>
          <p:cNvSpPr txBox="1"/>
          <p:nvPr/>
        </p:nvSpPr>
        <p:spPr>
          <a:xfrm>
            <a:off x="431803" y="5168258"/>
            <a:ext cx="3966629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www.arrowhead.eu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2952" y="228830"/>
            <a:ext cx="232873" cy="2285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 Title and Body of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tangolo 12"/>
          <p:cNvSpPr/>
          <p:nvPr/>
        </p:nvSpPr>
        <p:spPr>
          <a:xfrm>
            <a:off x="0" y="5305771"/>
            <a:ext cx="9144000" cy="465171"/>
          </a:xfrm>
          <a:prstGeom prst="rect">
            <a:avLst/>
          </a:prstGeom>
          <a:gradFill>
            <a:gsLst>
              <a:gs pos="0">
                <a:srgbClr val="95D4EC"/>
              </a:gs>
              <a:gs pos="50000">
                <a:srgbClr val="BEE3F1"/>
              </a:gs>
              <a:gs pos="100000">
                <a:srgbClr val="DFF0F8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02" name="Immagine 15" descr="Immagin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877" y="5377781"/>
            <a:ext cx="1176604" cy="360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rafik 6" descr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8" y="5418099"/>
            <a:ext cx="377060" cy="25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feld 7"/>
          <p:cNvSpPr txBox="1"/>
          <p:nvPr/>
        </p:nvSpPr>
        <p:spPr>
          <a:xfrm>
            <a:off x="592510" y="5399266"/>
            <a:ext cx="3269620" cy="323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This project has received funding from the European Union’s Horizon 2020 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research and innovation programme under grant agreement No 723094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xfrm>
            <a:off x="251518" y="577246"/>
            <a:ext cx="8640964" cy="4680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83771" indent="-326571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737360" indent="-365760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194560" indent="-365760">
              <a:spcBef>
                <a:spcPts val="700"/>
              </a:spcBef>
              <a:buChar char="»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6" name="L-loggo.jpg" descr="L-log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45" y="76230"/>
            <a:ext cx="496007" cy="469904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166182" y="5449787"/>
            <a:ext cx="284367" cy="280796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8" descr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371" y="1633364"/>
            <a:ext cx="5337256" cy="163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11560" y="3348678"/>
            <a:ext cx="7920881" cy="55921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sz="3600" b="1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sz="3600" b="1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sz="3600" b="1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sz="3600" b="1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sz="3600" b="1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egnaposto testo 5"/>
          <p:cNvSpPr>
            <a:spLocks noGrp="1"/>
          </p:cNvSpPr>
          <p:nvPr>
            <p:ph type="body" sz="quarter" idx="21"/>
          </p:nvPr>
        </p:nvSpPr>
        <p:spPr>
          <a:xfrm>
            <a:off x="611189" y="4057386"/>
            <a:ext cx="7921626" cy="48022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egnaposto testo 7"/>
          <p:cNvSpPr>
            <a:spLocks noGrp="1"/>
          </p:cNvSpPr>
          <p:nvPr>
            <p:ph type="body" sz="quarter" idx="22"/>
          </p:nvPr>
        </p:nvSpPr>
        <p:spPr>
          <a:xfrm>
            <a:off x="3275855" y="5160962"/>
            <a:ext cx="5256960" cy="36036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8" name="L-loggo.jpg" descr="L-log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69850"/>
            <a:ext cx="9652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4581" y="5172808"/>
            <a:ext cx="258621" cy="2483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magine 8" descr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371" y="1633364"/>
            <a:ext cx="5337256" cy="163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magine 10" descr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121196"/>
            <a:ext cx="2016225" cy="448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11560" y="3348678"/>
            <a:ext cx="7920881" cy="55921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sz="3600" b="1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sz="3600" b="1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sz="3600" b="1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sz="3600" b="1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sz="3600" b="1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egnaposto testo 5"/>
          <p:cNvSpPr>
            <a:spLocks noGrp="1"/>
          </p:cNvSpPr>
          <p:nvPr>
            <p:ph type="body" sz="quarter" idx="21"/>
          </p:nvPr>
        </p:nvSpPr>
        <p:spPr>
          <a:xfrm>
            <a:off x="611189" y="4057386"/>
            <a:ext cx="7921626" cy="48022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egnaposto testo 7"/>
          <p:cNvSpPr>
            <a:spLocks noGrp="1"/>
          </p:cNvSpPr>
          <p:nvPr>
            <p:ph type="body" sz="quarter" idx="22"/>
          </p:nvPr>
        </p:nvSpPr>
        <p:spPr>
          <a:xfrm>
            <a:off x="3275855" y="5160962"/>
            <a:ext cx="5256960" cy="36036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4581" y="5172808"/>
            <a:ext cx="258621" cy="2483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1333500" y="1775354"/>
            <a:ext cx="6477000" cy="1225024"/>
          </a:xfrm>
          <a:prstGeom prst="rect">
            <a:avLst/>
          </a:prstGeom>
        </p:spPr>
        <p:txBody>
          <a:bodyPr lIns="38100" tIns="38100" rIns="38100" bIns="38100" anchor="ctr"/>
          <a:lstStyle>
            <a:lvl1pPr algn="ctr" defTabSz="762000"/>
          </a:lstStyle>
          <a:p>
            <a:r>
              <a:t>Title Text</a:t>
            </a:r>
          </a:p>
        </p:txBody>
      </p:sp>
      <p:sp>
        <p:nvSpPr>
          <p:cNvPr id="1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05000" y="3238500"/>
            <a:ext cx="5334000" cy="1460500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algn="ctr" defTabSz="762000">
              <a:spcBef>
                <a:spcPts val="600"/>
              </a:spcBef>
              <a:defRPr sz="2600">
                <a:solidFill>
                  <a:srgbClr val="888888"/>
                </a:solidFill>
              </a:defRPr>
            </a:lvl1pPr>
            <a:lvl2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2pPr>
            <a:lvl3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3pPr>
            <a:lvl4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4pPr>
            <a:lvl5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83364" y="5342459"/>
            <a:ext cx="217637" cy="213271"/>
          </a:xfrm>
          <a:prstGeom prst="rect">
            <a:avLst/>
          </a:prstGeom>
        </p:spPr>
        <p:txBody>
          <a:bodyPr lIns="38100" tIns="38100" rIns="38100" bIns="38100"/>
          <a:lstStyle>
            <a:lvl1pPr defTabSz="762000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ild 1" descr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Bild 2" descr="Bild 2"/>
          <p:cNvPicPr>
            <a:picLocks noChangeAspect="1"/>
          </p:cNvPicPr>
          <p:nvPr/>
        </p:nvPicPr>
        <p:blipFill>
          <a:blip r:embed="rId3"/>
          <a:srcRect r="4327" b="19287"/>
          <a:stretch>
            <a:fillRect/>
          </a:stretch>
        </p:blipFill>
        <p:spPr>
          <a:xfrm>
            <a:off x="-1" y="287613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hteck 7"/>
          <p:cNvSpPr/>
          <p:nvPr/>
        </p:nvSpPr>
        <p:spPr>
          <a:xfrm>
            <a:off x="2943" y="285748"/>
            <a:ext cx="9142016" cy="5136795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150" name="Rechteck 8"/>
          <p:cNvSpPr/>
          <p:nvPr/>
        </p:nvSpPr>
        <p:spPr>
          <a:xfrm>
            <a:off x="-2" y="4477679"/>
            <a:ext cx="9144188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pic>
        <p:nvPicPr>
          <p:cNvPr id="151" name="Bild 3" descr="Bi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902" y="4693546"/>
            <a:ext cx="1170158" cy="477529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Body Level One…"/>
          <p:cNvSpPr txBox="1">
            <a:spLocks noGrp="1"/>
          </p:cNvSpPr>
          <p:nvPr>
            <p:ph type="body" idx="1"/>
          </p:nvPr>
        </p:nvSpPr>
        <p:spPr>
          <a:xfrm>
            <a:off x="251221" y="1264442"/>
            <a:ext cx="8635866" cy="2936353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Textfeld 51"/>
          <p:cNvSpPr txBox="1"/>
          <p:nvPr/>
        </p:nvSpPr>
        <p:spPr>
          <a:xfrm>
            <a:off x="250318" y="4704062"/>
            <a:ext cx="4996255" cy="86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998" tIns="53998" rIns="53998" bIns="53998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250824" y="510636"/>
            <a:ext cx="6539484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pic>
        <p:nvPicPr>
          <p:cNvPr id="155" name="Bild 11" descr="Bild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089" y="510636"/>
            <a:ext cx="1508216" cy="271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ld 12" descr="Bild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2985" y="4688751"/>
            <a:ext cx="754101" cy="50294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3029" y="4955224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sz="8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ild 1" descr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ild 8" descr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889" y="5054248"/>
            <a:ext cx="407701" cy="271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ild 9" descr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330" y="5052586"/>
            <a:ext cx="670382" cy="27357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Body Level One…"/>
          <p:cNvSpPr txBox="1">
            <a:spLocks noGrp="1"/>
          </p:cNvSpPr>
          <p:nvPr>
            <p:ph type="body" idx="1"/>
          </p:nvPr>
        </p:nvSpPr>
        <p:spPr>
          <a:xfrm>
            <a:off x="250824" y="1270396"/>
            <a:ext cx="8640765" cy="3698284"/>
          </a:xfrm>
          <a:prstGeom prst="rect">
            <a:avLst/>
          </a:prstGeom>
        </p:spPr>
        <p:txBody>
          <a:bodyPr lIns="0" tIns="0" rIns="0" bIns="0"/>
          <a:lstStyle>
            <a:lvl1pPr marL="213358" indent="-213358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250824" y="510636"/>
            <a:ext cx="6548595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sz="2000" b="1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sz="8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rrowhead_3 - 1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rrowhead powerpointmall_NYA2.png" descr="arrowhead powerpointmall_NYA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Text"/>
          <p:cNvSpPr txBox="1">
            <a:spLocks noGrp="1"/>
          </p:cNvSpPr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8" name="Body Level One…"/>
          <p:cNvSpPr txBox="1">
            <a:spLocks noGrp="1"/>
          </p:cNvSpPr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 marL="1587" indent="-1587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Bild 1" descr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ild 2" descr="Bild 2"/>
          <p:cNvPicPr>
            <a:picLocks noChangeAspect="1"/>
          </p:cNvPicPr>
          <p:nvPr/>
        </p:nvPicPr>
        <p:blipFill>
          <a:blip r:embed="rId3"/>
          <a:srcRect r="4328" b="19286"/>
          <a:stretch>
            <a:fillRect/>
          </a:stretch>
        </p:blipFill>
        <p:spPr>
          <a:xfrm>
            <a:off x="-1" y="287614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hteck 12"/>
          <p:cNvSpPr/>
          <p:nvPr/>
        </p:nvSpPr>
        <p:spPr>
          <a:xfrm>
            <a:off x="2943" y="285750"/>
            <a:ext cx="9142016" cy="5143500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18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51221" y="2992515"/>
            <a:ext cx="8635866" cy="207923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Title Text"/>
          <p:cNvSpPr txBox="1">
            <a:spLocks noGrp="1"/>
          </p:cNvSpPr>
          <p:nvPr>
            <p:ph type="title"/>
          </p:nvPr>
        </p:nvSpPr>
        <p:spPr>
          <a:xfrm>
            <a:off x="250824" y="1804383"/>
            <a:ext cx="8636263" cy="999113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pic>
        <p:nvPicPr>
          <p:cNvPr id="191" name="Bild 11" descr="Bild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89" y="510636"/>
            <a:ext cx="1508215" cy="27148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3029" y="495522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sz="8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Bild 1" descr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Bild 2" descr="Bild 2"/>
          <p:cNvPicPr>
            <a:picLocks noChangeAspect="1"/>
          </p:cNvPicPr>
          <p:nvPr/>
        </p:nvPicPr>
        <p:blipFill>
          <a:blip r:embed="rId3"/>
          <a:srcRect r="4328" b="19286"/>
          <a:stretch>
            <a:fillRect/>
          </a:stretch>
        </p:blipFill>
        <p:spPr>
          <a:xfrm>
            <a:off x="-1" y="287614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hteck 7"/>
          <p:cNvSpPr/>
          <p:nvPr/>
        </p:nvSpPr>
        <p:spPr>
          <a:xfrm>
            <a:off x="2943" y="285749"/>
            <a:ext cx="9142016" cy="5136792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202" name="Rechteck 8"/>
          <p:cNvSpPr/>
          <p:nvPr/>
        </p:nvSpPr>
        <p:spPr>
          <a:xfrm>
            <a:off x="0" y="4477679"/>
            <a:ext cx="9144184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pic>
        <p:nvPicPr>
          <p:cNvPr id="203" name="Bild 3" descr="Bi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902" y="4693546"/>
            <a:ext cx="1170157" cy="47752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Body Level One…"/>
          <p:cNvSpPr txBox="1">
            <a:spLocks noGrp="1"/>
          </p:cNvSpPr>
          <p:nvPr>
            <p:ph type="body" idx="1"/>
          </p:nvPr>
        </p:nvSpPr>
        <p:spPr>
          <a:xfrm>
            <a:off x="251221" y="1264442"/>
            <a:ext cx="8635866" cy="2936353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Textfeld 51"/>
          <p:cNvSpPr txBox="1"/>
          <p:nvPr/>
        </p:nvSpPr>
        <p:spPr>
          <a:xfrm>
            <a:off x="250318" y="4704062"/>
            <a:ext cx="4996254" cy="867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998" tIns="53998" rIns="53998" bIns="53998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206" name="Title Text"/>
          <p:cNvSpPr txBox="1">
            <a:spLocks noGrp="1"/>
          </p:cNvSpPr>
          <p:nvPr>
            <p:ph type="title"/>
          </p:nvPr>
        </p:nvSpPr>
        <p:spPr>
          <a:xfrm>
            <a:off x="250824" y="510636"/>
            <a:ext cx="6539483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pic>
        <p:nvPicPr>
          <p:cNvPr id="207" name="Bild 11" descr="Bild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089" y="510636"/>
            <a:ext cx="1508215" cy="27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Bild 12" descr="Bild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2985" y="4688751"/>
            <a:ext cx="754101" cy="502947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3029" y="495522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sz="8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Bild 1" descr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Body Level One…"/>
          <p:cNvSpPr txBox="1">
            <a:spLocks noGrp="1"/>
          </p:cNvSpPr>
          <p:nvPr>
            <p:ph type="body" idx="1"/>
          </p:nvPr>
        </p:nvSpPr>
        <p:spPr>
          <a:xfrm>
            <a:off x="250825" y="1270396"/>
            <a:ext cx="8640764" cy="3698285"/>
          </a:xfrm>
          <a:prstGeom prst="rect">
            <a:avLst/>
          </a:prstGeom>
        </p:spPr>
        <p:txBody>
          <a:bodyPr lIns="0" tIns="0" rIns="0" bIns="0"/>
          <a:lstStyle>
            <a:lvl1pPr marL="213358" indent="-213358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Title Text"/>
          <p:cNvSpPr txBox="1">
            <a:spLocks noGrp="1"/>
          </p:cNvSpPr>
          <p:nvPr>
            <p:ph type="title"/>
          </p:nvPr>
        </p:nvSpPr>
        <p:spPr>
          <a:xfrm>
            <a:off x="250825" y="510636"/>
            <a:ext cx="6548595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sz="2000" b="1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pic>
        <p:nvPicPr>
          <p:cNvPr id="219" name="Bild 8" descr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889" y="5054248"/>
            <a:ext cx="407700" cy="271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Bild 9" descr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331" y="5052586"/>
            <a:ext cx="670381" cy="273576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sz="8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rrowhea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rrowhead 1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ww.arrowhead.eu"/>
          <p:cNvSpPr txBox="1"/>
          <p:nvPr/>
        </p:nvSpPr>
        <p:spPr>
          <a:xfrm>
            <a:off x="392250" y="5256776"/>
            <a:ext cx="3966630" cy="19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www.arrowhead.eu</a:t>
            </a:r>
          </a:p>
        </p:txBody>
      </p:sp>
      <p:pic>
        <p:nvPicPr>
          <p:cNvPr id="229" name="Bildobjekt 6" descr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740" y="4516958"/>
            <a:ext cx="1005842" cy="98749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1" name="Body Level One…"/>
          <p:cNvSpPr txBox="1">
            <a:spLocks noGrp="1"/>
          </p:cNvSpPr>
          <p:nvPr>
            <p:ph type="body" idx="1"/>
          </p:nvPr>
        </p:nvSpPr>
        <p:spPr>
          <a:xfrm>
            <a:off x="799889" y="1185151"/>
            <a:ext cx="7444938" cy="407162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rrowhea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99889" y="1185151"/>
            <a:ext cx="3645240" cy="45298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rrowhead_2 - 1 column">
    <p:bg>
      <p:bgPr>
        <a:solidFill>
          <a:srgbClr val="002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rrowhead powerpointmall_NYA.png" descr="arrowhead powerpointmall_NY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www.arrowhead.eu</a:t>
            </a:r>
          </a:p>
        </p:txBody>
      </p:sp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rrowhead_2 - 2 column">
    <p:bg>
      <p:bgPr>
        <a:solidFill>
          <a:srgbClr val="002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rrowhead powerpointmall_NYA.png" descr="arrowhead powerpointmall_NY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www.arrowhead.eu</a:t>
            </a:r>
          </a:p>
        </p:txBody>
      </p:sp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rrowhead_3 - 1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rrowhead powerpointmall_NYA2.png" descr="arrowhead powerpointmall_NYA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rowhead_3 2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rrowhead powerpointmall_NYA2.png" descr="arrowhead powerpointmall_NYA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www.arrowhead.eu</a:t>
            </a:r>
          </a:p>
        </p:txBody>
      </p:sp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rrowhead_3 - 1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rrowhead powerpointmall_NYA2.png" descr="arrowhead powerpointmall_NYA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799889" y="916071"/>
            <a:ext cx="7444938" cy="58658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6" name="Body Level One…"/>
          <p:cNvSpPr txBox="1">
            <a:spLocks noGrp="1"/>
          </p:cNvSpPr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 marL="1587" indent="-1587"/>
            <a:lvl4pPr marL="1698169" indent="-326569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8977" y="197587"/>
            <a:ext cx="232873" cy="22850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1551" y="5421064"/>
            <a:ext cx="213455" cy="211931"/>
          </a:xfrm>
          <a:prstGeom prst="rect">
            <a:avLst/>
          </a:prstGeom>
        </p:spPr>
        <p:txBody>
          <a:bodyPr lIns="29765" tIns="29765" rIns="29765" bIns="29765" anchor="t"/>
          <a:lstStyle>
            <a:lvl1pPr algn="ctr" defTabSz="342304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www.arrowhead.eu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799889" y="598565"/>
            <a:ext cx="7444938" cy="586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799889" y="1185151"/>
            <a:ext cx="7444938" cy="452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8976" y="197587"/>
            <a:ext cx="232873" cy="22850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68288" marR="0" indent="-26828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4700" marR="0" indent="-3175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001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98169" marR="0" indent="-32656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09800" marR="0" indent="-3810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tu.webex.com/ltu/j.php?MTID=m53372c08f6c7a095410d9b4fa3ee220f" TargetMode="External"/><Relationship Id="rId2" Type="http://schemas.openxmlformats.org/officeDocument/2006/relationships/hyperlink" Target="https://teams.microsoft.com/l/meetup-join/19%3ameeting_NmNhNDIxY2QtN2IwMC00ZTA1LWFmZGEtZWVkODhlYTVjMGY1%40thread.v2/0?context=%7b%22Tid%22%3a%226a3548ab-7570-4271-91a8-58da00697029%22%2c%22Oid%22%3a%22b81107c1-9773-4145-9e1c-88c264a67664%22%7d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uAuPro/cryptogen-python/tree/gui" TargetMode="External"/><Relationship Id="rId2" Type="http://schemas.openxmlformats.org/officeDocument/2006/relationships/hyperlink" Target="https://github.com/vanDeventer/AiGoDemo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thub.com/A-S-T-U-C-E/STudio4Educa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ccounts.eclipse.org/mailing-list/arrowhead-dev" TargetMode="External"/><Relationship Id="rId2" Type="http://schemas.openxmlformats.org/officeDocument/2006/relationships/hyperlink" Target="mailto:arrowhead-dev@eclipse.org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ithub.com/exclipse-arrowhead/roadmap/Bi-weekly-coordin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rrowhead Framework development coordination:…"/>
          <p:cNvSpPr txBox="1">
            <a:spLocks noGrp="1"/>
          </p:cNvSpPr>
          <p:nvPr>
            <p:ph type="ctrTitle"/>
          </p:nvPr>
        </p:nvSpPr>
        <p:spPr>
          <a:xfrm>
            <a:off x="813094" y="1312002"/>
            <a:ext cx="7517812" cy="339802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29768">
              <a:defRPr sz="3300"/>
            </a:pPr>
            <a:r>
              <a:rPr dirty="0"/>
              <a:t>Arrowhead Framework development coordination: </a:t>
            </a:r>
          </a:p>
          <a:p>
            <a:pPr defTabSz="429768">
              <a:defRPr sz="3300"/>
            </a:pPr>
            <a:r>
              <a:rPr lang="en-US" dirty="0"/>
              <a:t>2025</a:t>
            </a:r>
            <a:r>
              <a:rPr dirty="0"/>
              <a:t>-</a:t>
            </a:r>
            <a:r>
              <a:rPr lang="en-US" dirty="0"/>
              <a:t>06</a:t>
            </a:r>
            <a:r>
              <a:rPr dirty="0"/>
              <a:t>-</a:t>
            </a:r>
            <a:r>
              <a:rPr lang="en-US" dirty="0"/>
              <a:t>03</a:t>
            </a:r>
            <a:r>
              <a:rPr dirty="0"/>
              <a:t> at 1</a:t>
            </a:r>
            <a:r>
              <a:rPr lang="en-US" dirty="0"/>
              <a:t>5:</a:t>
            </a:r>
            <a:r>
              <a:rPr dirty="0"/>
              <a:t>30</a:t>
            </a:r>
          </a:p>
          <a:p>
            <a:pPr defTabSz="429768">
              <a:defRPr sz="3300"/>
            </a:pPr>
            <a:r>
              <a:rPr dirty="0"/>
              <a:t>Meeting link:</a:t>
            </a:r>
            <a:br>
              <a:rPr lang="hu-HU" dirty="0"/>
            </a:br>
            <a:r>
              <a:rPr lang="hu-HU" sz="1200" dirty="0">
                <a:hlinkClick r:id="rId2"/>
              </a:rPr>
              <a:t>https://teams.microsoft.com/l/meetup-join/19%3ameeting_NmNhNDIxY2QtN2IwMC00ZTA1LWFmZGEtZWVkODhlYTVjMGY1%40thread.v2/0?context=%7b%22Tid%22%3a%226a3548ab-7570-4271-91a8-58da00697029%22%2c%22Oid%22%3a%22b81107c1-9773-4145-9e1c-88c264a67664%22%7d</a:t>
            </a:r>
            <a:br>
              <a:rPr lang="hu-HU" sz="1200" dirty="0"/>
            </a:br>
            <a:endParaRPr dirty="0"/>
          </a:p>
          <a:p>
            <a:pPr defTabSz="429768">
              <a:defRPr sz="11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>
              <a:solidFill>
                <a:srgbClr val="0000FF"/>
              </a:solidFill>
              <a:hlinkClick r:id="rId3"/>
            </a:endParaRPr>
          </a:p>
        </p:txBody>
      </p:sp>
      <p:sp>
        <p:nvSpPr>
          <p:cNvPr id="24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747317" y="228829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243" name="Body"/>
          <p:cNvSpPr txBox="1">
            <a:spLocks noGrp="1"/>
          </p:cNvSpPr>
          <p:nvPr>
            <p:ph type="subTitle" sz="quarter" idx="1"/>
          </p:nvPr>
        </p:nvSpPr>
        <p:spPr>
          <a:xfrm>
            <a:off x="426599" y="4678426"/>
            <a:ext cx="4596289" cy="103657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773341" y="197586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46" name="Agenda"/>
          <p:cNvSpPr txBox="1">
            <a:spLocks noGrp="1"/>
          </p:cNvSpPr>
          <p:nvPr>
            <p:ph type="title"/>
          </p:nvPr>
        </p:nvSpPr>
        <p:spPr>
          <a:xfrm>
            <a:off x="222307" y="12028"/>
            <a:ext cx="7444939" cy="5996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Agenda</a:t>
            </a:r>
          </a:p>
        </p:txBody>
      </p:sp>
      <p:sp>
        <p:nvSpPr>
          <p:cNvPr id="247" name="1) Arrowhead Framework summer school assignment presentations, Sept 29 9-12 and Oct 6 13-15…"/>
          <p:cNvSpPr txBox="1">
            <a:spLocks noGrp="1"/>
          </p:cNvSpPr>
          <p:nvPr>
            <p:ph type="body" idx="1"/>
          </p:nvPr>
        </p:nvSpPr>
        <p:spPr>
          <a:xfrm>
            <a:off x="58614" y="547221"/>
            <a:ext cx="9038493" cy="5088415"/>
          </a:xfrm>
          <a:prstGeom prst="rect">
            <a:avLst/>
          </a:prstGeom>
        </p:spPr>
        <p:txBody>
          <a:bodyPr numCol="2" spcCol="436459">
            <a:normAutofit lnSpcReduction="10000"/>
          </a:bodyPr>
          <a:lstStyle/>
          <a:p>
            <a:pPr marL="0" indent="0" defTabSz="338326">
              <a:spcBef>
                <a:spcPts val="0"/>
              </a:spcBef>
              <a:buSzPct val="100000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rPr lang="hu-HU" dirty="0"/>
              <a:t>0) </a:t>
            </a:r>
            <a:r>
              <a:rPr lang="hu-HU" dirty="0" err="1"/>
              <a:t>Feature</a:t>
            </a:r>
            <a:r>
              <a:rPr lang="hu-HU" dirty="0"/>
              <a:t> </a:t>
            </a:r>
            <a:r>
              <a:rPr lang="hu-HU" dirty="0" err="1"/>
              <a:t>Presentations</a:t>
            </a:r>
            <a:r>
              <a:rPr lang="hu-HU" dirty="0"/>
              <a:t>:</a:t>
            </a:r>
            <a:br>
              <a:rPr lang="en-US" dirty="0"/>
            </a:br>
            <a:r>
              <a:rPr lang="en-US" dirty="0"/>
              <a:t>-</a:t>
            </a:r>
            <a:r>
              <a:rPr lang="en-US" b="1" dirty="0"/>
              <a:t>Eclipse Arrowhead 5</a:t>
            </a:r>
            <a:r>
              <a:rPr lang="en-US" b="1" baseline="30000" dirty="0"/>
              <a:t>th</a:t>
            </a:r>
            <a:r>
              <a:rPr lang="en-US" b="1" dirty="0"/>
              <a:t> Generation, Development status &amp; Feature highlight </a:t>
            </a:r>
            <a:r>
              <a:rPr lang="en-US" dirty="0"/>
              <a:t>– </a:t>
            </a:r>
            <a:r>
              <a:rPr lang="hu-HU" dirty="0"/>
              <a:t>T</a:t>
            </a:r>
            <a:r>
              <a:rPr lang="en-US" dirty="0"/>
              <a:t>amas Bordi – June 3rd</a:t>
            </a:r>
            <a:br>
              <a:rPr dirty="0"/>
            </a:br>
            <a:endParaRPr dirty="0"/>
          </a:p>
          <a:p>
            <a:pPr marL="132957" indent="-132957" defTabSz="338326">
              <a:spcBef>
                <a:spcPts val="0"/>
              </a:spcBef>
              <a:buSzPct val="100000"/>
              <a:buAutoNum type="arabicParenR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rPr dirty="0"/>
              <a:t>Eclipse Arrowhead v5.0 roadmap</a:t>
            </a:r>
            <a:r>
              <a:rPr lang="en-US" dirty="0"/>
              <a:t> – next: 10</a:t>
            </a:r>
            <a:r>
              <a:rPr lang="en-US" baseline="30000" dirty="0"/>
              <a:t>th</a:t>
            </a:r>
            <a:r>
              <a:rPr lang="en-US" dirty="0"/>
              <a:t> June, 8:30</a:t>
            </a:r>
            <a:br>
              <a:rPr dirty="0"/>
            </a:br>
            <a:r>
              <a:rPr dirty="0" err="1"/>
              <a:t>SosD</a:t>
            </a:r>
            <a:r>
              <a:rPr dirty="0"/>
              <a:t> draft, Pär/Emanuel</a:t>
            </a:r>
            <a:r>
              <a:rPr lang="hu-HU" dirty="0"/>
              <a:t> – </a:t>
            </a:r>
            <a:r>
              <a:rPr lang="hu-HU" dirty="0" err="1"/>
              <a:t>current</a:t>
            </a:r>
            <a:r>
              <a:rPr lang="hu-HU" dirty="0"/>
              <a:t> version5.0 </a:t>
            </a:r>
            <a:r>
              <a:rPr lang="hu-HU" dirty="0" err="1"/>
              <a:t>finalized</a:t>
            </a:r>
            <a:r>
              <a:rPr lang="hu-HU" dirty="0"/>
              <a:t>, </a:t>
            </a:r>
            <a:r>
              <a:rPr lang="hu-HU" dirty="0" err="1"/>
              <a:t>released</a:t>
            </a:r>
            <a:r>
              <a:rPr lang="hu-HU" dirty="0"/>
              <a:t>, </a:t>
            </a:r>
            <a:r>
              <a:rPr lang="hu-HU" dirty="0" err="1"/>
              <a:t>delivered</a:t>
            </a:r>
            <a:br>
              <a:rPr dirty="0"/>
            </a:br>
            <a:r>
              <a:rPr dirty="0"/>
              <a:t>Documentation update wiki </a:t>
            </a:r>
            <a:r>
              <a:rPr dirty="0" err="1"/>
              <a:t>etc</a:t>
            </a:r>
            <a:r>
              <a:rPr dirty="0"/>
              <a:t>, </a:t>
            </a:r>
            <a:r>
              <a:rPr lang="hu-HU" dirty="0"/>
              <a:t> /</a:t>
            </a:r>
            <a:r>
              <a:rPr lang="hu-HU" dirty="0" err="1"/>
              <a:t>Tamas</a:t>
            </a:r>
            <a:r>
              <a:rPr lang="hu-HU" dirty="0"/>
              <a:t> B.</a:t>
            </a:r>
            <a:br>
              <a:rPr dirty="0"/>
            </a:br>
            <a:endParaRPr dirty="0"/>
          </a:p>
          <a:p>
            <a:pPr marL="132957" indent="-132957" defTabSz="338326">
              <a:spcBef>
                <a:spcPts val="0"/>
              </a:spcBef>
              <a:buSzPct val="100000"/>
              <a:buAutoNum type="arabicParenR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rPr dirty="0"/>
              <a:t>Updates core systems</a:t>
            </a:r>
            <a:br>
              <a:rPr dirty="0"/>
            </a:br>
            <a:r>
              <a:rPr lang="en-US" dirty="0"/>
              <a:t>QoS handling included in Roadmap. Tamas B./ Peter O. / </a:t>
            </a:r>
            <a:r>
              <a:rPr lang="en-US" dirty="0" err="1"/>
              <a:t>Ingolf</a:t>
            </a:r>
            <a:br>
              <a:rPr lang="hu-HU" dirty="0"/>
            </a:br>
            <a:r>
              <a:rPr lang="hu-HU" dirty="0" err="1"/>
              <a:t>Resilience</a:t>
            </a:r>
            <a:r>
              <a:rPr lang="hu-HU" dirty="0"/>
              <a:t> and </a:t>
            </a:r>
            <a:r>
              <a:rPr lang="hu-HU" dirty="0" err="1"/>
              <a:t>scalability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Arrowhead</a:t>
            </a:r>
            <a:r>
              <a:rPr lang="hu-HU" dirty="0"/>
              <a:t>, Jan van </a:t>
            </a:r>
            <a:r>
              <a:rPr lang="hu-HU" dirty="0" err="1"/>
              <a:t>Deventer</a:t>
            </a:r>
            <a:br>
              <a:rPr lang="hu-HU" dirty="0"/>
            </a:br>
            <a:r>
              <a:rPr lang="hu-HU" b="1" dirty="0"/>
              <a:t> </a:t>
            </a:r>
            <a:r>
              <a:rPr lang="hu-HU" dirty="0"/>
              <a:t>– </a:t>
            </a:r>
            <a:r>
              <a:rPr lang="hu-HU" dirty="0" err="1"/>
              <a:t>github</a:t>
            </a:r>
            <a:r>
              <a:rPr lang="hu-HU" dirty="0"/>
              <a:t> </a:t>
            </a:r>
            <a:r>
              <a:rPr lang="hu-HU" dirty="0" err="1"/>
              <a:t>demo</a:t>
            </a:r>
            <a:r>
              <a:rPr lang="hu-HU" dirty="0"/>
              <a:t>: </a:t>
            </a:r>
            <a:r>
              <a:rPr lang="hu-HU" dirty="0">
                <a:effectLst/>
                <a:hlinkClick r:id="rId2" tooltip="https://github.com/vandeventer/aigodemo"/>
              </a:rPr>
              <a:t>https://github.com/vanDeventer/AiGoDemo</a:t>
            </a:r>
            <a:br>
              <a:rPr lang="hu-HU" dirty="0"/>
            </a:br>
            <a:r>
              <a:rPr lang="hu-HU" dirty="0" err="1"/>
              <a:t>Asset</a:t>
            </a:r>
            <a:r>
              <a:rPr lang="hu-HU" dirty="0"/>
              <a:t> </a:t>
            </a:r>
            <a:r>
              <a:rPr lang="hu-HU" dirty="0" err="1"/>
              <a:t>Admin</a:t>
            </a:r>
            <a:r>
              <a:rPr lang="hu-HU" dirty="0"/>
              <a:t> Shell + </a:t>
            </a:r>
            <a:r>
              <a:rPr lang="hu-HU" dirty="0" err="1"/>
              <a:t>Arrowhead</a:t>
            </a:r>
            <a:r>
              <a:rPr lang="hu-HU" dirty="0"/>
              <a:t> - Felix</a:t>
            </a:r>
            <a:br>
              <a:rPr dirty="0"/>
            </a:br>
            <a:r>
              <a:rPr lang="hu-HU" dirty="0" err="1"/>
              <a:t>Autonomic</a:t>
            </a:r>
            <a:r>
              <a:rPr lang="hu-HU" dirty="0"/>
              <a:t> re-</a:t>
            </a:r>
            <a:r>
              <a:rPr lang="hu-HU" dirty="0" err="1"/>
              <a:t>orchestration</a:t>
            </a:r>
            <a:r>
              <a:rPr lang="hu-HU" dirty="0"/>
              <a:t>, </a:t>
            </a:r>
            <a:r>
              <a:rPr lang="hu-HU" dirty="0" err="1"/>
              <a:t>Hua</a:t>
            </a:r>
            <a:r>
              <a:rPr lang="hu-HU" dirty="0"/>
              <a:t>/</a:t>
            </a:r>
            <a:r>
              <a:rPr lang="hu-HU" dirty="0" err="1"/>
              <a:t>Markus</a:t>
            </a:r>
            <a:r>
              <a:rPr lang="hu-HU" dirty="0"/>
              <a:t> - &gt; WP3/UC 11 AIM5.0 </a:t>
            </a:r>
            <a:r>
              <a:rPr lang="hu-HU" dirty="0" err="1"/>
              <a:t>may</a:t>
            </a:r>
            <a:r>
              <a:rPr lang="hu-HU" dirty="0"/>
              <a:t> be </a:t>
            </a:r>
            <a:r>
              <a:rPr lang="hu-HU" dirty="0" err="1"/>
              <a:t>related</a:t>
            </a:r>
            <a:br>
              <a:rPr lang="en-US" dirty="0"/>
            </a:br>
            <a:r>
              <a:rPr lang="en-US" dirty="0" err="1"/>
              <a:t>GoLang</a:t>
            </a:r>
            <a:r>
              <a:rPr lang="en-US" dirty="0"/>
              <a:t> implementation of AH core – Johan K. (adding to </a:t>
            </a:r>
            <a:r>
              <a:rPr lang="en-US" dirty="0" err="1"/>
              <a:t>ThingWave</a:t>
            </a:r>
            <a:r>
              <a:rPr lang="en-US" dirty="0"/>
              <a:t> </a:t>
            </a:r>
            <a:r>
              <a:rPr lang="en-US" dirty="0" err="1"/>
              <a:t>impl</a:t>
            </a:r>
            <a:r>
              <a:rPr lang="en-US" dirty="0"/>
              <a:t>.)</a:t>
            </a:r>
            <a:br>
              <a:rPr lang="hu-HU" dirty="0"/>
            </a:br>
            <a:endParaRPr dirty="0"/>
          </a:p>
          <a:p>
            <a:pPr marL="132957" indent="-132957" defTabSz="338326">
              <a:spcBef>
                <a:spcPts val="0"/>
              </a:spcBef>
              <a:buSzPct val="100000"/>
              <a:buAutoNum type="arabicParenR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rPr dirty="0"/>
              <a:t>Updates adaptors and translators</a:t>
            </a:r>
            <a:br>
              <a:rPr dirty="0"/>
            </a:br>
            <a:r>
              <a:rPr lang="hu-HU" dirty="0"/>
              <a:t>Data </a:t>
            </a:r>
            <a:r>
              <a:rPr lang="hu-HU" dirty="0" err="1"/>
              <a:t>Models</a:t>
            </a:r>
            <a:r>
              <a:rPr lang="hu-HU" dirty="0"/>
              <a:t>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Semantics</a:t>
            </a:r>
            <a:r>
              <a:rPr lang="hu-HU" dirty="0"/>
              <a:t>, </a:t>
            </a:r>
            <a:r>
              <a:rPr lang="hu-HU" dirty="0" err="1"/>
              <a:t>Torbjörn</a:t>
            </a:r>
            <a:r>
              <a:rPr lang="hu-HU" dirty="0"/>
              <a:t>/ Jan/ Oscar</a:t>
            </a:r>
            <a:br>
              <a:rPr lang="hu-HU" dirty="0"/>
            </a:br>
            <a:r>
              <a:rPr lang="hu-HU" dirty="0"/>
              <a:t>WP4 - </a:t>
            </a:r>
            <a:r>
              <a:rPr lang="hu-HU" dirty="0" err="1"/>
              <a:t>Translators</a:t>
            </a:r>
            <a:r>
              <a:rPr lang="hu-HU" dirty="0"/>
              <a:t> </a:t>
            </a:r>
            <a:r>
              <a:rPr lang="hu-HU" dirty="0" err="1"/>
              <a:t>Arrowhead</a:t>
            </a:r>
            <a:r>
              <a:rPr lang="hu-HU" dirty="0"/>
              <a:t> </a:t>
            </a:r>
            <a:r>
              <a:rPr lang="hu-HU" dirty="0" err="1"/>
              <a:t>fPVN</a:t>
            </a:r>
            <a:r>
              <a:rPr lang="hu-HU" dirty="0"/>
              <a:t>, Christina/Felipe/</a:t>
            </a:r>
            <a:r>
              <a:rPr lang="hu-HU" dirty="0" err="1"/>
              <a:t>Tamas</a:t>
            </a:r>
            <a:br>
              <a:rPr lang="hu-HU" dirty="0"/>
            </a:br>
            <a:r>
              <a:rPr lang="hu-HU" dirty="0" err="1"/>
              <a:t>Model-based</a:t>
            </a:r>
            <a:r>
              <a:rPr lang="hu-HU" dirty="0"/>
              <a:t> </a:t>
            </a:r>
            <a:r>
              <a:rPr lang="hu-HU" dirty="0" err="1"/>
              <a:t>tr</a:t>
            </a:r>
            <a:r>
              <a:rPr lang="hu-HU" dirty="0"/>
              <a:t>. – Asma (CEA)</a:t>
            </a:r>
            <a:br>
              <a:rPr lang="hu-HU" dirty="0"/>
            </a:br>
            <a:r>
              <a:rPr lang="hu-HU" dirty="0"/>
              <a:t>AI-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tr</a:t>
            </a:r>
            <a:r>
              <a:rPr lang="hu-HU" dirty="0"/>
              <a:t>. – </a:t>
            </a:r>
            <a:r>
              <a:rPr lang="hu-HU" dirty="0" err="1"/>
              <a:t>Tamas</a:t>
            </a:r>
            <a:r>
              <a:rPr lang="hu-HU" dirty="0"/>
              <a:t> </a:t>
            </a:r>
            <a:r>
              <a:rPr lang="hu-HU" dirty="0" err="1"/>
              <a:t>Tothfalusi</a:t>
            </a:r>
            <a:r>
              <a:rPr lang="hu-HU" dirty="0"/>
              <a:t> (AITIA)</a:t>
            </a:r>
            <a:br>
              <a:rPr lang="hu-HU" dirty="0"/>
            </a:br>
            <a:r>
              <a:rPr lang="hu-HU" dirty="0" err="1"/>
              <a:t>Semantic</a:t>
            </a:r>
            <a:r>
              <a:rPr lang="hu-HU" dirty="0"/>
              <a:t> </a:t>
            </a:r>
            <a:r>
              <a:rPr dirty="0"/>
              <a:t>Translation - Pedro,</a:t>
            </a:r>
            <a:r>
              <a:rPr lang="hu-HU" dirty="0"/>
              <a:t> F</a:t>
            </a:r>
            <a:r>
              <a:rPr lang="en-US" dirty="0" err="1"/>
              <a:t>i</a:t>
            </a:r>
            <a:r>
              <a:rPr lang="hu-HU" dirty="0" err="1"/>
              <a:t>lipe</a:t>
            </a:r>
            <a:br>
              <a:rPr dirty="0"/>
            </a:br>
            <a:r>
              <a:rPr lang="hu-HU" dirty="0" err="1"/>
              <a:t>Middleware</a:t>
            </a:r>
            <a:r>
              <a:rPr lang="hu-HU" dirty="0"/>
              <a:t> </a:t>
            </a:r>
            <a:r>
              <a:rPr lang="hu-HU" dirty="0" err="1"/>
              <a:t>Protocol</a:t>
            </a:r>
            <a:r>
              <a:rPr lang="hu-HU" dirty="0"/>
              <a:t> </a:t>
            </a:r>
            <a:r>
              <a:rPr lang="hu-HU" dirty="0" err="1"/>
              <a:t>Translator</a:t>
            </a:r>
            <a:r>
              <a:rPr lang="hu-HU" dirty="0"/>
              <a:t> (Luis, </a:t>
            </a:r>
            <a:r>
              <a:rPr lang="hu-HU" dirty="0" err="1"/>
              <a:t>Bernardo</a:t>
            </a:r>
            <a:r>
              <a:rPr lang="hu-HU" dirty="0"/>
              <a:t>) (</a:t>
            </a:r>
            <a:r>
              <a:rPr lang="hu-HU" dirty="0" err="1"/>
              <a:t>upcoming</a:t>
            </a:r>
            <a:r>
              <a:rPr lang="hu-HU" dirty="0"/>
              <a:t> </a:t>
            </a:r>
            <a:r>
              <a:rPr lang="hu-HU" b="1" dirty="0" err="1"/>
              <a:t>feature</a:t>
            </a:r>
            <a:r>
              <a:rPr lang="hu-HU" b="1" dirty="0"/>
              <a:t> </a:t>
            </a:r>
            <a:r>
              <a:rPr lang="hu-HU" b="1" dirty="0" err="1"/>
              <a:t>pres</a:t>
            </a:r>
            <a:r>
              <a:rPr lang="hu-HU" b="1" dirty="0"/>
              <a:t>)</a:t>
            </a:r>
            <a:endParaRPr lang="hu-HU" dirty="0"/>
          </a:p>
          <a:p>
            <a:pPr marL="132957" indent="-132957" defTabSz="338326">
              <a:spcBef>
                <a:spcPts val="0"/>
              </a:spcBef>
              <a:buSzPct val="100000"/>
              <a:buAutoNum type="arabicParenR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rPr dirty="0"/>
              <a:t>SysML2 - profile, Geza/Jerker</a:t>
            </a:r>
            <a:r>
              <a:rPr lang="hu-HU" dirty="0"/>
              <a:t>/</a:t>
            </a:r>
            <a:r>
              <a:rPr lang="hu-HU" dirty="0" err="1"/>
              <a:t>Oystein</a:t>
            </a:r>
            <a:r>
              <a:rPr lang="hu-HU" dirty="0"/>
              <a:t>/</a:t>
            </a:r>
            <a:br>
              <a:rPr dirty="0"/>
            </a:br>
            <a:r>
              <a:rPr dirty="0"/>
              <a:t>OPC-UA adaptor, Aparajita</a:t>
            </a:r>
            <a:r>
              <a:rPr lang="hu-HU" dirty="0"/>
              <a:t> -&gt; </a:t>
            </a:r>
            <a:r>
              <a:rPr lang="hu-HU" dirty="0" err="1"/>
              <a:t>close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release</a:t>
            </a:r>
            <a:r>
              <a:rPr lang="hu-HU" dirty="0"/>
              <a:t> (?)</a:t>
            </a:r>
            <a:br>
              <a:rPr dirty="0"/>
            </a:br>
            <a:r>
              <a:rPr dirty="0"/>
              <a:t>Z-wave adaptor, Salman</a:t>
            </a:r>
            <a:r>
              <a:rPr lang="hu-HU" dirty="0"/>
              <a:t> -&gt; </a:t>
            </a:r>
            <a:r>
              <a:rPr lang="hu-HU" dirty="0" err="1"/>
              <a:t>close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release</a:t>
            </a:r>
            <a:r>
              <a:rPr lang="hu-HU" dirty="0"/>
              <a:t> (?)</a:t>
            </a:r>
            <a:br>
              <a:rPr dirty="0"/>
            </a:br>
            <a:r>
              <a:rPr dirty="0"/>
              <a:t>Modbus TCP adaptor</a:t>
            </a:r>
            <a:r>
              <a:rPr lang="hu-HU" dirty="0"/>
              <a:t>, Oscar -&gt; </a:t>
            </a:r>
            <a:r>
              <a:rPr lang="hu-HU" dirty="0" err="1"/>
              <a:t>close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release</a:t>
            </a:r>
            <a:r>
              <a:rPr lang="hu-HU" dirty="0"/>
              <a:t> (?)</a:t>
            </a:r>
            <a:br>
              <a:rPr dirty="0"/>
            </a:br>
            <a:br>
              <a:rPr dirty="0"/>
            </a:br>
            <a:r>
              <a:rPr dirty="0"/>
              <a:t>Command line tools adaptor, Jan F</a:t>
            </a:r>
            <a:r>
              <a:rPr lang="hu-HU" dirty="0"/>
              <a:t> 	-					</a:t>
            </a:r>
            <a:endParaRPr lang="en-US" dirty="0"/>
          </a:p>
          <a:p>
            <a:pPr marL="0" indent="0" defTabSz="338326">
              <a:spcBef>
                <a:spcPts val="0"/>
              </a:spcBef>
              <a:buSzPct val="100000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rPr lang="en-US" dirty="0"/>
              <a:t>	</a:t>
            </a:r>
            <a:r>
              <a:rPr lang="hu-HU" dirty="0"/>
              <a:t>– </a:t>
            </a:r>
            <a:r>
              <a:rPr lang="hu-HU" dirty="0" err="1"/>
              <a:t>development</a:t>
            </a:r>
            <a:r>
              <a:rPr lang="hu-HU" dirty="0"/>
              <a:t> is a </a:t>
            </a:r>
            <a:r>
              <a:rPr lang="hu-HU" dirty="0" err="1"/>
              <a:t>background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 </a:t>
            </a:r>
            <a:r>
              <a:rPr lang="hu-HU" dirty="0" err="1"/>
              <a:t>now</a:t>
            </a:r>
            <a:br>
              <a:rPr lang="hu-HU" dirty="0"/>
            </a:br>
            <a:r>
              <a:rPr lang="hu-HU" dirty="0"/>
              <a:t>	- video </a:t>
            </a:r>
            <a:r>
              <a:rPr lang="hu-HU" dirty="0" err="1"/>
              <a:t>tutorial</a:t>
            </a:r>
            <a:r>
              <a:rPr lang="hu-HU" dirty="0"/>
              <a:t> is </a:t>
            </a:r>
            <a:r>
              <a:rPr lang="hu-HU" dirty="0" err="1"/>
              <a:t>available</a:t>
            </a:r>
            <a:r>
              <a:rPr lang="hu-HU" dirty="0"/>
              <a:t> –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standalone</a:t>
            </a:r>
            <a:r>
              <a:rPr lang="hu-HU" dirty="0"/>
              <a:t> </a:t>
            </a:r>
            <a:r>
              <a:rPr lang="hu-HU" dirty="0" err="1"/>
              <a:t>adaptor</a:t>
            </a:r>
            <a:r>
              <a:rPr lang="hu-HU" dirty="0"/>
              <a:t> is </a:t>
            </a:r>
            <a:r>
              <a:rPr lang="hu-HU" dirty="0" err="1"/>
              <a:t>ready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usage</a:t>
            </a:r>
            <a:br>
              <a:rPr lang="hu-HU" dirty="0"/>
            </a:br>
            <a:r>
              <a:rPr lang="hu-HU" dirty="0"/>
              <a:t>	- </a:t>
            </a:r>
            <a:r>
              <a:rPr lang="hu-HU" dirty="0" err="1"/>
              <a:t>Arrowhead</a:t>
            </a:r>
            <a:r>
              <a:rPr lang="hu-HU" dirty="0"/>
              <a:t> </a:t>
            </a:r>
            <a:r>
              <a:rPr lang="hu-HU" dirty="0" err="1"/>
              <a:t>integration</a:t>
            </a:r>
            <a:r>
              <a:rPr lang="hu-HU" dirty="0"/>
              <a:t> is </a:t>
            </a:r>
            <a:r>
              <a:rPr lang="hu-HU" dirty="0" err="1"/>
              <a:t>close</a:t>
            </a:r>
            <a:r>
              <a:rPr lang="hu-HU" dirty="0"/>
              <a:t>.</a:t>
            </a:r>
            <a:br>
              <a:rPr lang="hu-HU" dirty="0"/>
            </a:br>
            <a:r>
              <a:rPr lang="hu-HU" dirty="0" err="1"/>
              <a:t>Arrowhead</a:t>
            </a:r>
            <a:r>
              <a:rPr lang="hu-HU" dirty="0"/>
              <a:t> and AI/ML </a:t>
            </a:r>
            <a:r>
              <a:rPr lang="hu-HU" dirty="0" err="1"/>
              <a:t>tool</a:t>
            </a:r>
            <a:r>
              <a:rPr lang="hu-HU" dirty="0"/>
              <a:t> </a:t>
            </a:r>
            <a:r>
              <a:rPr lang="hu-HU" dirty="0" err="1"/>
              <a:t>integration</a:t>
            </a:r>
            <a:r>
              <a:rPr lang="hu-HU" dirty="0"/>
              <a:t>, </a:t>
            </a:r>
            <a:r>
              <a:rPr lang="en-US" dirty="0"/>
              <a:t>Tamas B.</a:t>
            </a:r>
          </a:p>
          <a:p>
            <a:pPr marL="0" indent="0" defTabSz="338326">
              <a:spcBef>
                <a:spcPts val="0"/>
              </a:spcBef>
              <a:buSzPct val="100000"/>
              <a:defRPr sz="1000">
                <a:latin typeface="+mj-lt"/>
                <a:ea typeface="+mj-ea"/>
                <a:cs typeface="+mj-cs"/>
                <a:sym typeface="Avenir Roman"/>
              </a:defRPr>
            </a:pPr>
            <a:endParaRPr lang="en-US" dirty="0"/>
          </a:p>
          <a:p>
            <a:pPr marL="0" indent="0" defTabSz="338326">
              <a:spcBef>
                <a:spcPts val="0"/>
              </a:spcBef>
              <a:buSzPct val="100000"/>
              <a:defRPr sz="1000">
                <a:latin typeface="+mj-lt"/>
                <a:ea typeface="+mj-ea"/>
                <a:cs typeface="+mj-cs"/>
                <a:sym typeface="Avenir Roman"/>
              </a:defRPr>
            </a:pPr>
            <a:endParaRPr lang="en-US" dirty="0"/>
          </a:p>
          <a:p>
            <a:pPr marL="0" indent="0" defTabSz="338326">
              <a:spcBef>
                <a:spcPts val="0"/>
              </a:spcBef>
              <a:buSzPct val="100000"/>
              <a:defRPr sz="1000">
                <a:latin typeface="+mj-lt"/>
                <a:ea typeface="+mj-ea"/>
                <a:cs typeface="+mj-cs"/>
                <a:sym typeface="Avenir Roman"/>
              </a:defRPr>
            </a:pPr>
            <a:endParaRPr lang="en-US" dirty="0"/>
          </a:p>
          <a:p>
            <a:pPr marL="0" indent="0" defTabSz="338326">
              <a:spcBef>
                <a:spcPts val="0"/>
              </a:spcBef>
              <a:buSzPct val="100000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rPr lang="en-US" dirty="0"/>
              <a:t>5) Updates on engineering tools</a:t>
            </a:r>
            <a:br>
              <a:rPr lang="en-US" dirty="0"/>
            </a:br>
            <a:r>
              <a:rPr lang="en-US" dirty="0" err="1"/>
              <a:t>SysML</a:t>
            </a:r>
            <a:r>
              <a:rPr lang="en-US" dirty="0"/>
              <a:t> 1.6 profile &amp; core system models (also Eclipse Papyrus)- Jerker</a:t>
            </a:r>
            <a:br>
              <a:rPr lang="en-US" dirty="0"/>
            </a:br>
            <a:r>
              <a:rPr lang="en-US" dirty="0"/>
              <a:t>Engineering process, Jan/Gianvito (keep on going in </a:t>
            </a:r>
            <a:r>
              <a:rPr lang="en-US" dirty="0" err="1"/>
              <a:t>fPVN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( Model based engineering, plug-ins, Cristina )</a:t>
            </a:r>
            <a:br>
              <a:rPr lang="en-US" b="1" dirty="0"/>
            </a:br>
            <a:r>
              <a:rPr lang="en-US" dirty="0"/>
              <a:t>Web based </a:t>
            </a:r>
            <a:r>
              <a:rPr lang="en-US" dirty="0" err="1"/>
              <a:t>SysML</a:t>
            </a:r>
            <a:r>
              <a:rPr lang="en-US" dirty="0"/>
              <a:t> tool (??)– Geza/Pal</a:t>
            </a:r>
            <a:br>
              <a:rPr lang="en-US" dirty="0"/>
            </a:br>
            <a:r>
              <a:rPr lang="en-US" dirty="0"/>
              <a:t>Web based SysML2 tool – Eclipse </a:t>
            </a:r>
            <a:r>
              <a:rPr lang="en-US" dirty="0" err="1"/>
              <a:t>SysON</a:t>
            </a:r>
            <a:r>
              <a:rPr lang="en-US" dirty="0"/>
              <a:t> (Asma @CEA, OBEO)</a:t>
            </a:r>
            <a:br>
              <a:rPr lang="en-US" dirty="0"/>
            </a:br>
            <a:r>
              <a:rPr lang="en-US" dirty="0"/>
              <a:t>Copilot: to generate SysML1 using the Arrowhead DSL, Asma</a:t>
            </a:r>
            <a:br>
              <a:rPr lang="en-US" dirty="0"/>
            </a:br>
            <a:r>
              <a:rPr lang="en-US" dirty="0"/>
              <a:t>Arrowhead framework Installer Tool, Tamas B./</a:t>
            </a:r>
            <a:r>
              <a:rPr lang="en-US" dirty="0" err="1"/>
              <a:t>Rajmund</a:t>
            </a:r>
            <a:r>
              <a:rPr lang="en-US" dirty="0"/>
              <a:t> – new minor v4.6.2</a:t>
            </a:r>
            <a:br>
              <a:rPr lang="en-US" dirty="0"/>
            </a:br>
            <a:r>
              <a:rPr lang="en-US" dirty="0"/>
              <a:t>AIMS </a:t>
            </a:r>
            <a:r>
              <a:rPr lang="en-US" dirty="0" err="1"/>
              <a:t>MLOps</a:t>
            </a:r>
            <a:r>
              <a:rPr lang="en-US" dirty="0"/>
              <a:t> toolchain concept (Csaba, Pal)</a:t>
            </a:r>
            <a:br>
              <a:rPr lang="en-US" dirty="0"/>
            </a:br>
            <a:r>
              <a:rPr lang="en-US" dirty="0"/>
              <a:t>Arrowhead engineering copilot (Csaba)</a:t>
            </a:r>
            <a:br>
              <a:rPr lang="en-US" dirty="0"/>
            </a:br>
            <a:r>
              <a:rPr lang="en-US" dirty="0"/>
              <a:t>( CPS </a:t>
            </a:r>
            <a:r>
              <a:rPr lang="en-US" dirty="0" err="1"/>
              <a:t>MLOps</a:t>
            </a:r>
            <a:r>
              <a:rPr lang="en-US" dirty="0"/>
              <a:t> concept and Jenkins tooling (Pal) )</a:t>
            </a:r>
            <a:br>
              <a:rPr lang="en-US" dirty="0"/>
            </a:br>
            <a:r>
              <a:rPr lang="en-US" dirty="0"/>
              <a:t>AIMS5.0 AI Toolbox  with 3 levels, methods, processes 	(Gergely/Attila/Daniel)</a:t>
            </a:r>
          </a:p>
          <a:p>
            <a:pPr marL="0" indent="0" defTabSz="338326">
              <a:spcBef>
                <a:spcPts val="0"/>
              </a:spcBef>
              <a:buSzPct val="100000"/>
              <a:defRPr sz="1000">
                <a:latin typeface="+mj-lt"/>
                <a:ea typeface="+mj-ea"/>
                <a:cs typeface="+mj-cs"/>
                <a:sym typeface="Avenir Roman"/>
              </a:defRPr>
            </a:pPr>
            <a:endParaRPr lang="en-US" dirty="0"/>
          </a:p>
          <a:p>
            <a:pPr marL="0" indent="0" defTabSz="338326">
              <a:spcBef>
                <a:spcPts val="0"/>
              </a:spcBef>
              <a:buSzPct val="100000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rPr lang="en-US" dirty="0"/>
              <a:t>6) Security aspects</a:t>
            </a:r>
            <a:br>
              <a:rPr lang="en-US" dirty="0"/>
            </a:br>
            <a:r>
              <a:rPr lang="en-US" dirty="0"/>
              <a:t>( NGAC, Ulf – Policy server is an extra feature for access ctrl; prototype on collapse policies with attribute-based access ctrl, ABAC enabled ABE )</a:t>
            </a:r>
            <a:br>
              <a:rPr lang="en-US" dirty="0"/>
            </a:br>
            <a:endParaRPr dirty="0"/>
          </a:p>
          <a:p>
            <a:pPr marL="0" indent="0" defTabSz="338326">
              <a:spcBef>
                <a:spcPts val="0"/>
              </a:spcBef>
              <a:buSzPct val="100000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rPr lang="en-US" dirty="0"/>
              <a:t>7) </a:t>
            </a:r>
            <a:r>
              <a:rPr lang="hu-HU" dirty="0"/>
              <a:t>AI </a:t>
            </a:r>
            <a:r>
              <a:rPr lang="hu-HU" dirty="0" err="1"/>
              <a:t>Gym</a:t>
            </a:r>
            <a:r>
              <a:rPr lang="hu-HU" dirty="0"/>
              <a:t> (Stefan, </a:t>
            </a:r>
            <a:r>
              <a:rPr lang="hu-HU" dirty="0" err="1"/>
              <a:t>Markus</a:t>
            </a:r>
            <a:r>
              <a:rPr lang="hu-HU" dirty="0"/>
              <a:t>) – </a:t>
            </a:r>
            <a:r>
              <a:rPr lang="hu-HU" dirty="0" err="1"/>
              <a:t>Arrowhead’ified</a:t>
            </a:r>
            <a:r>
              <a:rPr lang="hu-HU" dirty="0"/>
              <a:t>” version is </a:t>
            </a:r>
            <a:r>
              <a:rPr lang="hu-HU" dirty="0" err="1"/>
              <a:t>available</a:t>
            </a:r>
            <a:r>
              <a:rPr lang="hu-HU" dirty="0"/>
              <a:t> </a:t>
            </a:r>
            <a:r>
              <a:rPr lang="en-US" dirty="0"/>
              <a:t>– paper </a:t>
            </a:r>
            <a:r>
              <a:rPr lang="en-US" dirty="0" err="1"/>
              <a:t>acc’ed</a:t>
            </a:r>
            <a:br>
              <a:rPr lang="hu-HU" dirty="0"/>
            </a:br>
            <a:r>
              <a:rPr lang="hu-HU" dirty="0"/>
              <a:t>     GUI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generate</a:t>
            </a:r>
            <a:r>
              <a:rPr lang="hu-HU" dirty="0"/>
              <a:t> </a:t>
            </a:r>
            <a:r>
              <a:rPr lang="hu-HU" dirty="0" err="1"/>
              <a:t>certificates</a:t>
            </a:r>
            <a:r>
              <a:rPr lang="hu-HU" dirty="0"/>
              <a:t> – </a:t>
            </a:r>
            <a:r>
              <a:rPr lang="hu-HU" dirty="0" err="1"/>
              <a:t>Kristjan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                  - </a:t>
            </a:r>
            <a:r>
              <a:rPr lang="hu-HU" dirty="0" err="1">
                <a:effectLst/>
                <a:hlinkClick r:id="rId3" tooltip="https://github.com/cuaupro/cryptogen-python/tree/gui"/>
              </a:rPr>
              <a:t>CuAuPro</a:t>
            </a:r>
            <a:r>
              <a:rPr lang="hu-HU" dirty="0">
                <a:effectLst/>
                <a:hlinkClick r:id="rId3" tooltip="https://github.com/cuaupro/cryptogen-python/tree/gui"/>
              </a:rPr>
              <a:t>/</a:t>
            </a:r>
            <a:r>
              <a:rPr lang="hu-HU" dirty="0" err="1">
                <a:effectLst/>
                <a:hlinkClick r:id="rId3" tooltip="https://github.com/cuaupro/cryptogen-python/tree/gui"/>
              </a:rPr>
              <a:t>cryptogen-python</a:t>
            </a:r>
            <a:r>
              <a:rPr lang="hu-HU" dirty="0">
                <a:effectLst/>
                <a:hlinkClick r:id="rId3" tooltip="https://github.com/cuaupro/cryptogen-python/tree/gui"/>
              </a:rPr>
              <a:t> </a:t>
            </a:r>
            <a:r>
              <a:rPr lang="hu-HU" dirty="0" err="1">
                <a:effectLst/>
                <a:hlinkClick r:id="rId3" tooltip="https://github.com/cuaupro/cryptogen-python/tree/gui"/>
              </a:rPr>
              <a:t>at</a:t>
            </a:r>
            <a:r>
              <a:rPr lang="hu-HU" dirty="0">
                <a:effectLst/>
                <a:hlinkClick r:id="rId3" tooltip="https://github.com/cuaupro/cryptogen-python/tree/gui"/>
              </a:rPr>
              <a:t> </a:t>
            </a:r>
            <a:r>
              <a:rPr lang="hu-HU" dirty="0" err="1">
                <a:effectLst/>
                <a:hlinkClick r:id="rId3" tooltip="https://github.com/cuaupro/cryptogen-python/tree/gui"/>
              </a:rPr>
              <a:t>gui</a:t>
            </a:r>
            <a:r>
              <a:rPr lang="hu-HU" dirty="0">
                <a:effectLst/>
                <a:hlinkClick r:id="rId3" tooltip="https://github.com/cuaupro/cryptogen-python/tree/gui"/>
              </a:rPr>
              <a:t> (github.com)</a:t>
            </a:r>
            <a:endParaRPr lang="hu-HU" dirty="0"/>
          </a:p>
          <a:p>
            <a:pPr marL="0" indent="0" defTabSz="338326">
              <a:spcBef>
                <a:spcPts val="0"/>
              </a:spcBef>
              <a:buSzPct val="100000"/>
              <a:defRPr sz="1000">
                <a:latin typeface="+mj-lt"/>
                <a:ea typeface="+mj-ea"/>
                <a:cs typeface="+mj-cs"/>
                <a:sym typeface="Avenir Roman"/>
              </a:defRPr>
            </a:pPr>
            <a:endParaRPr dirty="0"/>
          </a:p>
          <a:p>
            <a:pPr marL="0" indent="0" defTabSz="338326">
              <a:spcBef>
                <a:spcPts val="0"/>
              </a:spcBef>
              <a:buSzPct val="100000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rPr lang="en-US" dirty="0"/>
              <a:t>8) </a:t>
            </a:r>
            <a:r>
              <a:rPr dirty="0"/>
              <a:t>Updates on training tools</a:t>
            </a:r>
            <a:br>
              <a:rPr dirty="0"/>
            </a:br>
            <a:r>
              <a:rPr lang="hu-HU" dirty="0"/>
              <a:t>	(Google </a:t>
            </a:r>
            <a:r>
              <a:rPr lang="hu-HU" dirty="0" err="1"/>
              <a:t>Blockly</a:t>
            </a:r>
            <a:r>
              <a:rPr lang="hu-HU" dirty="0"/>
              <a:t> </a:t>
            </a:r>
            <a:r>
              <a:rPr lang="hu-HU" dirty="0" err="1"/>
              <a:t>feature</a:t>
            </a:r>
            <a:r>
              <a:rPr lang="hu-HU" dirty="0"/>
              <a:t> </a:t>
            </a:r>
            <a:r>
              <a:rPr lang="hu-HU" dirty="0" err="1"/>
              <a:t>pres</a:t>
            </a:r>
            <a:r>
              <a:rPr lang="hu-HU" dirty="0"/>
              <a:t>.) </a:t>
            </a:r>
            <a:r>
              <a:rPr dirty="0"/>
              <a:t>Training tool, </a:t>
            </a:r>
            <a:r>
              <a:rPr dirty="0" err="1"/>
              <a:t>Sebasti</a:t>
            </a:r>
            <a:r>
              <a:rPr lang="hu-HU" dirty="0"/>
              <a:t>e</a:t>
            </a:r>
            <a:r>
              <a:rPr dirty="0"/>
              <a:t>n/Marcello/Saadia</a:t>
            </a:r>
            <a:br>
              <a:rPr lang="hu-HU" dirty="0"/>
            </a:br>
            <a:r>
              <a:rPr lang="hu-HU" dirty="0">
                <a:effectLst/>
                <a:hlinkClick r:id="rId4" tooltip="https://github.com/a-s-t-u-c-e/studio4education"/>
              </a:rPr>
              <a:t>https://github.com/A-S-T-U-C-E/STudio4Education</a:t>
            </a:r>
            <a:br>
              <a:rPr dirty="0"/>
            </a:br>
            <a:endParaRPr dirty="0"/>
          </a:p>
          <a:p>
            <a:pPr marL="0" indent="0" defTabSz="338326">
              <a:spcBef>
                <a:spcPts val="0"/>
              </a:spcBef>
              <a:buSzPct val="100000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rPr lang="en-US" dirty="0"/>
              <a:t>9) </a:t>
            </a:r>
            <a:r>
              <a:rPr dirty="0"/>
              <a:t>Next telco,</a:t>
            </a:r>
            <a:r>
              <a:rPr lang="hu-HU" dirty="0"/>
              <a:t> </a:t>
            </a:r>
            <a:r>
              <a:rPr lang="en-US" dirty="0"/>
              <a:t>17</a:t>
            </a:r>
            <a:r>
              <a:rPr lang="en-US" baseline="30000" dirty="0"/>
              <a:t>th </a:t>
            </a:r>
            <a:r>
              <a:rPr lang="hu-HU" dirty="0"/>
              <a:t> </a:t>
            </a:r>
            <a:r>
              <a:rPr lang="en-US" dirty="0"/>
              <a:t>, June </a:t>
            </a:r>
            <a:r>
              <a:rPr lang="hu-HU" dirty="0"/>
              <a:t>202</a:t>
            </a:r>
            <a:r>
              <a:rPr lang="en-US" dirty="0"/>
              <a:t>5</a:t>
            </a:r>
            <a:r>
              <a:rPr lang="hu-HU" dirty="0"/>
              <a:t> </a:t>
            </a:r>
            <a:r>
              <a:rPr dirty="0"/>
              <a:t>at 15.30</a:t>
            </a:r>
            <a:br>
              <a:rPr dirty="0"/>
            </a:br>
            <a:endParaRPr lang="en-US" dirty="0"/>
          </a:p>
          <a:p>
            <a:pPr marL="0" indent="0" defTabSz="338326">
              <a:spcBef>
                <a:spcPts val="0"/>
              </a:spcBef>
              <a:buSzPct val="100000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rPr b="1" dirty="0">
                <a:solidFill>
                  <a:srgbClr val="FF0000"/>
                </a:solidFill>
              </a:rPr>
              <a:t>Next feature presentation</a:t>
            </a:r>
            <a:r>
              <a:rPr lang="hu-HU" b="1" dirty="0">
                <a:solidFill>
                  <a:srgbClr val="FF0000"/>
                </a:solidFill>
              </a:rPr>
              <a:t>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AAS + a little Arrowhead (Giovanni, Pedro)</a:t>
            </a:r>
            <a:br>
              <a:rPr lang="en-US" dirty="0"/>
            </a:br>
            <a:r>
              <a:rPr lang="en-US" dirty="0"/>
              <a:t>- </a:t>
            </a:r>
            <a:r>
              <a:rPr lang="hu-HU" dirty="0"/>
              <a:t>WP4 - </a:t>
            </a:r>
            <a:r>
              <a:rPr lang="hu-HU" dirty="0" err="1"/>
              <a:t>Translators</a:t>
            </a:r>
            <a:r>
              <a:rPr lang="hu-HU" dirty="0"/>
              <a:t> </a:t>
            </a:r>
            <a:r>
              <a:rPr lang="hu-HU" dirty="0" err="1"/>
              <a:t>Arrowhead</a:t>
            </a:r>
            <a:r>
              <a:rPr lang="hu-HU" dirty="0"/>
              <a:t> </a:t>
            </a:r>
            <a:r>
              <a:rPr lang="hu-HU" dirty="0" err="1"/>
              <a:t>fPVN</a:t>
            </a:r>
            <a:r>
              <a:rPr lang="hu-HU" dirty="0"/>
              <a:t>, Christina/Felipe/</a:t>
            </a:r>
            <a:r>
              <a:rPr lang="hu-HU" dirty="0" err="1"/>
              <a:t>Tamas</a:t>
            </a:r>
            <a:br>
              <a:rPr lang="hu-HU" dirty="0"/>
            </a:br>
            <a:br>
              <a:rPr dirty="0"/>
            </a:b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773341" y="197586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50" name="Agenda"/>
          <p:cNvSpPr txBox="1">
            <a:spLocks noGrp="1"/>
          </p:cNvSpPr>
          <p:nvPr>
            <p:ph type="title"/>
          </p:nvPr>
        </p:nvSpPr>
        <p:spPr>
          <a:xfrm>
            <a:off x="799888" y="155011"/>
            <a:ext cx="7444938" cy="687247"/>
          </a:xfrm>
          <a:prstGeom prst="rect">
            <a:avLst/>
          </a:prstGeom>
        </p:spPr>
        <p:txBody>
          <a:bodyPr/>
          <a:lstStyle/>
          <a:p>
            <a:r>
              <a:t>MoM</a:t>
            </a:r>
          </a:p>
        </p:txBody>
      </p:sp>
      <p:sp>
        <p:nvSpPr>
          <p:cNvPr id="251" name="1) Arrowhead Framework summer school assignment presentations, Sept 29 9-12 and Oct 6 13-15…"/>
          <p:cNvSpPr txBox="1">
            <a:spLocks noGrp="1"/>
          </p:cNvSpPr>
          <p:nvPr>
            <p:ph type="body" idx="1"/>
          </p:nvPr>
        </p:nvSpPr>
        <p:spPr>
          <a:xfrm>
            <a:off x="611588" y="802305"/>
            <a:ext cx="7444938" cy="4542190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/>
          <a:lstStyle/>
          <a:p>
            <a:pPr marL="320841" indent="-320841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rPr dirty="0"/>
              <a:t>Sign up for the Eclipse Arrowhead mailing list</a:t>
            </a:r>
            <a:br>
              <a:rPr dirty="0"/>
            </a:b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arrowhead-dev@eclipse.org</a:t>
            </a:r>
            <a:br>
              <a:rPr dirty="0"/>
            </a:br>
            <a:r>
              <a:rPr dirty="0"/>
              <a:t>at</a:t>
            </a:r>
            <a:br>
              <a:rPr dirty="0"/>
            </a:b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https://accounts.eclipse.org/mailing-list/arrowhead-dev</a:t>
            </a:r>
            <a:br>
              <a:rPr dirty="0"/>
            </a:br>
            <a:endParaRPr dirty="0"/>
          </a:p>
          <a:p>
            <a:pPr marL="320841" indent="-320841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rPr dirty="0"/>
              <a:t>MoM at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www.github.com/eclipse-arrowhead/roadmap/Bi-weekly-coordination</a:t>
            </a:r>
            <a:br>
              <a:rPr dirty="0"/>
            </a:b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43241</TotalTime>
  <Words>713</Words>
  <Application>Microsoft Office PowerPoint</Application>
  <PresentationFormat>Diavetítés a képernyőre (16:10 oldalarány)</PresentationFormat>
  <Paragraphs>27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9" baseType="lpstr">
      <vt:lpstr>Arial</vt:lpstr>
      <vt:lpstr>Avenir Roman</vt:lpstr>
      <vt:lpstr>Calibri</vt:lpstr>
      <vt:lpstr>Helvetica Light</vt:lpstr>
      <vt:lpstr>Trebuchet MS</vt:lpstr>
      <vt:lpstr>Default</vt:lpstr>
      <vt:lpstr>Arrowhead Framework development coordination:  2025-06-03 at 15:30 Meeting link: https://teams.microsoft.com/l/meetup-join/19%3ameeting_NmNhNDIxY2QtN2IwMC00ZTA1LWFmZGEtZWVkODhlYTVjMGY1%40thread.v2/0?context=%7b%22Tid%22%3a%226a3548ab-7570-4271-91a8-58da00697029%22%2c%22Oid%22%3a%22b81107c1-9773-4145-9e1c-88c264a67664%22%7d  </vt:lpstr>
      <vt:lpstr>Agenda</vt:lpstr>
      <vt:lpstr>MoM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Arrowhead Framework development coordination:  23-06-20 at 15.30 Meeting link: https://ltu.webex.com/ltu/j.php?MTID=m53372c08f6c7a095410d9b4fa3ee220f</dc:title>
  <dc:creator>Pal</dc:creator>
  <cp:lastModifiedBy>Bordi Tamás</cp:lastModifiedBy>
  <cp:revision>83</cp:revision>
  <dcterms:modified xsi:type="dcterms:W3CDTF">2025-06-03T11:19:48Z</dcterms:modified>
</cp:coreProperties>
</file>