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rrow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2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799889" y="1185151"/>
            <a:ext cx="3645240" cy="45298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1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1"/>
            <a:ext cx="9144793" cy="573074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2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1"/>
            <a:ext cx="9144793" cy="5730740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46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owhead_3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5" y="-10919"/>
            <a:ext cx="9156990" cy="5736837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3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ildobjekt 1" descr="Bildobjek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5" y="-10919"/>
            <a:ext cx="9156990" cy="5736837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 marL="1587" indent="-1587"/>
            <a:lvl4pPr marL="1698169" indent="-326569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8708977" y="197587"/>
            <a:ext cx="232873" cy="22850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1333500" y="1775354"/>
            <a:ext cx="6477000" cy="1225024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FFFFFF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8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6399" y="4517999"/>
            <a:ext cx="1004729" cy="986402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333500" y="1775354"/>
            <a:ext cx="6477000" cy="1225024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/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888888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8" name="Bildobjekt 4" descr="Bildobjek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ww.arrowhead.eu"/>
          <p:cNvSpPr txBox="1"/>
          <p:nvPr/>
        </p:nvSpPr>
        <p:spPr>
          <a:xfrm>
            <a:off x="-19588" y="5549241"/>
            <a:ext cx="3966630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799889" y="598565"/>
            <a:ext cx="7444938" cy="58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99889" y="1185151"/>
            <a:ext cx="7444938" cy="407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708976" y="197587"/>
            <a:ext cx="232873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8288" marR="0" indent="-26828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98169" marR="0" indent="-326569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github.com/arrowhead-f/x509-profiles/pull/3" TargetMode="Externa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clipse Arrowhead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Eclipse Arrowhead</a:t>
            </a:r>
          </a:p>
          <a:p>
            <a:pPr/>
            <a:r>
              <a:t>Roadmap WG</a:t>
            </a:r>
          </a:p>
        </p:txBody>
      </p:sp>
      <p:sp>
        <p:nvSpPr>
          <p:cNvPr id="99" name="Agenda 210428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211125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genda"/>
          <p:cNvSpPr txBox="1"/>
          <p:nvPr>
            <p:ph type="title"/>
          </p:nvPr>
        </p:nvSpPr>
        <p:spPr>
          <a:xfrm>
            <a:off x="785624" y="23541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Agenda </a:t>
            </a:r>
            <a:r>
              <a:rPr sz="2000">
                <a:solidFill>
                  <a:srgbClr val="FF2600"/>
                </a:solidFill>
              </a:rPr>
              <a:t>(MoM from last meeting in red)</a:t>
            </a:r>
          </a:p>
        </p:txBody>
      </p:sp>
      <p:sp>
        <p:nvSpPr>
          <p:cNvPr id="102" name="EclipseCon - talk proposals - https://www.eclipsecon.org/2021…"/>
          <p:cNvSpPr txBox="1"/>
          <p:nvPr>
            <p:ph type="body" idx="1"/>
          </p:nvPr>
        </p:nvSpPr>
        <p:spPr>
          <a:xfrm>
            <a:off x="753539" y="826938"/>
            <a:ext cx="8096824" cy="4390114"/>
          </a:xfrm>
          <a:prstGeom prst="rect">
            <a:avLst/>
          </a:prstGeom>
        </p:spPr>
        <p:txBody>
          <a:bodyPr/>
          <a:lstStyle/>
          <a:p>
            <a:pPr marL="149725" indent="-149725" defTabSz="256031"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v4.4.0 release - what can be released now?</a:t>
            </a:r>
            <a:br/>
            <a:r>
              <a:rPr>
                <a:solidFill>
                  <a:srgbClr val="FF2600"/>
                </a:solidFill>
              </a:rPr>
              <a:t>Jerker to contact Eclipse on the delay issue!!</a:t>
            </a:r>
          </a:p>
          <a:p>
            <a:pPr marL="149725" indent="-149725" defTabSz="256031"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CI/CD + Jenkins server for generation of packages for different OS and HW.</a:t>
            </a:r>
            <a:br/>
            <a:r>
              <a:rPr>
                <a:solidFill>
                  <a:srgbClr val="FF2600"/>
                </a:solidFill>
              </a:rPr>
              <a:t>Will continue after the 4.4.0 review.</a:t>
            </a:r>
            <a:endParaRPr>
              <a:solidFill>
                <a:srgbClr val="FF2600"/>
              </a:solidFill>
            </a:endParaRPr>
          </a:p>
          <a:p>
            <a:pPr marL="149725" indent="-149725" defTabSz="256031"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Move of code from arrowhead-f to eclipse-arrowhead</a:t>
            </a:r>
            <a:br/>
            <a:r>
              <a:t>Move only IP okayed by Eclipse repositories and working with v4.3.0. Naming convention of repository names. Proposal of names and repos to move. </a:t>
            </a:r>
            <a:br/>
            <a:r>
              <a:rPr>
                <a:solidFill>
                  <a:srgbClr val="FF2600"/>
                </a:solidFill>
              </a:rPr>
              <a:t>First lib approved to move by Wayne Betton</a:t>
            </a:r>
          </a:p>
          <a:p>
            <a:pPr marL="149725" indent="-149725" defTabSz="256031"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Lowering the entry step - status reports</a:t>
            </a:r>
          </a:p>
          <a:p>
            <a:pPr lvl="1" marL="434206" indent="-149725" defTabSz="256031">
              <a:spcBef>
                <a:spcPts val="200"/>
              </a:spcBef>
              <a:buAutoNum type="arabicPeriod" startAt="1"/>
              <a:defRPr sz="1200"/>
            </a:pPr>
            <a:r>
              <a:t>Gabor - VirtualBox on any environment, core systems + providers and consumers. </a:t>
            </a:r>
            <a:br/>
            <a:r>
              <a:rPr>
                <a:solidFill>
                  <a:srgbClr val="FF2600"/>
                </a:solidFill>
              </a:rPr>
              <a:t>No update</a:t>
            </a:r>
          </a:p>
          <a:p>
            <a:pPr lvl="1" marL="434206" indent="-149725" defTabSz="256031">
              <a:spcBef>
                <a:spcPts val="200"/>
              </a:spcBef>
              <a:buAutoNum type="arabicPeriod" startAt="1"/>
              <a:defRPr sz="1200"/>
            </a:pPr>
            <a:r>
              <a:t>Emanuel - Device daemon, Local cloud deamon, Local cloud management - </a:t>
            </a:r>
            <a:r>
              <a:rPr>
                <a:solidFill>
                  <a:srgbClr val="FF2600"/>
                </a:solidFill>
              </a:rPr>
              <a:t>will work on this as consultant to LTU, not started yet, time line next year. </a:t>
            </a:r>
          </a:p>
          <a:p>
            <a:pPr lvl="1" marL="434206" indent="-149725" defTabSz="256031">
              <a:spcBef>
                <a:spcPts val="200"/>
              </a:spcBef>
              <a:buAutoNum type="arabicPeriod" startAt="1"/>
              <a:defRPr sz="1200"/>
            </a:pPr>
            <a:r>
              <a:t>Cristina - From models to code and deployment - </a:t>
            </a:r>
            <a:br/>
            <a:r>
              <a:t>Plugin to IDE and Papyrus to select Local clouds and systems you like to include, current development of producers and consumers.</a:t>
            </a:r>
            <a:r>
              <a:rPr>
                <a:solidFill>
                  <a:srgbClr val="FF2600"/>
                </a:solidFill>
              </a:rPr>
              <a:t> 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Demo in Lubeck. Update on SysML model and profile with CEA in Paris next week. </a:t>
            </a:r>
          </a:p>
          <a:p>
            <a:pPr marL="149725" indent="-149725" defTabSz="256031">
              <a:spcBef>
                <a:spcPts val="200"/>
              </a:spcBef>
              <a:buSzPct val="100000"/>
              <a:buAutoNum type="arabicPeriod" startAt="1"/>
              <a:defRPr sz="1200"/>
            </a:pPr>
            <a:r>
              <a:t>Documentation strategy</a:t>
            </a:r>
            <a:br/>
            <a:r>
              <a:rPr>
                <a:solidFill>
                  <a:srgbClr val="FF2600"/>
                </a:solidFill>
              </a:rPr>
              <a:t>Mats proposed a discussion on documentation strategy. We may move from text documents to some type of tool which can be used for validation of implementation. A move in this direction is a future point. When to push this is still an open question.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clipse Arrowhead architecture - core systems"/>
          <p:cNvSpPr txBox="1"/>
          <p:nvPr>
            <p:ph type="title"/>
          </p:nvPr>
        </p:nvSpPr>
        <p:spPr>
          <a:xfrm>
            <a:off x="786645" y="81913"/>
            <a:ext cx="7444939" cy="586590"/>
          </a:xfrm>
          <a:prstGeom prst="rect">
            <a:avLst/>
          </a:prstGeom>
        </p:spPr>
        <p:txBody>
          <a:bodyPr/>
          <a:lstStyle/>
          <a:p>
            <a:pPr lvl="1" defTabSz="393191">
              <a:defRPr sz="3000"/>
            </a:pPr>
            <a:r>
              <a:t>Agenda</a:t>
            </a:r>
            <a:r>
              <a:rPr>
                <a:solidFill>
                  <a:srgbClr val="FF2600"/>
                </a:solidFill>
              </a:rPr>
              <a:t> </a:t>
            </a:r>
            <a:r>
              <a:rPr sz="2000">
                <a:solidFill>
                  <a:srgbClr val="FF2600"/>
                </a:solidFill>
              </a:rPr>
              <a:t>(MoM from last meeting in red)</a:t>
            </a:r>
          </a:p>
        </p:txBody>
      </p:sp>
      <p:sp>
        <p:nvSpPr>
          <p:cNvPr id="105" name="How shall serviceConsumers be registered in SystemRegistry?…"/>
          <p:cNvSpPr txBox="1"/>
          <p:nvPr>
            <p:ph type="body" idx="1"/>
          </p:nvPr>
        </p:nvSpPr>
        <p:spPr>
          <a:xfrm>
            <a:off x="410486" y="808360"/>
            <a:ext cx="8793776" cy="4893128"/>
          </a:xfrm>
          <a:prstGeom prst="rect">
            <a:avLst/>
          </a:prstGeom>
        </p:spPr>
        <p:txBody>
          <a:bodyPr/>
          <a:lstStyle/>
          <a:p>
            <a:pPr marL="200526" indent="-200526">
              <a:buSzPct val="100000"/>
              <a:buAutoNum type="arabicPeriod" startAt="6"/>
              <a:defRPr sz="1200"/>
            </a:pPr>
            <a:r>
              <a:t>How shall serviceConsumers be registered in SystemRegistry?</a:t>
            </a:r>
            <a:br/>
            <a:r>
              <a:rPr>
                <a:solidFill>
                  <a:srgbClr val="FF2600"/>
                </a:solidFill>
              </a:rPr>
              <a:t>WG report by Jan. Work on a “bridge/adaptor” has been started by BnearIT/Sinetiq. </a:t>
            </a:r>
            <a:endParaRPr>
              <a:solidFill>
                <a:srgbClr val="FF2600"/>
              </a:solidFill>
            </a:endParaRPr>
          </a:p>
          <a:p>
            <a:pPr marL="200526" indent="-200526">
              <a:buSzPct val="100000"/>
              <a:buAutoNum type="arabicPeriod" startAt="6"/>
              <a:defRPr sz="1200"/>
            </a:pPr>
            <a:r>
              <a:t>MetaData, mandatory and optional, for Service, System and Device registries? </a:t>
            </a:r>
            <a:br/>
            <a:r>
              <a:t>Proposal for discussion from Cristina. </a:t>
            </a:r>
            <a:r>
              <a:rPr>
                <a:solidFill>
                  <a:srgbClr val="FF2600"/>
                </a:solidFill>
              </a:rPr>
              <a:t>To be merged with item 6 and the WG lead by Jan.</a:t>
            </a:r>
            <a:endParaRPr>
              <a:solidFill>
                <a:srgbClr val="FF2600"/>
              </a:solidFill>
            </a:endParaRPr>
          </a:p>
          <a:p>
            <a:pPr marL="200526" indent="-200526">
              <a:buSzPct val="100000"/>
              <a:buAutoNum type="arabicPeriod" startAt="6"/>
              <a:defRPr sz="1200"/>
            </a:pPr>
            <a:r>
              <a:t>Monitoring service - multiple purposes first discussion</a:t>
            </a:r>
            <a:endParaRPr>
              <a:solidFill>
                <a:srgbClr val="FF2600"/>
              </a:solidFill>
            </a:endParaRPr>
          </a:p>
          <a:p>
            <a:pPr marL="200526" indent="-200526">
              <a:buSzPct val="100000"/>
              <a:buAutoNum type="arabicPeriod" startAt="6"/>
              <a:defRPr sz="1200"/>
            </a:pPr>
            <a:r>
              <a:t>Necessary updates to Orchestration and Authorisation  system - </a:t>
            </a:r>
            <a:r>
              <a:rPr>
                <a:solidFill>
                  <a:schemeClr val="accent2"/>
                </a:solidFill>
              </a:rPr>
              <a:t> </a:t>
            </a:r>
          </a:p>
          <a:p>
            <a:pPr lvl="1" marL="775367" indent="-267367">
              <a:buAutoNum type="arabicPeriod" startAt="1"/>
              <a:defRPr sz="1200"/>
            </a:pPr>
            <a:r>
              <a:t>Arrowhead X.509 certificate documentation as part of Authorisation SysDD - </a:t>
            </a:r>
            <a:r>
              <a:rPr>
                <a:solidFill>
                  <a:srgbClr val="0433FF"/>
                </a:solidFill>
              </a:rPr>
              <a:t>#11</a:t>
            </a:r>
            <a:r>
              <a:t>, </a:t>
            </a:r>
            <a:r>
              <a:rPr>
                <a:solidFill>
                  <a:srgbClr val="FF2600"/>
                </a:solidFill>
              </a:rPr>
              <a:t>Emanuel reported. First draft is ready. Everyone to read and provide comments to roadmap issue #11 and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https://github.com/arrowhead-f/x509-profiles/pull/3</a:t>
            </a:r>
          </a:p>
          <a:p>
            <a:pPr lvl="1" marL="775367" indent="-267367">
              <a:buAutoNum type="arabicPeriod" startAt="1"/>
              <a:defRPr sz="1200"/>
            </a:pPr>
            <a:r>
              <a:t>Format for Orchestration policy and Authorisation policy data, </a:t>
            </a:r>
            <a:r>
              <a:rPr>
                <a:solidFill>
                  <a:srgbClr val="FF2600"/>
                </a:solidFill>
              </a:rPr>
              <a:t>Olof to investigate on how to form a WG on this issue.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9"/>
              <a:defRPr sz="1200"/>
            </a:pPr>
            <a:r>
              <a:t>GateKeeper and Gateway systems</a:t>
            </a:r>
          </a:p>
          <a:p>
            <a:pPr lvl="1" marL="775367" indent="-267367">
              <a:buClr>
                <a:srgbClr val="000000"/>
              </a:buClr>
              <a:buAutoNum type="arabicPeriod" startAt="1"/>
              <a:defRPr sz="1200">
                <a:solidFill>
                  <a:schemeClr val="accent2"/>
                </a:solidFill>
              </a:defRPr>
            </a:pPr>
            <a:r>
              <a:rPr>
                <a:solidFill>
                  <a:srgbClr val="000000"/>
                </a:solidFill>
              </a:rPr>
              <a:t>Scenarios for § 4, 5, and 6, Mario sequence diagram from Marios scenario 2a</a:t>
            </a:r>
            <a:r>
              <a:t>.</a:t>
            </a:r>
            <a:r>
              <a:rPr>
                <a:solidFill>
                  <a:srgbClr val="000000"/>
                </a:solidFill>
              </a:rPr>
              <a:t>  </a:t>
            </a:r>
            <a:r>
              <a:rPr>
                <a:solidFill>
                  <a:srgbClr val="FF2600"/>
                </a:solidFill>
              </a:rPr>
              <a:t>Mario to check in resources for hosting a WG. No updates from Mario.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Agenda (MoM from last meeting in red)"/>
          <p:cNvSpPr txBox="1"/>
          <p:nvPr>
            <p:ph type="title"/>
          </p:nvPr>
        </p:nvSpPr>
        <p:spPr>
          <a:xfrm>
            <a:off x="799889" y="344571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  <a:r>
              <a:rPr>
                <a:solidFill>
                  <a:srgbClr val="FF2600"/>
                </a:solidFill>
              </a:rPr>
              <a:t> </a:t>
            </a:r>
            <a:r>
              <a:rPr sz="2000">
                <a:solidFill>
                  <a:srgbClr val="FF2600"/>
                </a:solidFill>
              </a:rPr>
              <a:t>(MoM from last meeting in red)</a:t>
            </a:r>
          </a:p>
        </p:txBody>
      </p:sp>
      <p:sp>
        <p:nvSpPr>
          <p:cNvPr id="108" name="Issue lists in GitHub…"/>
          <p:cNvSpPr txBox="1"/>
          <p:nvPr>
            <p:ph type="body" idx="1"/>
          </p:nvPr>
        </p:nvSpPr>
        <p:spPr>
          <a:xfrm>
            <a:off x="799889" y="1132386"/>
            <a:ext cx="7444938" cy="4582614"/>
          </a:xfrm>
          <a:prstGeom prst="rect">
            <a:avLst/>
          </a:prstGeom>
        </p:spPr>
        <p:txBody>
          <a:bodyPr/>
          <a:lstStyle/>
          <a:p>
            <a:pPr marL="149725" indent="-149725" defTabSz="256031">
              <a:spcBef>
                <a:spcPts val="200"/>
              </a:spcBef>
              <a:buSzPct val="100000"/>
              <a:buAutoNum type="arabicPeriod" startAt="10"/>
              <a:defRPr sz="1200"/>
            </a:pPr>
            <a:r>
              <a:t>Issue lists in GitHub</a:t>
            </a:r>
            <a:endParaRPr>
              <a:solidFill>
                <a:schemeClr val="accent2"/>
              </a:solidFill>
            </a:endParaRPr>
          </a:p>
          <a:p>
            <a:pPr marL="149725" indent="-149725" defTabSz="256031">
              <a:spcBef>
                <a:spcPts val="200"/>
              </a:spcBef>
              <a:buSzPct val="100000"/>
              <a:buAutoNum type="arabicPeriod" startAt="10"/>
              <a:defRPr sz="1200"/>
            </a:pPr>
            <a:r>
              <a:t>Next meeting:</a:t>
            </a:r>
            <a:r>
              <a:rPr>
                <a:solidFill>
                  <a:srgbClr val="FF2600"/>
                </a:solidFill>
              </a:rPr>
              <a:t> Nov. 16 at 15.00 - 16.30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opics on hol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Topics on hold</a:t>
            </a:r>
          </a:p>
        </p:txBody>
      </p:sp>
      <p:sp>
        <p:nvSpPr>
          <p:cNvPr id="111" name="Possible change of core system database - ON HOLD Light database is a request - WAPICE, On hold until item 6 is a clos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67368" indent="-267368">
              <a:buClr>
                <a:srgbClr val="000000"/>
              </a:buClr>
              <a:buSzPct val="100000"/>
              <a:buAutoNum type="arabicPeriod" startAt="1"/>
              <a:defRPr sz="1500"/>
            </a:pPr>
            <a:r>
              <a:t>Possible change of core system database - </a:t>
            </a:r>
            <a:r>
              <a:rPr>
                <a:solidFill>
                  <a:srgbClr val="FF2600"/>
                </a:solidFill>
              </a:rPr>
              <a:t>ON HOLD</a:t>
            </a:r>
            <a:br>
              <a:rPr>
                <a:solidFill>
                  <a:schemeClr val="accent2">
                    <a:satOff val="-4966"/>
                    <a:lumOff val="-10549"/>
                  </a:schemeClr>
                </a:solidFill>
              </a:rPr>
            </a:br>
            <a:r>
              <a:rPr sz="1200">
                <a:solidFill>
                  <a:srgbClr val="FF2600"/>
                </a:solidFill>
              </a:rPr>
              <a:t>Light database is a request - WAPICE, On hold until item 6 is a closed</a:t>
            </a:r>
            <a:r>
              <a:rPr>
                <a:solidFill>
                  <a:srgbClr val="FF2600"/>
                </a:solidFill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