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0" cy="3398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49" y="228829"/>
            <a:ext cx="232876" cy="228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3" cy="360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59" cy="25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19" cy="323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3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1" y="5449787"/>
            <a:ext cx="284369" cy="280798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3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4"/>
            <a:ext cx="9142015" cy="514163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9"/>
            <a:ext cx="9142016" cy="5136793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1" y="4477679"/>
            <a:ext cx="9144186" cy="9515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9" y="4704062"/>
            <a:ext cx="4996253" cy="898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7"/>
            <a:ext cx="6539483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7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80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7"/>
            <a:ext cx="6548595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4" y="285750"/>
            <a:ext cx="9142014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2" y="2992515"/>
            <a:ext cx="8635864" cy="2079231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2" cy="999112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4" y="285749"/>
            <a:ext cx="9142014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7"/>
            <a:ext cx="1170156" cy="47752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9" y="4704063"/>
            <a:ext cx="4996252" cy="89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7"/>
            <a:ext cx="6539482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7"/>
            <a:ext cx="8640763" cy="3698283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7"/>
            <a:ext cx="6548594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568997" y="5030232"/>
            <a:ext cx="200344" cy="19558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0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699" cy="271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2" y="5052587"/>
            <a:ext cx="670380" cy="273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1" y="5256777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1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7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 lIns="45718" tIns="45718" rIns="45718" bIns="45718"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7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7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4" y="197586"/>
            <a:ext cx="232875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70" marR="0" indent="-32657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05791" y="1280403"/>
            <a:ext cx="7517811" cy="3398025"/>
          </a:xfrm>
          <a:prstGeom prst="rect">
            <a:avLst/>
          </a:prstGeom>
        </p:spPr>
        <p:txBody>
          <a:bodyPr/>
          <a:lstStyle/>
          <a:p>
            <a:pPr defTabSz="429768">
              <a:defRPr sz="3384"/>
            </a:pPr>
            <a:r>
              <a:t>Arrowhead Framework development coordination: </a:t>
            </a:r>
          </a:p>
          <a:p>
            <a:pPr defTabSz="429768">
              <a:defRPr sz="3384"/>
            </a:pPr>
            <a:r>
              <a:t>22-01-18 at 15.30</a:t>
            </a:r>
          </a:p>
          <a:p>
            <a:pPr defTabSz="429768">
              <a:defRPr sz="3384"/>
            </a:pPr>
            <a:r>
              <a:t>Meeting link:</a:t>
            </a:r>
          </a:p>
          <a:p>
            <a:pPr defTabSz="429768">
              <a:defRPr sz="1128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29768">
              <a:defRPr sz="3384"/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8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8" y="12028"/>
            <a:ext cx="7444937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400" y="547221"/>
            <a:ext cx="8729200" cy="5088415"/>
          </a:xfrm>
          <a:prstGeom prst="rect">
            <a:avLst/>
          </a:prstGeom>
        </p:spPr>
        <p:txBody>
          <a:bodyPr numCol="2" spcCol="436459"/>
          <a:lstStyle/>
          <a:p>
            <a:pPr marL="122176" indent="-122176" defTabSz="310895">
              <a:spcBef>
                <a:spcPts val="0"/>
              </a:spcBef>
              <a:buSzPct val="100000"/>
              <a:buAutoNum type="arabicParenR" startAt="1"/>
              <a:defRPr sz="952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v4.4.1 released, Szvetlin</a:t>
            </a:r>
            <a:br/>
          </a:p>
          <a:p>
            <a:pPr marL="122176" indent="-122176" defTabSz="310895">
              <a:spcBef>
                <a:spcPts val="0"/>
              </a:spcBef>
              <a:buSzPct val="100000"/>
              <a:buAutoNum type="arabicParenR" startAt="1"/>
              <a:defRPr sz="952">
                <a:latin typeface="+mj-lt"/>
                <a:ea typeface="+mj-ea"/>
                <a:cs typeface="+mj-cs"/>
                <a:sym typeface="Avenir Roman"/>
              </a:defRPr>
            </a:pPr>
            <a:r>
              <a:t>Collaboration with other projects, Jerker </a:t>
            </a:r>
            <a:br/>
          </a:p>
          <a:p>
            <a:pPr marL="122176" indent="-122176" defTabSz="310895">
              <a:spcBef>
                <a:spcPts val="0"/>
              </a:spcBef>
              <a:buSzPct val="100000"/>
              <a:buAutoNum type="arabicParenR" startAt="1"/>
              <a:defRPr sz="952">
                <a:latin typeface="+mj-lt"/>
                <a:ea typeface="+mj-ea"/>
                <a:cs typeface="+mj-cs"/>
                <a:sym typeface="Avenir Roman"/>
              </a:defRPr>
            </a:pPr>
            <a:r>
              <a:t>Eclipse Ditto integration into Eclipse Arrowhead, Sven</a:t>
            </a:r>
            <a:br/>
          </a:p>
          <a:p>
            <a:pPr marL="122176" indent="-122176" defTabSz="310895">
              <a:spcBef>
                <a:spcPts val="0"/>
              </a:spcBef>
              <a:buSzPct val="100000"/>
              <a:buAutoNum type="arabicParenR" startAt="1"/>
              <a:defRPr sz="952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roadmap, Jerker</a:t>
            </a:r>
            <a:br/>
            <a:r>
              <a:t>Documentation update wiki etc, Szvetlin</a:t>
            </a:r>
            <a:br/>
            <a:r>
              <a:t>Documentation - shape up, Emanuel</a:t>
            </a:r>
            <a:br/>
          </a:p>
          <a:p>
            <a:pPr marL="122176" indent="-122176" defTabSz="310895">
              <a:spcBef>
                <a:spcPts val="0"/>
              </a:spcBef>
              <a:buSzPct val="100000"/>
              <a:buAutoNum type="arabicParenR" startAt="1"/>
              <a:defRPr sz="952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released systems and release candidates </a:t>
            </a:r>
            <a:br/>
            <a:r>
              <a:t>SysML 1.6 profile &amp; core system models - Jerker/Fadwa</a:t>
            </a:r>
            <a:br/>
            <a:r>
              <a:t>Security mitigation tool, Silia/Mario</a:t>
            </a:r>
            <a:br/>
            <a:r>
              <a:t>Security compliance test, Ani/Mario</a:t>
            </a:r>
            <a:br/>
            <a:r>
              <a:t>Hawkbit, Johannes/Sven</a:t>
            </a:r>
            <a:br/>
            <a:r>
              <a:t>C# and .net library, Jerker</a:t>
            </a:r>
            <a:br/>
          </a:p>
          <a:p>
            <a:pPr marL="122176" indent="-122176" defTabSz="310895">
              <a:spcBef>
                <a:spcPts val="0"/>
              </a:spcBef>
              <a:buSzPct val="100000"/>
              <a:buAutoNum type="arabicParenR" startAt="1"/>
              <a:defRPr sz="952">
                <a:latin typeface="+mj-lt"/>
                <a:ea typeface="+mj-ea"/>
                <a:cs typeface="+mj-cs"/>
                <a:sym typeface="Avenir Roman"/>
              </a:defRPr>
            </a:pPr>
            <a:r>
              <a:t>Updates on prototypes</a:t>
            </a:r>
            <a:br/>
            <a:r>
              <a:t>C++ of v4.4, Szvetlin</a:t>
            </a:r>
            <a:br/>
            <a:r>
              <a:t>Go version of V4.4.0 Jens/Jan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WorkflowManager/WorkflowExecutor, Jaime, </a:t>
            </a:r>
            <a:br/>
            <a:r>
              <a:t>ContractProxy, Ulf/Emanuel</a:t>
            </a:r>
            <a:br/>
            <a:r>
              <a:t>Autonomic re-orchestration, Hua</a:t>
            </a:r>
            <a:br/>
            <a:r>
              <a:t>Device hub and Hono Johannes/Sven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Kura &amp; Kapua, Paolo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Thing of Web adaptor, Federico</a:t>
            </a:r>
            <a:br/>
            <a:r>
              <a:t>ISO 10303 adaptor, Kjell</a:t>
            </a:r>
            <a:br/>
            <a:r>
              <a:t>Simulator adaptor, Jan vD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X.509 profile, Emanuel</a:t>
            </a:r>
            <a:br/>
            <a:r>
              <a:t>Command line tools adaptor, Jan F</a:t>
            </a:r>
            <a:br/>
            <a:r>
              <a:t>User authentication/authorisation, Feidor</a:t>
            </a:r>
            <a:br/>
            <a:r>
              <a:t>Power of attorney, Sree</a:t>
            </a:r>
            <a:br/>
            <a:r>
              <a:t>NGAC, Alex</a:t>
            </a:r>
            <a:br/>
            <a:r>
              <a:t>Digital twin, Abdulla</a:t>
            </a:r>
            <a:br/>
          </a:p>
          <a:p>
            <a:pPr marL="122176" indent="-122176" defTabSz="310895">
              <a:spcBef>
                <a:spcPts val="0"/>
              </a:spcBef>
              <a:buSzPct val="100000"/>
              <a:buAutoNum type="arabicParenR" startAt="1"/>
              <a:defRPr sz="952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22176" indent="-122176" defTabSz="310895">
              <a:spcBef>
                <a:spcPts val="0"/>
              </a:spcBef>
              <a:buSzPct val="100000"/>
              <a:buAutoNum type="arabicParenR" startAt="1"/>
              <a:defRPr sz="952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</a:t>
            </a:r>
            <a:br/>
            <a:r>
              <a:t>Training tool, Sebastian/Marcello/Saadia</a:t>
            </a:r>
            <a:br/>
          </a:p>
          <a:p>
            <a:pPr marL="122176" indent="-122176" defTabSz="310895">
              <a:spcBef>
                <a:spcPts val="0"/>
              </a:spcBef>
              <a:buSzPct val="100000"/>
              <a:buAutoNum type="arabicParenR" startAt="1"/>
              <a:defRPr sz="952">
                <a:latin typeface="+mj-lt"/>
                <a:ea typeface="+mj-ea"/>
                <a:cs typeface="+mj-cs"/>
                <a:sym typeface="Avenir Roman"/>
              </a:defRPr>
            </a:pPr>
            <a:r>
              <a:t>Next telco Feb. 1 at 15.30</a:t>
            </a:r>
            <a:br/>
            <a:r>
              <a:t>Next feature presentation TBD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2"/>
            <a:ext cx="7444938" cy="687245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6"/>
            <a:ext cx="7444937" cy="4542188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</a:t>
            </a:r>
            <a:b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