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9144000" cy="571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9" name="Shape 2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Relationship Id="rId4" Type="http://schemas.openxmlformats.org/officeDocument/2006/relationships/image" Target="../media/image5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eg"/><Relationship Id="rId4" Type="http://schemas.openxmlformats.org/officeDocument/2006/relationships/image" Target="../media/image12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4.png"/><Relationship Id="rId4" Type="http://schemas.openxmlformats.org/officeDocument/2006/relationships/image" Target="../media/image6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Arrowhead first page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205"/>
            <a:ext cx="9129394" cy="571500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799889" y="1280403"/>
            <a:ext cx="7517811" cy="33980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426599" y="4678426"/>
            <a:ext cx="4596289" cy="1036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defRPr sz="1200">
                <a:solidFill>
                  <a:srgbClr val="FFFFFF"/>
                </a:solidFill>
              </a:defRPr>
            </a:lvl1pPr>
            <a:lvl2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2pPr>
            <a:lvl3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3pPr>
            <a:lvl4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4pPr>
            <a:lvl5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www.arrowhead.eu"/>
          <p:cNvSpPr txBox="1"/>
          <p:nvPr/>
        </p:nvSpPr>
        <p:spPr>
          <a:xfrm>
            <a:off x="431803" y="5168258"/>
            <a:ext cx="3966629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xfrm>
            <a:off x="8682952" y="228830"/>
            <a:ext cx="232873" cy="2285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Slide Title and Body of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ttangolo 12"/>
          <p:cNvSpPr/>
          <p:nvPr/>
        </p:nvSpPr>
        <p:spPr>
          <a:xfrm>
            <a:off x="0" y="5305771"/>
            <a:ext cx="9144000" cy="465171"/>
          </a:xfrm>
          <a:prstGeom prst="rect">
            <a:avLst/>
          </a:prstGeom>
          <a:gradFill>
            <a:gsLst>
              <a:gs pos="0">
                <a:srgbClr val="95D4EC"/>
              </a:gs>
              <a:gs pos="50000">
                <a:srgbClr val="BEE3F1"/>
              </a:gs>
              <a:gs pos="100000">
                <a:srgbClr val="DFF0F8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02" name="Immagine 15" descr="Immagin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15877" y="5377781"/>
            <a:ext cx="1176604" cy="360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Grafik 6" descr="Grafi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518" y="5418099"/>
            <a:ext cx="377060" cy="252003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extfeld 7"/>
          <p:cNvSpPr txBox="1"/>
          <p:nvPr/>
        </p:nvSpPr>
        <p:spPr>
          <a:xfrm>
            <a:off x="592510" y="5399266"/>
            <a:ext cx="3269620" cy="323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This project has received funding from the European Union’s Horizon 2020 </a:t>
            </a:r>
          </a:p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research and innovation programme under grant agreement No 723094</a:t>
            </a:r>
          </a:p>
        </p:txBody>
      </p:sp>
      <p:sp>
        <p:nvSpPr>
          <p:cNvPr id="105" name="Body Level One…"/>
          <p:cNvSpPr txBox="1"/>
          <p:nvPr>
            <p:ph type="body" idx="1"/>
          </p:nvPr>
        </p:nvSpPr>
        <p:spPr>
          <a:xfrm>
            <a:off x="251518" y="577246"/>
            <a:ext cx="8640964" cy="46805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783771" indent="-326571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219200" indent="-30480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737360" indent="-365760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194560" indent="-365760">
              <a:spcBef>
                <a:spcPts val="700"/>
              </a:spcBef>
              <a:buChar char="»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6" name="L-loggo.jpg" descr="L-log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2045" y="76230"/>
            <a:ext cx="496007" cy="469904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lide Number"/>
          <p:cNvSpPr txBox="1"/>
          <p:nvPr>
            <p:ph type="sldNum" sz="quarter" idx="2"/>
          </p:nvPr>
        </p:nvSpPr>
        <p:spPr>
          <a:xfrm>
            <a:off x="7166182" y="5449787"/>
            <a:ext cx="284367" cy="280796"/>
          </a:xfrm>
          <a:prstGeom prst="rect">
            <a:avLst/>
          </a:prstGeom>
        </p:spPr>
        <p:txBody>
          <a:bodyPr anchor="t"/>
          <a:lstStyle>
            <a:lvl1pPr marL="342900" indent="-342900" algn="ctr">
              <a:spcBef>
                <a:spcPts val="30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71" y="1633364"/>
            <a:ext cx="5337256" cy="16332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Body Level One…"/>
          <p:cNvSpPr txBox="1"/>
          <p:nvPr>
            <p:ph type="body" sz="quarter" idx="1"/>
          </p:nvPr>
        </p:nvSpPr>
        <p:spPr>
          <a:xfrm>
            <a:off x="611560" y="3348678"/>
            <a:ext cx="7920881" cy="55921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b="1" sz="3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egnaposto testo 5"/>
          <p:cNvSpPr/>
          <p:nvPr>
            <p:ph type="body" sz="quarter" idx="21"/>
          </p:nvPr>
        </p:nvSpPr>
        <p:spPr>
          <a:xfrm>
            <a:off x="611189" y="4057386"/>
            <a:ext cx="7921626" cy="48022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egnaposto testo 7"/>
          <p:cNvSpPr/>
          <p:nvPr>
            <p:ph type="body" sz="quarter" idx="22"/>
          </p:nvPr>
        </p:nvSpPr>
        <p:spPr>
          <a:xfrm>
            <a:off x="3275855" y="5160962"/>
            <a:ext cx="5256960" cy="36036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18" name="L-loggo.jpg" descr="L-log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900" y="69850"/>
            <a:ext cx="9652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294581" y="5172808"/>
            <a:ext cx="258621" cy="2483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71" y="1633364"/>
            <a:ext cx="5337256" cy="163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magine 10" descr="Immagin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505" y="121196"/>
            <a:ext cx="2016225" cy="448995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Body Level One…"/>
          <p:cNvSpPr txBox="1"/>
          <p:nvPr>
            <p:ph type="body" sz="quarter" idx="1"/>
          </p:nvPr>
        </p:nvSpPr>
        <p:spPr>
          <a:xfrm>
            <a:off x="611560" y="3348678"/>
            <a:ext cx="7920881" cy="55921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b="1" sz="3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egnaposto testo 5"/>
          <p:cNvSpPr/>
          <p:nvPr>
            <p:ph type="body" sz="quarter" idx="21"/>
          </p:nvPr>
        </p:nvSpPr>
        <p:spPr>
          <a:xfrm>
            <a:off x="611189" y="4057386"/>
            <a:ext cx="7921626" cy="48022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Segnaposto testo 7"/>
          <p:cNvSpPr/>
          <p:nvPr>
            <p:ph type="body" sz="quarter" idx="22"/>
          </p:nvPr>
        </p:nvSpPr>
        <p:spPr>
          <a:xfrm>
            <a:off x="3275855" y="5160962"/>
            <a:ext cx="5256960" cy="36036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xfrm>
            <a:off x="6294581" y="5172808"/>
            <a:ext cx="258621" cy="2483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/>
          <p:nvPr>
            <p:ph type="title"/>
          </p:nvPr>
        </p:nvSpPr>
        <p:spPr>
          <a:xfrm>
            <a:off x="1333500" y="1775354"/>
            <a:ext cx="6477000" cy="1225024"/>
          </a:xfrm>
          <a:prstGeom prst="rect">
            <a:avLst/>
          </a:prstGeom>
        </p:spPr>
        <p:txBody>
          <a:bodyPr lIns="38100" tIns="38100" rIns="38100" bIns="38100" anchor="ctr"/>
          <a:lstStyle>
            <a:lvl1pPr algn="ctr" defTabSz="762000"/>
          </a:lstStyle>
          <a:p>
            <a:pPr/>
            <a:r>
              <a:t>Title Text</a:t>
            </a:r>
          </a:p>
        </p:txBody>
      </p:sp>
      <p:sp>
        <p:nvSpPr>
          <p:cNvPr id="139" name="Body Level One…"/>
          <p:cNvSpPr txBox="1"/>
          <p:nvPr>
            <p:ph type="body" sz="quarter" idx="1"/>
          </p:nvPr>
        </p:nvSpPr>
        <p:spPr>
          <a:xfrm>
            <a:off x="1905000" y="3238500"/>
            <a:ext cx="5334000" cy="1460500"/>
          </a:xfrm>
          <a:prstGeom prst="rect">
            <a:avLst/>
          </a:prstGeom>
        </p:spPr>
        <p:txBody>
          <a:bodyPr lIns="38100" tIns="38100" rIns="38100" bIns="38100"/>
          <a:lstStyle>
            <a:lvl1pPr marL="0" indent="0" algn="ctr" defTabSz="762000">
              <a:spcBef>
                <a:spcPts val="600"/>
              </a:spcBef>
              <a:defRPr sz="2600">
                <a:solidFill>
                  <a:srgbClr val="888888"/>
                </a:solidFill>
              </a:defRPr>
            </a:lvl1pPr>
            <a:lvl2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2pPr>
            <a:lvl3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3pPr>
            <a:lvl4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4pPr>
            <a:lvl5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xfrm>
            <a:off x="7783364" y="5342459"/>
            <a:ext cx="217637" cy="213271"/>
          </a:xfrm>
          <a:prstGeom prst="rect">
            <a:avLst/>
          </a:prstGeom>
        </p:spPr>
        <p:txBody>
          <a:bodyPr lIns="38100" tIns="38100" rIns="38100" bIns="38100"/>
          <a:lstStyle>
            <a:lvl1pPr defTabSz="762000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7" b="19287"/>
          <a:stretch>
            <a:fillRect/>
          </a:stretch>
        </p:blipFill>
        <p:spPr>
          <a:xfrm>
            <a:off x="-1" y="287613"/>
            <a:ext cx="9142015" cy="5141638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Rechteck 7"/>
          <p:cNvSpPr/>
          <p:nvPr/>
        </p:nvSpPr>
        <p:spPr>
          <a:xfrm>
            <a:off x="2943" y="285748"/>
            <a:ext cx="9142016" cy="5136795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50" name="Rechteck 8"/>
          <p:cNvSpPr/>
          <p:nvPr/>
        </p:nvSpPr>
        <p:spPr>
          <a:xfrm>
            <a:off x="-2" y="4477679"/>
            <a:ext cx="9144188" cy="9515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151" name="Bild 3" descr="Bild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902" y="4693546"/>
            <a:ext cx="1170158" cy="477529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Body Level One…"/>
          <p:cNvSpPr txBox="1"/>
          <p:nvPr>
            <p:ph type="body" idx="1"/>
          </p:nvPr>
        </p:nvSpPr>
        <p:spPr>
          <a:xfrm>
            <a:off x="251221" y="1264442"/>
            <a:ext cx="8635866" cy="2936353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Textfeld 51"/>
          <p:cNvSpPr txBox="1"/>
          <p:nvPr/>
        </p:nvSpPr>
        <p:spPr>
          <a:xfrm>
            <a:off x="250318" y="4704062"/>
            <a:ext cx="4996255" cy="867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998" tIns="53998" rIns="53998" bIns="53998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154" name="Title Text"/>
          <p:cNvSpPr txBox="1"/>
          <p:nvPr>
            <p:ph type="title"/>
          </p:nvPr>
        </p:nvSpPr>
        <p:spPr>
          <a:xfrm>
            <a:off x="250824" y="510636"/>
            <a:ext cx="6539484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55" name="Bild 11" descr="Bild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089" y="510636"/>
            <a:ext cx="1508216" cy="271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Bild 12" descr="Bild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32985" y="4688751"/>
            <a:ext cx="754101" cy="502948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lide Number"/>
          <p:cNvSpPr txBox="1"/>
          <p:nvPr>
            <p:ph type="sldNum" sz="quarter" idx="2"/>
          </p:nvPr>
        </p:nvSpPr>
        <p:spPr>
          <a:xfrm>
            <a:off x="6453029" y="4955224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Bild 8" descr="Bild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889" y="5054248"/>
            <a:ext cx="407701" cy="271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Bild 9" descr="Bild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330" y="5052586"/>
            <a:ext cx="670382" cy="273576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Body Level One…"/>
          <p:cNvSpPr txBox="1"/>
          <p:nvPr>
            <p:ph type="body" idx="1"/>
          </p:nvPr>
        </p:nvSpPr>
        <p:spPr>
          <a:xfrm>
            <a:off x="250824" y="1270396"/>
            <a:ext cx="8640765" cy="3698284"/>
          </a:xfrm>
          <a:prstGeom prst="rect">
            <a:avLst/>
          </a:prstGeom>
        </p:spPr>
        <p:txBody>
          <a:bodyPr lIns="0" tIns="0" rIns="0" bIns="0"/>
          <a:lstStyle>
            <a:lvl1pPr marL="213358" indent="-213358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Title Text"/>
          <p:cNvSpPr txBox="1"/>
          <p:nvPr>
            <p:ph type="title"/>
          </p:nvPr>
        </p:nvSpPr>
        <p:spPr>
          <a:xfrm>
            <a:off x="250824" y="510636"/>
            <a:ext cx="6548595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9" name="Slide Number"/>
          <p:cNvSpPr txBox="1"/>
          <p:nvPr>
            <p:ph type="sldNum" sz="quarter" idx="2"/>
          </p:nvPr>
        </p:nvSpPr>
        <p:spPr>
          <a:xfrm>
            <a:off x="568998" y="503023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8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>
            <a:lvl1pPr marL="1587" indent="-1587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hapter 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6"/>
          <a:stretch>
            <a:fillRect/>
          </a:stretch>
        </p:blipFill>
        <p:spPr>
          <a:xfrm>
            <a:off x="-1" y="287614"/>
            <a:ext cx="9142015" cy="5141638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Rechteck 12"/>
          <p:cNvSpPr/>
          <p:nvPr/>
        </p:nvSpPr>
        <p:spPr>
          <a:xfrm>
            <a:off x="2943" y="285750"/>
            <a:ext cx="9142016" cy="5143500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89" name="Body Level One…"/>
          <p:cNvSpPr txBox="1"/>
          <p:nvPr>
            <p:ph type="body" sz="half" idx="1"/>
          </p:nvPr>
        </p:nvSpPr>
        <p:spPr>
          <a:xfrm>
            <a:off x="251221" y="2992515"/>
            <a:ext cx="8635866" cy="2079232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Title Text"/>
          <p:cNvSpPr txBox="1"/>
          <p:nvPr>
            <p:ph type="title"/>
          </p:nvPr>
        </p:nvSpPr>
        <p:spPr>
          <a:xfrm>
            <a:off x="250824" y="1804383"/>
            <a:ext cx="8636263" cy="999113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91" name="Bild 11" descr="Bild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66089" y="510636"/>
            <a:ext cx="1508215" cy="27148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lide Number"/>
          <p:cNvSpPr txBox="1"/>
          <p:nvPr>
            <p:ph type="sldNum" sz="quarter" idx="2"/>
          </p:nvPr>
        </p:nvSpPr>
        <p:spPr>
          <a:xfrm>
            <a:off x="6453029" y="495522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6"/>
          <a:stretch>
            <a:fillRect/>
          </a:stretch>
        </p:blipFill>
        <p:spPr>
          <a:xfrm>
            <a:off x="-1" y="287614"/>
            <a:ext cx="9142015" cy="5141638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Rechteck 7"/>
          <p:cNvSpPr/>
          <p:nvPr/>
        </p:nvSpPr>
        <p:spPr>
          <a:xfrm>
            <a:off x="2943" y="285749"/>
            <a:ext cx="9142016" cy="5136792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202" name="Rechteck 8"/>
          <p:cNvSpPr/>
          <p:nvPr/>
        </p:nvSpPr>
        <p:spPr>
          <a:xfrm>
            <a:off x="0" y="4477679"/>
            <a:ext cx="9144184" cy="9515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203" name="Bild 3" descr="Bild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902" y="4693546"/>
            <a:ext cx="1170157" cy="477528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Body Level One…"/>
          <p:cNvSpPr txBox="1"/>
          <p:nvPr>
            <p:ph type="body" idx="1"/>
          </p:nvPr>
        </p:nvSpPr>
        <p:spPr>
          <a:xfrm>
            <a:off x="251221" y="1264442"/>
            <a:ext cx="8635866" cy="2936353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" name="Textfeld 51"/>
          <p:cNvSpPr txBox="1"/>
          <p:nvPr/>
        </p:nvSpPr>
        <p:spPr>
          <a:xfrm>
            <a:off x="250318" y="4704062"/>
            <a:ext cx="4996254" cy="867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998" tIns="53998" rIns="53998" bIns="53998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206" name="Title Text"/>
          <p:cNvSpPr txBox="1"/>
          <p:nvPr>
            <p:ph type="title"/>
          </p:nvPr>
        </p:nvSpPr>
        <p:spPr>
          <a:xfrm>
            <a:off x="250824" y="510636"/>
            <a:ext cx="6539483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207" name="Bild 11" descr="Bild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089" y="510636"/>
            <a:ext cx="1508215" cy="271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Bild 12" descr="Bild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32985" y="4688751"/>
            <a:ext cx="754101" cy="502947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lide Number"/>
          <p:cNvSpPr txBox="1"/>
          <p:nvPr>
            <p:ph type="sldNum" sz="quarter" idx="2"/>
          </p:nvPr>
        </p:nvSpPr>
        <p:spPr>
          <a:xfrm>
            <a:off x="6453029" y="495522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Body Level One…"/>
          <p:cNvSpPr txBox="1"/>
          <p:nvPr>
            <p:ph type="body" idx="1"/>
          </p:nvPr>
        </p:nvSpPr>
        <p:spPr>
          <a:xfrm>
            <a:off x="250825" y="1270396"/>
            <a:ext cx="8640764" cy="3698285"/>
          </a:xfrm>
          <a:prstGeom prst="rect">
            <a:avLst/>
          </a:prstGeom>
        </p:spPr>
        <p:txBody>
          <a:bodyPr lIns="0" tIns="0" rIns="0" bIns="0"/>
          <a:lstStyle>
            <a:lvl1pPr marL="213358" indent="-213358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Title Text"/>
          <p:cNvSpPr txBox="1"/>
          <p:nvPr>
            <p:ph type="title"/>
          </p:nvPr>
        </p:nvSpPr>
        <p:spPr>
          <a:xfrm>
            <a:off x="250825" y="510636"/>
            <a:ext cx="6548595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219" name="Bild 8" descr="Bild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889" y="5054248"/>
            <a:ext cx="407700" cy="271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Bild 9" descr="Bild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331" y="5052586"/>
            <a:ext cx="670381" cy="273576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lide Number"/>
          <p:cNvSpPr txBox="1"/>
          <p:nvPr>
            <p:ph type="sldNum" sz="quarter" idx="2"/>
          </p:nvPr>
        </p:nvSpPr>
        <p:spPr>
          <a:xfrm>
            <a:off x="568998" y="503023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rrowhea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www.arrowhead.eu"/>
          <p:cNvSpPr txBox="1"/>
          <p:nvPr/>
        </p:nvSpPr>
        <p:spPr>
          <a:xfrm>
            <a:off x="392250" y="5256776"/>
            <a:ext cx="3966630" cy="19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pic>
        <p:nvPicPr>
          <p:cNvPr id="229" name="Bildobjekt 6" descr="Bildobjekt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5740" y="4516958"/>
            <a:ext cx="1005842" cy="987494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1" name="Body Level One…"/>
          <p:cNvSpPr txBox="1"/>
          <p:nvPr>
            <p:ph type="body" idx="1"/>
          </p:nvPr>
        </p:nvSpPr>
        <p:spPr>
          <a:xfrm>
            <a:off x="799889" y="1185151"/>
            <a:ext cx="7444938" cy="407162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rrowhea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half" idx="1"/>
          </p:nvPr>
        </p:nvSpPr>
        <p:spPr>
          <a:xfrm>
            <a:off x="799889" y="1185151"/>
            <a:ext cx="3645240" cy="452985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2 - 1 column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arrowhead powerpointmall_NYA.png" descr="arrowhead powerpointmall_NY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2 - 2 column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arrowhead powerpointmall_NYA.png" descr="arrowhead powerpointmall_NY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54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5" name="Body Level One…"/>
          <p:cNvSpPr txBox="1"/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owhead_3 2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75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Title Text"/>
          <p:cNvSpPr txBox="1"/>
          <p:nvPr>
            <p:ph type="title"/>
          </p:nvPr>
        </p:nvSpPr>
        <p:spPr>
          <a:xfrm>
            <a:off x="799889" y="916071"/>
            <a:ext cx="7444938" cy="586589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6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>
            <a:lvl1pPr marL="1587" indent="-1587"/>
            <a:lvl4pPr marL="1698169" indent="-326569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xfrm>
            <a:off x="8708977" y="197587"/>
            <a:ext cx="232873" cy="22850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"/>
          <p:cNvSpPr txBox="1"/>
          <p:nvPr>
            <p:ph type="sldNum" sz="quarter" idx="2"/>
          </p:nvPr>
        </p:nvSpPr>
        <p:spPr>
          <a:xfrm>
            <a:off x="4461551" y="5421064"/>
            <a:ext cx="213455" cy="211931"/>
          </a:xfrm>
          <a:prstGeom prst="rect">
            <a:avLst/>
          </a:prstGeom>
        </p:spPr>
        <p:txBody>
          <a:bodyPr lIns="29765" tIns="29765" rIns="29765" bIns="29765" anchor="t"/>
          <a:lstStyle>
            <a:lvl1pPr algn="ctr" defTabSz="342304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799889" y="598565"/>
            <a:ext cx="7444938" cy="586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799889" y="1185151"/>
            <a:ext cx="7444938" cy="452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708976" y="197587"/>
            <a:ext cx="232873" cy="22850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68288" marR="0" indent="-26828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74700" marR="0" indent="-3175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00150" marR="0" indent="-28575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698169" marR="0" indent="-326569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09800" marR="0" indent="-3810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5146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9718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4290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8862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ltu.webex.com/ltu/j.php?MTID=m53372c08f6c7a095410d9b4fa3ee220f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mailto:arrowhead-dev@eclipse.org" TargetMode="External"/><Relationship Id="rId3" Type="http://schemas.openxmlformats.org/officeDocument/2006/relationships/hyperlink" Target="https://accounts.eclipse.org/mailing-list/arrowhead-dev" TargetMode="External"/><Relationship Id="rId4" Type="http://schemas.openxmlformats.org/officeDocument/2006/relationships/hyperlink" Target="http://www.github.com/exclipse-arrowhead/roadmap/Bi-weekly-coordination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Arrowhead Framework development coordination:…"/>
          <p:cNvSpPr txBox="1"/>
          <p:nvPr>
            <p:ph type="ctrTitle"/>
          </p:nvPr>
        </p:nvSpPr>
        <p:spPr>
          <a:xfrm>
            <a:off x="813094" y="1312002"/>
            <a:ext cx="7517812" cy="3398026"/>
          </a:xfrm>
          <a:prstGeom prst="rect">
            <a:avLst/>
          </a:prstGeom>
        </p:spPr>
        <p:txBody>
          <a:bodyPr/>
          <a:lstStyle/>
          <a:p>
            <a:pPr defTabSz="429768">
              <a:defRPr sz="3300"/>
            </a:pPr>
            <a:r>
              <a:t>Arrowhead Framework development coordination: </a:t>
            </a:r>
          </a:p>
          <a:p>
            <a:pPr defTabSz="429768">
              <a:defRPr sz="3300"/>
            </a:pPr>
            <a:r>
              <a:t>22-09-13 at 15.30</a:t>
            </a:r>
          </a:p>
          <a:p>
            <a:pPr defTabSz="429768">
              <a:defRPr sz="3300"/>
            </a:pPr>
            <a:r>
              <a:t>Meeting link:</a:t>
            </a:r>
          </a:p>
          <a:p>
            <a:pPr defTabSz="429768">
              <a:defRPr sz="1100" u="sng">
                <a:uFill>
                  <a:solidFill>
                    <a:srgbClr val="0000FF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rgbClr val="0000FF"/>
                </a:solidFill>
                <a:hlinkClick r:id="rId2" invalidUrl="" action="" tgtFrame="" tooltip="" history="1" highlightClick="0" endSnd="0"/>
              </a:rPr>
              <a:t>https://ltu.webex.com/ltu/j.php?MTID=m53372c08f6c7a095410d9b4fa3ee220f</a:t>
            </a:r>
          </a:p>
          <a:p>
            <a:pPr defTabSz="429768">
              <a:defRPr sz="11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42" name="Slide Number"/>
          <p:cNvSpPr txBox="1"/>
          <p:nvPr>
            <p:ph type="sldNum" sz="quarter" idx="4294967295"/>
          </p:nvPr>
        </p:nvSpPr>
        <p:spPr>
          <a:xfrm>
            <a:off x="8747317" y="228829"/>
            <a:ext cx="168505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3" name="Body"/>
          <p:cNvSpPr txBox="1"/>
          <p:nvPr>
            <p:ph type="subTitle" sz="quarter" idx="1"/>
          </p:nvPr>
        </p:nvSpPr>
        <p:spPr>
          <a:xfrm>
            <a:off x="426599" y="4678426"/>
            <a:ext cx="4596289" cy="103657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lide Number"/>
          <p:cNvSpPr txBox="1"/>
          <p:nvPr>
            <p:ph type="sldNum" sz="quarter" idx="4294967295"/>
          </p:nvPr>
        </p:nvSpPr>
        <p:spPr>
          <a:xfrm>
            <a:off x="8773341" y="197586"/>
            <a:ext cx="168505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6" name="Agenda"/>
          <p:cNvSpPr txBox="1"/>
          <p:nvPr>
            <p:ph type="title"/>
          </p:nvPr>
        </p:nvSpPr>
        <p:spPr>
          <a:xfrm>
            <a:off x="222307" y="12028"/>
            <a:ext cx="7444939" cy="599625"/>
          </a:xfrm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47" name="1) Arrowhead Framework summer school assignment presentations, Sept 29 9-12 and Oct 6 13-15…"/>
          <p:cNvSpPr txBox="1"/>
          <p:nvPr>
            <p:ph type="body" idx="1"/>
          </p:nvPr>
        </p:nvSpPr>
        <p:spPr>
          <a:xfrm>
            <a:off x="207399" y="547221"/>
            <a:ext cx="8729202" cy="5088415"/>
          </a:xfrm>
          <a:prstGeom prst="rect">
            <a:avLst/>
          </a:prstGeom>
        </p:spPr>
        <p:txBody>
          <a:bodyPr numCol="2" spcCol="436459"/>
          <a:lstStyle/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New projects supporting Eclipse Arrowhead, all</a:t>
            </a:r>
            <a:br/>
          </a:p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v4.5.0 release, Szvetlin, Pal</a:t>
            </a:r>
            <a:br/>
          </a:p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Eclipse Arrowhead v5.0 roadmap</a:t>
            </a:r>
            <a:br/>
            <a:r>
              <a:t>v5.0 Black box SosD, SysD and SD documentation, Per</a:t>
            </a:r>
            <a:br/>
            <a:r>
              <a:t>Documentation update wiki etc, Aitia</a:t>
            </a:r>
            <a:br/>
            <a:r>
              <a:t>Adaptors listing, Mats</a:t>
            </a:r>
            <a:br/>
          </a:p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Updates on released systems and release candidates </a:t>
            </a:r>
            <a:br/>
            <a:r>
              <a:t>SysML 1.6 profile &amp; core system models - Jerker/Fadwa</a:t>
            </a:r>
            <a:br/>
            <a:r>
              <a:t>C++ of v4.5, Szvetlin</a:t>
            </a:r>
            <a:br/>
          </a:p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Updates on prototypes</a:t>
            </a:r>
            <a:br/>
            <a:r>
              <a:t>Code generation from SysML, Saadia</a:t>
            </a:r>
            <a:br/>
            <a:r>
              <a:t>Consumer code generation, Cristina</a:t>
            </a:r>
            <a:br/>
            <a:r>
              <a:t>WorkflowManager/WorkflowExecutor, Jaime, </a:t>
            </a:r>
            <a:br/>
            <a:r>
              <a:t>Autonomic re-orchestration, Hua</a:t>
            </a:r>
            <a:br/>
            <a:r>
              <a:t>Device hub and Hono Johannes/Sven</a:t>
            </a:r>
            <a:br/>
            <a:r>
              <a:t>ESB, CPN, NodeRed, Felix</a:t>
            </a:r>
            <a:br/>
            <a:r>
              <a:t>Translation - Semantics, Jacob</a:t>
            </a:r>
            <a:br/>
            <a:r>
              <a:t>SysML2 - profile, Oystein/Geza/Jerker</a:t>
            </a:r>
            <a:br/>
            <a:r>
              <a:t>OPC-UA adaptor, Aparajita</a:t>
            </a:r>
            <a:br/>
            <a:r>
              <a:t>Z-wave adaptor, Salman</a:t>
            </a:r>
            <a:br/>
            <a:r>
              <a:t>Modbus TCP adaptor</a:t>
            </a:r>
            <a:br/>
            <a:r>
              <a:t>ISO 10303 adaptor, Kjell</a:t>
            </a:r>
            <a:br/>
            <a:r>
              <a:t>Simulator adaptor, Jan vD</a:t>
            </a:r>
            <a:br/>
            <a:r>
              <a:t>TestTool, Hans</a:t>
            </a:r>
            <a:br/>
            <a:r>
              <a:t>Sandboxing tool, Hans</a:t>
            </a:r>
            <a:br/>
            <a:r>
              <a:t>Command line tools adaptor, Jan F</a:t>
            </a:r>
            <a:br/>
            <a:r>
              <a:t>User authentication/authorisation, Feidor</a:t>
            </a:r>
            <a:br/>
            <a:r>
              <a:t>Power of attorney, Sree</a:t>
            </a:r>
            <a:br/>
            <a:r>
              <a:t>NGAC, Alex</a:t>
            </a:r>
            <a:br/>
            <a:r>
              <a:t>QoS, Daniel</a:t>
            </a:r>
            <a:br/>
          </a:p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Updates on engineering</a:t>
            </a:r>
            <a:br/>
            <a:r>
              <a:t>Engineering process, Jan/Gianvito</a:t>
            </a:r>
            <a:br/>
            <a:r>
              <a:t>Engineering tool chain, Marek/Federico</a:t>
            </a:r>
            <a:br/>
            <a:r>
              <a:t>Engineering tools, Hans/Pal</a:t>
            </a:r>
            <a:br/>
            <a:r>
              <a:t>Model based engineering, Cristina</a:t>
            </a:r>
            <a:br/>
            <a:r>
              <a:t>Web based SysML tool, Geza</a:t>
            </a:r>
            <a:br/>
          </a:p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Updates on training</a:t>
            </a:r>
            <a:br/>
            <a:r>
              <a:t>Training, HW, SW, literature, Mattheui/Emmanuel</a:t>
            </a:r>
            <a:br/>
            <a:r>
              <a:t>Training tool, Sebastian/Marcello/Saadia</a:t>
            </a:r>
            <a:br/>
          </a:p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Next telco Sept 12 at 15.30</a:t>
            </a:r>
            <a:br/>
            <a:r>
              <a:t>Next feature presentation: ?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lide Number"/>
          <p:cNvSpPr txBox="1"/>
          <p:nvPr>
            <p:ph type="sldNum" sz="quarter" idx="4294967295"/>
          </p:nvPr>
        </p:nvSpPr>
        <p:spPr>
          <a:xfrm>
            <a:off x="8773341" y="197586"/>
            <a:ext cx="168505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0" name="Agenda"/>
          <p:cNvSpPr txBox="1"/>
          <p:nvPr>
            <p:ph type="title"/>
          </p:nvPr>
        </p:nvSpPr>
        <p:spPr>
          <a:xfrm>
            <a:off x="799888" y="155011"/>
            <a:ext cx="7444938" cy="687247"/>
          </a:xfrm>
          <a:prstGeom prst="rect">
            <a:avLst/>
          </a:prstGeom>
        </p:spPr>
        <p:txBody>
          <a:bodyPr/>
          <a:lstStyle/>
          <a:p>
            <a:pPr/>
            <a:r>
              <a:t>MoM</a:t>
            </a:r>
          </a:p>
        </p:txBody>
      </p:sp>
      <p:sp>
        <p:nvSpPr>
          <p:cNvPr id="251" name="1) Arrowhead Framework summer school assignment presentations, Sept 29 9-12 and Oct 6 13-15…"/>
          <p:cNvSpPr txBox="1"/>
          <p:nvPr>
            <p:ph type="body" idx="1"/>
          </p:nvPr>
        </p:nvSpPr>
        <p:spPr>
          <a:xfrm>
            <a:off x="611588" y="802305"/>
            <a:ext cx="7444938" cy="4542190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 marL="320841" indent="-320841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t>Sign up for the Eclipse Arrowhead mailing list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arrowhead-dev@eclipse.org</a:t>
            </a:r>
            <a:br/>
            <a:r>
              <a:t>at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https://accounts.eclipse.org/mailing-list/arrowhead-dev</a:t>
            </a:r>
            <a:br/>
          </a:p>
          <a:p>
            <a:pPr marL="320841" indent="-320841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t>MoM at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www.github.com/exclipse-arrowhead/roadmap/Bi-weekly-coordination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