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9144000" cy="5715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9" name="Shape 23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400">
        <a:latin typeface="+mj-lt"/>
        <a:ea typeface="+mj-ea"/>
        <a:cs typeface="+mj-cs"/>
        <a:sym typeface="Avenir Roman"/>
      </a:defRPr>
    </a:lvl1pPr>
    <a:lvl2pPr indent="228600" defTabSz="457200" latinLnBrk="0">
      <a:defRPr sz="2400">
        <a:latin typeface="+mj-lt"/>
        <a:ea typeface="+mj-ea"/>
        <a:cs typeface="+mj-cs"/>
        <a:sym typeface="Avenir Roman"/>
      </a:defRPr>
    </a:lvl2pPr>
    <a:lvl3pPr indent="457200" defTabSz="457200" latinLnBrk="0">
      <a:defRPr sz="2400">
        <a:latin typeface="+mj-lt"/>
        <a:ea typeface="+mj-ea"/>
        <a:cs typeface="+mj-cs"/>
        <a:sym typeface="Avenir Roman"/>
      </a:defRPr>
    </a:lvl3pPr>
    <a:lvl4pPr indent="685800" defTabSz="457200" latinLnBrk="0">
      <a:defRPr sz="2400">
        <a:latin typeface="+mj-lt"/>
        <a:ea typeface="+mj-ea"/>
        <a:cs typeface="+mj-cs"/>
        <a:sym typeface="Avenir Roman"/>
      </a:defRPr>
    </a:lvl4pPr>
    <a:lvl5pPr indent="914400" defTabSz="457200" latinLnBrk="0">
      <a:defRPr sz="2400">
        <a:latin typeface="+mj-lt"/>
        <a:ea typeface="+mj-ea"/>
        <a:cs typeface="+mj-cs"/>
        <a:sym typeface="Avenir Roman"/>
      </a:defRPr>
    </a:lvl5pPr>
    <a:lvl6pPr indent="1143000" defTabSz="457200" latinLnBrk="0">
      <a:defRPr sz="2400">
        <a:latin typeface="+mj-lt"/>
        <a:ea typeface="+mj-ea"/>
        <a:cs typeface="+mj-cs"/>
        <a:sym typeface="Avenir Roman"/>
      </a:defRPr>
    </a:lvl6pPr>
    <a:lvl7pPr indent="1371600" defTabSz="457200" latinLnBrk="0">
      <a:defRPr sz="2400">
        <a:latin typeface="+mj-lt"/>
        <a:ea typeface="+mj-ea"/>
        <a:cs typeface="+mj-cs"/>
        <a:sym typeface="Avenir Roman"/>
      </a:defRPr>
    </a:lvl7pPr>
    <a:lvl8pPr indent="1600200" defTabSz="457200" latinLnBrk="0">
      <a:defRPr sz="2400">
        <a:latin typeface="+mj-lt"/>
        <a:ea typeface="+mj-ea"/>
        <a:cs typeface="+mj-cs"/>
        <a:sym typeface="Avenir Roman"/>
      </a:defRPr>
    </a:lvl8pPr>
    <a:lvl9pPr indent="1828800" defTabSz="457200" latinLnBrk="0"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jpeg"/><Relationship Id="rId4" Type="http://schemas.openxmlformats.org/officeDocument/2006/relationships/image" Target="../media/image2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Relationship Id="rId4" Type="http://schemas.openxmlformats.org/officeDocument/2006/relationships/image" Target="../media/image5.jpe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jpeg"/><Relationship Id="rId4" Type="http://schemas.openxmlformats.org/officeDocument/2006/relationships/image" Target="../media/image12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4.png"/><Relationship Id="rId4" Type="http://schemas.openxmlformats.org/officeDocument/2006/relationships/image" Target="../media/image6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Arrowhead first page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205"/>
            <a:ext cx="9129394" cy="571500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799889" y="1280403"/>
            <a:ext cx="7517810" cy="3398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426599" y="4678426"/>
            <a:ext cx="4596289" cy="10365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defRPr sz="1200">
                <a:solidFill>
                  <a:srgbClr val="FFFFFF"/>
                </a:solidFill>
              </a:defRPr>
            </a:lvl1pPr>
            <a:lvl2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2pPr>
            <a:lvl3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3pPr>
            <a:lvl4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4pPr>
            <a:lvl5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www.arrowhead.eu"/>
          <p:cNvSpPr txBox="1"/>
          <p:nvPr/>
        </p:nvSpPr>
        <p:spPr>
          <a:xfrm>
            <a:off x="431803" y="5168258"/>
            <a:ext cx="3966629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16" name="Slide Number"/>
          <p:cNvSpPr txBox="1"/>
          <p:nvPr>
            <p:ph type="sldNum" sz="quarter" idx="2"/>
          </p:nvPr>
        </p:nvSpPr>
        <p:spPr>
          <a:xfrm>
            <a:off x="8682949" y="228829"/>
            <a:ext cx="232876" cy="2285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Slide Title and Body of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ttangolo 12"/>
          <p:cNvSpPr/>
          <p:nvPr/>
        </p:nvSpPr>
        <p:spPr>
          <a:xfrm>
            <a:off x="0" y="5305771"/>
            <a:ext cx="9144000" cy="465171"/>
          </a:xfrm>
          <a:prstGeom prst="rect">
            <a:avLst/>
          </a:prstGeom>
          <a:gradFill>
            <a:gsLst>
              <a:gs pos="0">
                <a:srgbClr val="95D4EC"/>
              </a:gs>
              <a:gs pos="50000">
                <a:srgbClr val="BEE3F1"/>
              </a:gs>
              <a:gs pos="100000">
                <a:srgbClr val="DFF0F8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02" name="Immagine 15" descr="Immagin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15877" y="5377781"/>
            <a:ext cx="1176603" cy="3600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Grafik 6" descr="Grafi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518" y="5418099"/>
            <a:ext cx="377059" cy="252002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extfeld 7"/>
          <p:cNvSpPr txBox="1"/>
          <p:nvPr/>
        </p:nvSpPr>
        <p:spPr>
          <a:xfrm>
            <a:off x="592510" y="5399266"/>
            <a:ext cx="3269619" cy="323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r>
              <a:t>This project has received funding from the European Union’s Horizon 2020 </a:t>
            </a:r>
          </a:p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r>
              <a:t>research and innovation programme under grant agreement No 723094</a:t>
            </a:r>
          </a:p>
        </p:txBody>
      </p:sp>
      <p:sp>
        <p:nvSpPr>
          <p:cNvPr id="105" name="Body Level One…"/>
          <p:cNvSpPr txBox="1"/>
          <p:nvPr>
            <p:ph type="body" idx="1"/>
          </p:nvPr>
        </p:nvSpPr>
        <p:spPr>
          <a:xfrm>
            <a:off x="251518" y="577246"/>
            <a:ext cx="8640963" cy="46805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00"/>
              </a:spcBef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783771" indent="-326571">
              <a:spcBef>
                <a:spcPts val="700"/>
              </a:spcBef>
              <a:buChar char="–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219200" indent="-304800">
              <a:spcBef>
                <a:spcPts val="700"/>
              </a:spcBef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737360" indent="-365760">
              <a:spcBef>
                <a:spcPts val="700"/>
              </a:spcBef>
              <a:buChar char="–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194560" indent="-365760">
              <a:spcBef>
                <a:spcPts val="700"/>
              </a:spcBef>
              <a:buChar char="»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06" name="L-loggo.jpg" descr="L-logg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2045" y="76230"/>
            <a:ext cx="496007" cy="469903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lide Number"/>
          <p:cNvSpPr txBox="1"/>
          <p:nvPr>
            <p:ph type="sldNum" sz="quarter" idx="2"/>
          </p:nvPr>
        </p:nvSpPr>
        <p:spPr>
          <a:xfrm>
            <a:off x="7166181" y="5449787"/>
            <a:ext cx="284369" cy="280798"/>
          </a:xfrm>
          <a:prstGeom prst="rect">
            <a:avLst/>
          </a:prstGeom>
        </p:spPr>
        <p:txBody>
          <a:bodyPr anchor="t"/>
          <a:lstStyle>
            <a:lvl1pPr marL="342900" indent="-342900" algn="ctr">
              <a:spcBef>
                <a:spcPts val="30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ver of presentation">
    <p:bg>
      <p:bgPr>
        <a:gradFill flip="none" rotWithShape="1">
          <a:gsLst>
            <a:gs pos="0">
              <a:srgbClr val="FFFFFF"/>
            </a:gs>
            <a:gs pos="100000">
              <a:srgbClr val="94949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magine 8" descr="Immagin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3372" y="1633364"/>
            <a:ext cx="5337254" cy="16332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Body Level One…"/>
          <p:cNvSpPr txBox="1"/>
          <p:nvPr>
            <p:ph type="body" sz="quarter" idx="1"/>
          </p:nvPr>
        </p:nvSpPr>
        <p:spPr>
          <a:xfrm>
            <a:off x="611560" y="3348678"/>
            <a:ext cx="7920881" cy="559214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defRPr b="1" sz="3600">
                <a:latin typeface="+mn-lt"/>
                <a:ea typeface="+mn-ea"/>
                <a:cs typeface="+mn-cs"/>
                <a:sym typeface="Helvetica"/>
              </a:defRPr>
            </a:lvl1pPr>
            <a:lvl2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2pPr>
            <a:lvl3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3pPr>
            <a:lvl4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4pPr>
            <a:lvl5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egnaposto testo 5"/>
          <p:cNvSpPr/>
          <p:nvPr>
            <p:ph type="body" sz="quarter" idx="21"/>
          </p:nvPr>
        </p:nvSpPr>
        <p:spPr>
          <a:xfrm>
            <a:off x="611189" y="4057386"/>
            <a:ext cx="7921626" cy="48022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egnaposto testo 7"/>
          <p:cNvSpPr/>
          <p:nvPr>
            <p:ph type="body" sz="quarter" idx="22"/>
          </p:nvPr>
        </p:nvSpPr>
        <p:spPr>
          <a:xfrm>
            <a:off x="3275855" y="5160962"/>
            <a:ext cx="5256959" cy="36036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18" name="L-loggo.jpg" descr="L-log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900" y="69850"/>
            <a:ext cx="965200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6294578" y="5172807"/>
            <a:ext cx="258623" cy="24830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ver of presentation">
    <p:bg>
      <p:bgPr>
        <a:gradFill flip="none" rotWithShape="1">
          <a:gsLst>
            <a:gs pos="0">
              <a:srgbClr val="FFFFFF"/>
            </a:gs>
            <a:gs pos="100000">
              <a:srgbClr val="94949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magine 8" descr="Immagin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3372" y="1633364"/>
            <a:ext cx="5337254" cy="163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magine 10" descr="Immagin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505" y="121196"/>
            <a:ext cx="2016225" cy="448995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Body Level One…"/>
          <p:cNvSpPr txBox="1"/>
          <p:nvPr>
            <p:ph type="body" sz="quarter" idx="1"/>
          </p:nvPr>
        </p:nvSpPr>
        <p:spPr>
          <a:xfrm>
            <a:off x="611560" y="3348678"/>
            <a:ext cx="7920881" cy="559214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defRPr b="1" sz="3600">
                <a:latin typeface="+mn-lt"/>
                <a:ea typeface="+mn-ea"/>
                <a:cs typeface="+mn-cs"/>
                <a:sym typeface="Helvetica"/>
              </a:defRPr>
            </a:lvl1pPr>
            <a:lvl2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2pPr>
            <a:lvl3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3pPr>
            <a:lvl4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4pPr>
            <a:lvl5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egnaposto testo 5"/>
          <p:cNvSpPr/>
          <p:nvPr>
            <p:ph type="body" sz="quarter" idx="21"/>
          </p:nvPr>
        </p:nvSpPr>
        <p:spPr>
          <a:xfrm>
            <a:off x="611189" y="4057386"/>
            <a:ext cx="7921626" cy="48022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0" name="Segnaposto testo 7"/>
          <p:cNvSpPr/>
          <p:nvPr>
            <p:ph type="body" sz="quarter" idx="22"/>
          </p:nvPr>
        </p:nvSpPr>
        <p:spPr>
          <a:xfrm>
            <a:off x="3275855" y="5160962"/>
            <a:ext cx="5256959" cy="36036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lide Number"/>
          <p:cNvSpPr txBox="1"/>
          <p:nvPr>
            <p:ph type="sldNum" sz="quarter" idx="2"/>
          </p:nvPr>
        </p:nvSpPr>
        <p:spPr>
          <a:xfrm>
            <a:off x="6294578" y="5172807"/>
            <a:ext cx="258623" cy="24830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/>
          <p:nvPr>
            <p:ph type="title"/>
          </p:nvPr>
        </p:nvSpPr>
        <p:spPr>
          <a:xfrm>
            <a:off x="1333500" y="1775354"/>
            <a:ext cx="6477000" cy="1225023"/>
          </a:xfrm>
          <a:prstGeom prst="rect">
            <a:avLst/>
          </a:prstGeom>
        </p:spPr>
        <p:txBody>
          <a:bodyPr lIns="38100" tIns="38100" rIns="38100" bIns="38100" anchor="ctr"/>
          <a:lstStyle>
            <a:lvl1pPr algn="ctr" defTabSz="762000"/>
          </a:lstStyle>
          <a:p>
            <a:pPr/>
            <a:r>
              <a:t>Title Text</a:t>
            </a:r>
          </a:p>
        </p:txBody>
      </p:sp>
      <p:sp>
        <p:nvSpPr>
          <p:cNvPr id="139" name="Body Level One…"/>
          <p:cNvSpPr txBox="1"/>
          <p:nvPr>
            <p:ph type="body" sz="quarter" idx="1"/>
          </p:nvPr>
        </p:nvSpPr>
        <p:spPr>
          <a:xfrm>
            <a:off x="1905000" y="3238500"/>
            <a:ext cx="5334000" cy="1460500"/>
          </a:xfrm>
          <a:prstGeom prst="rect">
            <a:avLst/>
          </a:prstGeom>
        </p:spPr>
        <p:txBody>
          <a:bodyPr lIns="38100" tIns="38100" rIns="38100" bIns="38100"/>
          <a:lstStyle>
            <a:lvl1pPr marL="0" indent="0" algn="ctr" defTabSz="762000">
              <a:spcBef>
                <a:spcPts val="600"/>
              </a:spcBef>
              <a:defRPr sz="2600">
                <a:solidFill>
                  <a:srgbClr val="888888"/>
                </a:solidFill>
              </a:defRPr>
            </a:lvl1pPr>
            <a:lvl2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2pPr>
            <a:lvl3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3pPr>
            <a:lvl4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4pPr>
            <a:lvl5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xfrm>
            <a:off x="7783364" y="5342459"/>
            <a:ext cx="217637" cy="213271"/>
          </a:xfrm>
          <a:prstGeom prst="rect">
            <a:avLst/>
          </a:prstGeom>
        </p:spPr>
        <p:txBody>
          <a:bodyPr lIns="38100" tIns="38100" rIns="38100" bIns="38100"/>
          <a:lstStyle>
            <a:lvl1pPr defTabSz="762000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7"/>
            <a:ext cx="1500284" cy="270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8" b="19287"/>
          <a:stretch>
            <a:fillRect/>
          </a:stretch>
        </p:blipFill>
        <p:spPr>
          <a:xfrm>
            <a:off x="-1" y="287614"/>
            <a:ext cx="9142015" cy="5141637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Rechteck 7"/>
          <p:cNvSpPr/>
          <p:nvPr/>
        </p:nvSpPr>
        <p:spPr>
          <a:xfrm>
            <a:off x="2943" y="285749"/>
            <a:ext cx="9142016" cy="5136793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53999" tIns="53999" rIns="53999" bIns="53999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50" name="Rechteck 8"/>
          <p:cNvSpPr/>
          <p:nvPr/>
        </p:nvSpPr>
        <p:spPr>
          <a:xfrm>
            <a:off x="-1" y="4477679"/>
            <a:ext cx="9144186" cy="9515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3999" tIns="53999" rIns="53999" bIns="53999" anchor="ctr"/>
          <a:lstStyle/>
          <a:p>
            <a:pPr algn="ctr" defTabSz="762000"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151" name="Bild 3" descr="Bild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7903" y="4693546"/>
            <a:ext cx="1170157" cy="477528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Body Level One…"/>
          <p:cNvSpPr txBox="1"/>
          <p:nvPr>
            <p:ph type="body" idx="1"/>
          </p:nvPr>
        </p:nvSpPr>
        <p:spPr>
          <a:xfrm>
            <a:off x="251222" y="1264443"/>
            <a:ext cx="8635864" cy="2936352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7" indent="-214630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4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4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6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" name="Textfeld 51"/>
          <p:cNvSpPr txBox="1"/>
          <p:nvPr/>
        </p:nvSpPr>
        <p:spPr>
          <a:xfrm>
            <a:off x="250319" y="4704062"/>
            <a:ext cx="4996253" cy="898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999" tIns="53999" rIns="53999" bIns="53999">
            <a:spAutoFit/>
          </a:bodyPr>
          <a:lstStyle/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The project receives grants from the European H2020 research and innovation programme,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ECSEL Joint Undertaking, and National Funding Authorities from 19 involved countries under</a:t>
            </a: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grant agreement no. GAP-737459 - 999978918.</a:t>
            </a:r>
          </a:p>
        </p:txBody>
      </p:sp>
      <p:sp>
        <p:nvSpPr>
          <p:cNvPr id="154" name="Title Text"/>
          <p:cNvSpPr txBox="1"/>
          <p:nvPr>
            <p:ph type="title"/>
          </p:nvPr>
        </p:nvSpPr>
        <p:spPr>
          <a:xfrm>
            <a:off x="250824" y="510637"/>
            <a:ext cx="6539483" cy="538236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55" name="Bild 11" descr="Bild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66089" y="510637"/>
            <a:ext cx="1508215" cy="271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Bild 12" descr="Bild 1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32986" y="4688751"/>
            <a:ext cx="754100" cy="502947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lide Number"/>
          <p:cNvSpPr txBox="1"/>
          <p:nvPr>
            <p:ph type="sldNum" sz="quarter" idx="2"/>
          </p:nvPr>
        </p:nvSpPr>
        <p:spPr>
          <a:xfrm>
            <a:off x="6453029" y="4955223"/>
            <a:ext cx="200342" cy="195580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7"/>
            <a:ext cx="1500284" cy="270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Bild 8" descr="Bild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83889" y="5054248"/>
            <a:ext cx="407700" cy="271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Bild 9" descr="Bild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9331" y="5052586"/>
            <a:ext cx="670381" cy="273575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Body Level One…"/>
          <p:cNvSpPr txBox="1"/>
          <p:nvPr>
            <p:ph type="body" idx="1"/>
          </p:nvPr>
        </p:nvSpPr>
        <p:spPr>
          <a:xfrm>
            <a:off x="250824" y="1270396"/>
            <a:ext cx="8640765" cy="3698284"/>
          </a:xfrm>
          <a:prstGeom prst="rect">
            <a:avLst/>
          </a:prstGeom>
        </p:spPr>
        <p:txBody>
          <a:bodyPr lIns="0" tIns="0" rIns="0" bIns="0"/>
          <a:lstStyle>
            <a:lvl1pPr marL="213359" indent="-213359" defTabSz="762000">
              <a:spcBef>
                <a:spcPts val="500"/>
              </a:spcBef>
              <a:buClr>
                <a:srgbClr val="000000"/>
              </a:buClr>
              <a:buSzPct val="100000"/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7" indent="-214630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4" indent="-237066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4" indent="-268287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6" indent="-306614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Title Text"/>
          <p:cNvSpPr txBox="1"/>
          <p:nvPr>
            <p:ph type="title"/>
          </p:nvPr>
        </p:nvSpPr>
        <p:spPr>
          <a:xfrm>
            <a:off x="250824" y="510637"/>
            <a:ext cx="6548595" cy="538236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065EA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9" name="Slide Number"/>
          <p:cNvSpPr txBox="1"/>
          <p:nvPr>
            <p:ph type="sldNum" sz="quarter" idx="2"/>
          </p:nvPr>
        </p:nvSpPr>
        <p:spPr>
          <a:xfrm>
            <a:off x="568998" y="503023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itle Text"/>
          <p:cNvSpPr txBox="1"/>
          <p:nvPr>
            <p:ph type="title"/>
          </p:nvPr>
        </p:nvSpPr>
        <p:spPr>
          <a:xfrm>
            <a:off x="799889" y="916071"/>
            <a:ext cx="7444937" cy="58658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8" name="Body Level One…"/>
          <p:cNvSpPr txBox="1"/>
          <p:nvPr>
            <p:ph type="body" idx="1"/>
          </p:nvPr>
        </p:nvSpPr>
        <p:spPr>
          <a:xfrm>
            <a:off x="799889" y="1502657"/>
            <a:ext cx="7444937" cy="4212343"/>
          </a:xfrm>
          <a:prstGeom prst="rect">
            <a:avLst/>
          </a:prstGeom>
        </p:spPr>
        <p:txBody>
          <a:bodyPr/>
          <a:lstStyle>
            <a:lvl1pPr marL="1587" indent="-1587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hapter 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7"/>
            <a:ext cx="1500284" cy="270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8" b="19287"/>
          <a:stretch>
            <a:fillRect/>
          </a:stretch>
        </p:blipFill>
        <p:spPr>
          <a:xfrm>
            <a:off x="-1" y="287615"/>
            <a:ext cx="9142014" cy="5141636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Rechteck 12"/>
          <p:cNvSpPr/>
          <p:nvPr/>
        </p:nvSpPr>
        <p:spPr>
          <a:xfrm>
            <a:off x="2944" y="285750"/>
            <a:ext cx="9142014" cy="5143500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53999" tIns="53999" rIns="53999" bIns="53999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89" name="Body Level One…"/>
          <p:cNvSpPr txBox="1"/>
          <p:nvPr>
            <p:ph type="body" sz="half" idx="1"/>
          </p:nvPr>
        </p:nvSpPr>
        <p:spPr>
          <a:xfrm>
            <a:off x="251222" y="2992515"/>
            <a:ext cx="8635864" cy="2079231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7" indent="-214630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4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6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" name="Title Text"/>
          <p:cNvSpPr txBox="1"/>
          <p:nvPr>
            <p:ph type="title"/>
          </p:nvPr>
        </p:nvSpPr>
        <p:spPr>
          <a:xfrm>
            <a:off x="250824" y="1804383"/>
            <a:ext cx="8636262" cy="999112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91" name="Bild 11" descr="Bild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66090" y="510637"/>
            <a:ext cx="1508214" cy="271479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lide Number"/>
          <p:cNvSpPr txBox="1"/>
          <p:nvPr>
            <p:ph type="sldNum" sz="quarter" idx="2"/>
          </p:nvPr>
        </p:nvSpPr>
        <p:spPr>
          <a:xfrm>
            <a:off x="5486400" y="4913312"/>
            <a:ext cx="2133600" cy="279401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7"/>
            <a:ext cx="1500284" cy="270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8" b="19287"/>
          <a:stretch>
            <a:fillRect/>
          </a:stretch>
        </p:blipFill>
        <p:spPr>
          <a:xfrm>
            <a:off x="-1" y="287615"/>
            <a:ext cx="9142014" cy="5141636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Rechteck 7"/>
          <p:cNvSpPr/>
          <p:nvPr/>
        </p:nvSpPr>
        <p:spPr>
          <a:xfrm>
            <a:off x="2944" y="285749"/>
            <a:ext cx="9142014" cy="5136792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53999" tIns="53999" rIns="53999" bIns="53999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202" name="Rechteck 8"/>
          <p:cNvSpPr/>
          <p:nvPr/>
        </p:nvSpPr>
        <p:spPr>
          <a:xfrm>
            <a:off x="0" y="4477679"/>
            <a:ext cx="9144184" cy="9515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3999" tIns="53999" rIns="53999" bIns="53999" anchor="ctr"/>
          <a:lstStyle/>
          <a:p>
            <a:pPr algn="ctr" defTabSz="762000"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203" name="Bild 3" descr="Bild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7903" y="4693547"/>
            <a:ext cx="1170156" cy="477527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Body Level One…"/>
          <p:cNvSpPr txBox="1"/>
          <p:nvPr>
            <p:ph type="body" idx="1"/>
          </p:nvPr>
        </p:nvSpPr>
        <p:spPr>
          <a:xfrm>
            <a:off x="251222" y="1264443"/>
            <a:ext cx="8635864" cy="2936352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7" indent="-214630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4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6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5" name="Textfeld 51"/>
          <p:cNvSpPr txBox="1"/>
          <p:nvPr/>
        </p:nvSpPr>
        <p:spPr>
          <a:xfrm>
            <a:off x="250319" y="4704063"/>
            <a:ext cx="4996252" cy="898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999" tIns="53999" rIns="53999" bIns="53999">
            <a:spAutoFit/>
          </a:bodyPr>
          <a:lstStyle/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The project receives grants from the European H2020 research and innovation programme,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ECSEL Joint Undertaking, and National Funding Authorities from 19 involved countries under</a:t>
            </a: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grant agreement no. GAP-737459 - 999978918.</a:t>
            </a:r>
          </a:p>
        </p:txBody>
      </p:sp>
      <p:sp>
        <p:nvSpPr>
          <p:cNvPr id="206" name="Title Text"/>
          <p:cNvSpPr txBox="1"/>
          <p:nvPr>
            <p:ph type="title"/>
          </p:nvPr>
        </p:nvSpPr>
        <p:spPr>
          <a:xfrm>
            <a:off x="250824" y="510637"/>
            <a:ext cx="6539482" cy="538236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207" name="Bild 11" descr="Bild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66090" y="510637"/>
            <a:ext cx="1508214" cy="2714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Bild 12" descr="Bild 1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32986" y="4688751"/>
            <a:ext cx="754100" cy="502946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lide Number"/>
          <p:cNvSpPr txBox="1"/>
          <p:nvPr>
            <p:ph type="sldNum" sz="quarter" idx="2"/>
          </p:nvPr>
        </p:nvSpPr>
        <p:spPr>
          <a:xfrm>
            <a:off x="5486400" y="4913312"/>
            <a:ext cx="2133600" cy="279401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7"/>
            <a:ext cx="1500284" cy="270051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Body Level One…"/>
          <p:cNvSpPr txBox="1"/>
          <p:nvPr>
            <p:ph type="body" idx="1"/>
          </p:nvPr>
        </p:nvSpPr>
        <p:spPr>
          <a:xfrm>
            <a:off x="250825" y="1270397"/>
            <a:ext cx="8640763" cy="3698283"/>
          </a:xfrm>
          <a:prstGeom prst="rect">
            <a:avLst/>
          </a:prstGeom>
        </p:spPr>
        <p:txBody>
          <a:bodyPr lIns="0" tIns="0" rIns="0" bIns="0"/>
          <a:lstStyle>
            <a:lvl1pPr marL="213359" indent="-213359" defTabSz="762000">
              <a:spcBef>
                <a:spcPts val="500"/>
              </a:spcBef>
              <a:buClr>
                <a:srgbClr val="000000"/>
              </a:buClr>
              <a:buSzPct val="100000"/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7" indent="-214630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4" indent="-237066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6" indent="-306614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8" name="Title Text"/>
          <p:cNvSpPr txBox="1"/>
          <p:nvPr>
            <p:ph type="title"/>
          </p:nvPr>
        </p:nvSpPr>
        <p:spPr>
          <a:xfrm>
            <a:off x="250825" y="510637"/>
            <a:ext cx="6548594" cy="538236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065EA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9" name="Slide Number"/>
          <p:cNvSpPr txBox="1"/>
          <p:nvPr>
            <p:ph type="sldNum" sz="quarter" idx="2"/>
          </p:nvPr>
        </p:nvSpPr>
        <p:spPr>
          <a:xfrm>
            <a:off x="568997" y="5030232"/>
            <a:ext cx="200344" cy="195581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20" name="Bild 8" descr="Bild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83889" y="5054248"/>
            <a:ext cx="407699" cy="271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Bild 9" descr="Bild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9332" y="5052587"/>
            <a:ext cx="670380" cy="273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rrowhea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www.arrowhead.eu"/>
          <p:cNvSpPr txBox="1"/>
          <p:nvPr/>
        </p:nvSpPr>
        <p:spPr>
          <a:xfrm>
            <a:off x="392251" y="5256777"/>
            <a:ext cx="3966629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pic>
        <p:nvPicPr>
          <p:cNvPr id="229" name="Bildobjekt 6" descr="Bildobjekt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25740" y="4516958"/>
            <a:ext cx="1005841" cy="987494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1" name="Body Level One…"/>
          <p:cNvSpPr txBox="1"/>
          <p:nvPr>
            <p:ph type="body" idx="1"/>
          </p:nvPr>
        </p:nvSpPr>
        <p:spPr>
          <a:xfrm>
            <a:off x="799889" y="1185151"/>
            <a:ext cx="7444937" cy="407162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rrowhea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half" idx="1"/>
          </p:nvPr>
        </p:nvSpPr>
        <p:spPr>
          <a:xfrm>
            <a:off x="799889" y="1185151"/>
            <a:ext cx="3645240" cy="452985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2 - 1 column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arrowhead powerpointmall_NYA.png" descr="arrowhead powerpointmall_NY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9775"/>
            <a:ext cx="9145008" cy="5724775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www.arrowhead.eu"/>
          <p:cNvSpPr txBox="1"/>
          <p:nvPr/>
        </p:nvSpPr>
        <p:spPr>
          <a:xfrm>
            <a:off x="374547" y="5168258"/>
            <a:ext cx="3966630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43" name="Title Text"/>
          <p:cNvSpPr txBox="1"/>
          <p:nvPr>
            <p:ph type="title"/>
          </p:nvPr>
        </p:nvSpPr>
        <p:spPr>
          <a:xfrm>
            <a:off x="799889" y="916071"/>
            <a:ext cx="7444937" cy="5865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idx="1"/>
          </p:nvPr>
        </p:nvSpPr>
        <p:spPr>
          <a:xfrm>
            <a:off x="799889" y="1502657"/>
            <a:ext cx="7444937" cy="42123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2 - 2 column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arrowhead powerpointmall_NYA.png" descr="arrowhead powerpointmall_NY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9775"/>
            <a:ext cx="9145008" cy="5724775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www.arrowhead.eu"/>
          <p:cNvSpPr txBox="1"/>
          <p:nvPr/>
        </p:nvSpPr>
        <p:spPr>
          <a:xfrm>
            <a:off x="374547" y="5168258"/>
            <a:ext cx="3966630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54" name="Title Text"/>
          <p:cNvSpPr txBox="1"/>
          <p:nvPr>
            <p:ph type="title"/>
          </p:nvPr>
        </p:nvSpPr>
        <p:spPr>
          <a:xfrm>
            <a:off x="799889" y="916071"/>
            <a:ext cx="7444937" cy="5865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5" name="Body Level One…"/>
          <p:cNvSpPr txBox="1"/>
          <p:nvPr>
            <p:ph type="body" sz="half" idx="1"/>
          </p:nvPr>
        </p:nvSpPr>
        <p:spPr>
          <a:xfrm>
            <a:off x="799889" y="1502657"/>
            <a:ext cx="3645240" cy="42123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Title Text"/>
          <p:cNvSpPr txBox="1"/>
          <p:nvPr>
            <p:ph type="title"/>
          </p:nvPr>
        </p:nvSpPr>
        <p:spPr>
          <a:xfrm>
            <a:off x="799889" y="916071"/>
            <a:ext cx="7444937" cy="58658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5" name="Body Level One…"/>
          <p:cNvSpPr txBox="1"/>
          <p:nvPr>
            <p:ph type="body" idx="1"/>
          </p:nvPr>
        </p:nvSpPr>
        <p:spPr>
          <a:xfrm>
            <a:off x="799889" y="1502657"/>
            <a:ext cx="7444937" cy="421234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owhead_3 2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www.arrowhead.eu"/>
          <p:cNvSpPr txBox="1"/>
          <p:nvPr/>
        </p:nvSpPr>
        <p:spPr>
          <a:xfrm>
            <a:off x="374547" y="5168258"/>
            <a:ext cx="3966630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75" name="Title Text"/>
          <p:cNvSpPr txBox="1"/>
          <p:nvPr>
            <p:ph type="title"/>
          </p:nvPr>
        </p:nvSpPr>
        <p:spPr>
          <a:xfrm>
            <a:off x="799889" y="916071"/>
            <a:ext cx="7444937" cy="58658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799889" y="1502657"/>
            <a:ext cx="3645240" cy="421234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r>
              <a:t>Title Text</a:t>
            </a:r>
          </a:p>
        </p:txBody>
      </p:sp>
      <p:sp>
        <p:nvSpPr>
          <p:cNvPr id="86" name="Body Level One…"/>
          <p:cNvSpPr txBox="1"/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 lIns="45718" tIns="45718" rIns="45718" bIns="45718"/>
          <a:lstStyle>
            <a:lvl1pPr marL="1587" indent="-1587"/>
            <a:lvl4pPr marL="1698169" indent="-326569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xfrm>
            <a:off x="8708976" y="197587"/>
            <a:ext cx="232873" cy="228507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"/>
          <p:cNvSpPr txBox="1"/>
          <p:nvPr>
            <p:ph type="sldNum" sz="quarter" idx="2"/>
          </p:nvPr>
        </p:nvSpPr>
        <p:spPr>
          <a:xfrm>
            <a:off x="4461551" y="5421064"/>
            <a:ext cx="213455" cy="211931"/>
          </a:xfrm>
          <a:prstGeom prst="rect">
            <a:avLst/>
          </a:prstGeom>
        </p:spPr>
        <p:txBody>
          <a:bodyPr lIns="29765" tIns="29765" rIns="29765" bIns="29765" anchor="t"/>
          <a:lstStyle>
            <a:lvl1pPr algn="ctr" defTabSz="342304"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ww.arrowhead.eu"/>
          <p:cNvSpPr txBox="1"/>
          <p:nvPr/>
        </p:nvSpPr>
        <p:spPr>
          <a:xfrm>
            <a:off x="374547" y="5168258"/>
            <a:ext cx="3966630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799889" y="598565"/>
            <a:ext cx="7444937" cy="586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799889" y="1185151"/>
            <a:ext cx="7444937" cy="452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8708974" y="197586"/>
            <a:ext cx="232875" cy="22850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268288" marR="0" indent="-26828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74700" marR="0" indent="-3175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00150" marR="0" indent="-28575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698170" marR="0" indent="-32657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209800" marR="0" indent="-3810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5146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29718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4290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8862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ltu.webex.com/ltu/j.php?MTID=m53372c08f6c7a095410d9b4fa3ee220f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mailto:arrowhead-dev@eclipse.org" TargetMode="External"/><Relationship Id="rId3" Type="http://schemas.openxmlformats.org/officeDocument/2006/relationships/hyperlink" Target="https://accounts.eclipse.org/mailing-list/arrowhead-dev" TargetMode="External"/><Relationship Id="rId4" Type="http://schemas.openxmlformats.org/officeDocument/2006/relationships/hyperlink" Target="http://www.github.com/exclipse-arrowhead/roadmap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Arrowhead Framework development coordination:…"/>
          <p:cNvSpPr txBox="1"/>
          <p:nvPr>
            <p:ph type="ctrTitle"/>
          </p:nvPr>
        </p:nvSpPr>
        <p:spPr>
          <a:xfrm>
            <a:off x="805791" y="1280403"/>
            <a:ext cx="7517811" cy="3398025"/>
          </a:xfrm>
          <a:prstGeom prst="rect">
            <a:avLst/>
          </a:prstGeom>
        </p:spPr>
        <p:txBody>
          <a:bodyPr/>
          <a:lstStyle/>
          <a:p>
            <a:pPr defTabSz="429768">
              <a:defRPr sz="3384"/>
            </a:pPr>
            <a:r>
              <a:t>Arrowhead Framework development coordination: </a:t>
            </a:r>
          </a:p>
          <a:p>
            <a:pPr defTabSz="429768">
              <a:defRPr sz="3384"/>
            </a:pPr>
            <a:r>
              <a:t>21-10-26 at 15.30</a:t>
            </a:r>
          </a:p>
          <a:p>
            <a:pPr defTabSz="429768">
              <a:defRPr sz="3384"/>
            </a:pPr>
            <a:r>
              <a:t>Meeting link:</a:t>
            </a:r>
          </a:p>
          <a:p>
            <a:pPr defTabSz="429768">
              <a:defRPr sz="1128">
                <a:latin typeface="+mn-lt"/>
                <a:ea typeface="+mn-ea"/>
                <a:cs typeface="+mn-cs"/>
                <a:sym typeface="Helvetica"/>
              </a:defRPr>
            </a:pPr>
            <a:r>
              <a:rPr u="sng"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https://ltu.webex.com/ltu/j.php?MTID=m53372c08f6c7a095410d9b4fa3ee220f</a:t>
            </a:r>
          </a:p>
          <a:p>
            <a:pPr defTabSz="429768">
              <a:defRPr sz="1128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defTabSz="429768">
              <a:defRPr sz="3384"/>
            </a:pPr>
          </a:p>
        </p:txBody>
      </p:sp>
      <p:sp>
        <p:nvSpPr>
          <p:cNvPr id="242" name="Slide Number"/>
          <p:cNvSpPr txBox="1"/>
          <p:nvPr>
            <p:ph type="sldNum" sz="quarter" idx="4294967295"/>
          </p:nvPr>
        </p:nvSpPr>
        <p:spPr>
          <a:xfrm>
            <a:off x="8747317" y="228829"/>
            <a:ext cx="168508" cy="2285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43" name="Body"/>
          <p:cNvSpPr txBox="1"/>
          <p:nvPr>
            <p:ph type="subTitle" sz="quarter" idx="1"/>
          </p:nvPr>
        </p:nvSpPr>
        <p:spPr>
          <a:xfrm>
            <a:off x="426599" y="4678426"/>
            <a:ext cx="4596289" cy="103657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lide Number"/>
          <p:cNvSpPr txBox="1"/>
          <p:nvPr>
            <p:ph type="sldNum" sz="quarter" idx="4294967295"/>
          </p:nvPr>
        </p:nvSpPr>
        <p:spPr>
          <a:xfrm>
            <a:off x="8773342" y="197586"/>
            <a:ext cx="168507" cy="2285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6" name="Agenda"/>
          <p:cNvSpPr txBox="1"/>
          <p:nvPr>
            <p:ph type="title"/>
          </p:nvPr>
        </p:nvSpPr>
        <p:spPr>
          <a:xfrm>
            <a:off x="222308" y="12028"/>
            <a:ext cx="7444937" cy="599625"/>
          </a:xfrm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247" name="1) Arrowhead Framework summer school assignment presentations, Sept 29 9-12 and Oct 6 13-15…"/>
          <p:cNvSpPr txBox="1"/>
          <p:nvPr>
            <p:ph type="body" idx="1"/>
          </p:nvPr>
        </p:nvSpPr>
        <p:spPr>
          <a:xfrm>
            <a:off x="207400" y="547221"/>
            <a:ext cx="8729200" cy="5088415"/>
          </a:xfrm>
          <a:prstGeom prst="rect">
            <a:avLst/>
          </a:prstGeom>
        </p:spPr>
        <p:txBody>
          <a:bodyPr numCol="2" spcCol="436459"/>
          <a:lstStyle/>
          <a:p>
            <a:pPr marL="132957" indent="-132957" defTabSz="338327">
              <a:spcBef>
                <a:spcPts val="0"/>
              </a:spcBef>
              <a:buSzPct val="100000"/>
              <a:buAutoNum type="arabicParenR" startAt="1"/>
              <a:defRPr sz="1036">
                <a:latin typeface="+mj-lt"/>
                <a:ea typeface="+mj-ea"/>
                <a:cs typeface="+mj-cs"/>
                <a:sym typeface="Avenir Roman"/>
              </a:defRPr>
            </a:pPr>
            <a:r>
              <a:t>Arrowhead Tools Lübeck WS Oct 12-14</a:t>
            </a:r>
            <a:br/>
            <a:r>
              <a:t>Brief report</a:t>
            </a:r>
            <a:br/>
          </a:p>
          <a:p>
            <a:pPr marL="132957" indent="-132957" defTabSz="338327">
              <a:spcBef>
                <a:spcPts val="0"/>
              </a:spcBef>
              <a:buSzPct val="100000"/>
              <a:buAutoNum type="arabicParenR" startAt="1"/>
              <a:defRPr sz="1036">
                <a:latin typeface="+mj-lt"/>
                <a:ea typeface="+mj-ea"/>
                <a:cs typeface="+mj-cs"/>
                <a:sym typeface="Avenir Roman"/>
              </a:defRPr>
            </a:pPr>
            <a:r>
              <a:t>Connecting remote command-line tools with Eclipse using Unite (Universal OSLC adapter), Jan Feidor</a:t>
            </a:r>
            <a:br/>
          </a:p>
          <a:p>
            <a:pPr marL="132957" indent="-132957" defTabSz="338327">
              <a:spcBef>
                <a:spcPts val="0"/>
              </a:spcBef>
              <a:buSzPct val="100000"/>
              <a:buAutoNum type="arabicParenR" startAt="1"/>
              <a:defRPr sz="1036">
                <a:latin typeface="+mj-lt"/>
                <a:ea typeface="+mj-ea"/>
                <a:cs typeface="+mj-cs"/>
                <a:sym typeface="Avenir Roman"/>
              </a:defRPr>
            </a:pPr>
            <a:r>
              <a:t>Eclipse Arrowhead v5.0 roadmap, Jerker</a:t>
            </a:r>
            <a:br/>
            <a:r>
              <a:t>Release 4.4.0</a:t>
            </a:r>
            <a:br/>
            <a:r>
              <a:t>Documentation - shape up, Emauel</a:t>
            </a:r>
            <a:br/>
          </a:p>
          <a:p>
            <a:pPr marL="132957" indent="-132957" defTabSz="338327">
              <a:spcBef>
                <a:spcPts val="0"/>
              </a:spcBef>
              <a:buSzPct val="100000"/>
              <a:buAutoNum type="arabicParenR" startAt="1"/>
              <a:defRPr sz="1036">
                <a:latin typeface="+mj-lt"/>
                <a:ea typeface="+mj-ea"/>
                <a:cs typeface="+mj-cs"/>
                <a:sym typeface="Avenir Roman"/>
              </a:defRPr>
            </a:pPr>
            <a:r>
              <a:t>Updates on release candidates </a:t>
            </a:r>
            <a:br/>
            <a:r>
              <a:t>SysML 1.6 profile &amp; core system models - Jerker/Fawda</a:t>
            </a:r>
            <a:br/>
            <a:r>
              <a:t>Security mitigation tool, Silia</a:t>
            </a:r>
            <a:br/>
            <a:r>
              <a:t>Security compliance test, Ani</a:t>
            </a:r>
            <a:br/>
            <a:r>
              <a:t>Hawkbit, Johannes/Sven</a:t>
            </a:r>
            <a:br/>
            <a:r>
              <a:t>C# and .net library</a:t>
            </a:r>
            <a:br/>
          </a:p>
          <a:p>
            <a:pPr marL="132957" indent="-132957" defTabSz="338327">
              <a:spcBef>
                <a:spcPts val="0"/>
              </a:spcBef>
              <a:buSzPct val="100000"/>
              <a:buAutoNum type="arabicParenR" startAt="1"/>
              <a:defRPr sz="1036">
                <a:latin typeface="+mj-lt"/>
                <a:ea typeface="+mj-ea"/>
                <a:cs typeface="+mj-cs"/>
                <a:sym typeface="Avenir Roman"/>
              </a:defRPr>
            </a:pPr>
            <a:r>
              <a:t>Updates to prototypes</a:t>
            </a:r>
            <a:br/>
            <a:r>
              <a:t>C++ of v4.2, Szvetlin</a:t>
            </a:r>
            <a:br/>
            <a:r>
              <a:t>Code generation from SysML, Saadia</a:t>
            </a:r>
            <a:br/>
            <a:r>
              <a:t>Consumer code generation, Cristina</a:t>
            </a:r>
            <a:br/>
            <a:r>
              <a:t>WorkflowManager/WorkflowExecutor, Jaime, </a:t>
            </a:r>
            <a:br/>
            <a:r>
              <a:t>ExchangeNetwork, Ulf/Emanuel</a:t>
            </a:r>
            <a:br/>
            <a:r>
              <a:t>Autonomic re-orchestration, Hua</a:t>
            </a:r>
            <a:br/>
            <a:r>
              <a:t>Vorto and Hono Johannes/Sven</a:t>
            </a:r>
            <a:br/>
            <a:r>
              <a:t>ESB, CPN, NodeRed, Felix</a:t>
            </a:r>
            <a:br/>
            <a:r>
              <a:t>Translation - Semantics, Jacob</a:t>
            </a:r>
            <a:br/>
            <a:r>
              <a:t>SysML2 - profile, Oystein/Geza/Jerker</a:t>
            </a:r>
            <a:br/>
            <a:r>
              <a:t>Kura &amp; Kapua, Paolo</a:t>
            </a:r>
            <a:br/>
            <a:r>
              <a:t>OPC-UA adaptor, Aparajita</a:t>
            </a:r>
            <a:br/>
            <a:r>
              <a:t>Z-wave adaptor, Salman</a:t>
            </a:r>
            <a:br/>
            <a:r>
              <a:t>Modbus TCP adaptor</a:t>
            </a:r>
            <a:br/>
            <a:r>
              <a:t>Thing of Web adaptor, Federico</a:t>
            </a:r>
            <a:br/>
            <a:r>
              <a:t>ISO 10303 adaptor, Kjell</a:t>
            </a:r>
            <a:br/>
            <a:r>
              <a:t>TestTool, Hans</a:t>
            </a:r>
            <a:br/>
            <a:r>
              <a:t>Sandboxing tool, Hans</a:t>
            </a:r>
            <a:br/>
            <a:r>
              <a:t>X.509 profile, Emanuel</a:t>
            </a:r>
            <a:br/>
            <a:r>
              <a:t>Command line tools adaptor, Jan F</a:t>
            </a:r>
            <a:br/>
            <a:r>
              <a:t>User authentication/authorisation, Feidor</a:t>
            </a:r>
            <a:br/>
            <a:r>
              <a:t>Power of attorney, Sree</a:t>
            </a:r>
            <a:br/>
            <a:r>
              <a:t>NGAC, Alex</a:t>
            </a:r>
            <a:br/>
          </a:p>
          <a:p>
            <a:pPr marL="132957" indent="-132957" defTabSz="338327">
              <a:spcBef>
                <a:spcPts val="0"/>
              </a:spcBef>
              <a:buSzPct val="100000"/>
              <a:buAutoNum type="arabicParenR" startAt="1"/>
              <a:defRPr sz="1036">
                <a:latin typeface="+mj-lt"/>
                <a:ea typeface="+mj-ea"/>
                <a:cs typeface="+mj-cs"/>
                <a:sym typeface="Avenir Roman"/>
              </a:defRPr>
            </a:pPr>
            <a:r>
              <a:t>Updates on engineering</a:t>
            </a:r>
            <a:br/>
            <a:r>
              <a:t>Engineering process, Jan/Gianvito</a:t>
            </a:r>
            <a:br/>
            <a:r>
              <a:t>Engineering tool chain, Marek/Federico</a:t>
            </a:r>
            <a:br/>
            <a:r>
              <a:t>Engineering tools, Hans/Pal</a:t>
            </a:r>
            <a:br/>
            <a:r>
              <a:t>Model based engineering, Cristina</a:t>
            </a:r>
            <a:br/>
            <a:r>
              <a:t>Web based SysML tool, Geza</a:t>
            </a:r>
            <a:br/>
          </a:p>
          <a:p>
            <a:pPr marL="132957" indent="-132957" defTabSz="338327">
              <a:spcBef>
                <a:spcPts val="0"/>
              </a:spcBef>
              <a:buSzPct val="100000"/>
              <a:buAutoNum type="arabicParenR" startAt="1"/>
              <a:defRPr sz="1036">
                <a:latin typeface="+mj-lt"/>
                <a:ea typeface="+mj-ea"/>
                <a:cs typeface="+mj-cs"/>
                <a:sym typeface="Avenir Roman"/>
              </a:defRPr>
            </a:pPr>
            <a:r>
              <a:t>Updates on training</a:t>
            </a:r>
            <a:br/>
            <a:r>
              <a:t>Training, HW, SW, literature, Mattheui/Emmanuel</a:t>
            </a:r>
            <a:br/>
            <a:r>
              <a:t>Training tool, Sebastian/Marcello/Saadia</a:t>
            </a:r>
            <a:br/>
          </a:p>
          <a:p>
            <a:pPr marL="132957" indent="-132957" defTabSz="338327">
              <a:spcBef>
                <a:spcPts val="0"/>
              </a:spcBef>
              <a:buSzPct val="100000"/>
              <a:buAutoNum type="arabicParenR" startAt="1"/>
              <a:defRPr sz="1036">
                <a:latin typeface="+mj-lt"/>
                <a:ea typeface="+mj-ea"/>
                <a:cs typeface="+mj-cs"/>
                <a:sym typeface="Avenir Roman"/>
              </a:defRPr>
            </a:pPr>
            <a:r>
              <a:t>Next telco Nov 9 at 15.30</a:t>
            </a:r>
            <a:br/>
            <a:r>
              <a:t>Feature presentation TBD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lide Number"/>
          <p:cNvSpPr txBox="1"/>
          <p:nvPr>
            <p:ph type="sldNum" sz="quarter" idx="4294967295"/>
          </p:nvPr>
        </p:nvSpPr>
        <p:spPr>
          <a:xfrm>
            <a:off x="8773342" y="197586"/>
            <a:ext cx="168507" cy="2285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0" name="Agenda"/>
          <p:cNvSpPr txBox="1"/>
          <p:nvPr>
            <p:ph type="title"/>
          </p:nvPr>
        </p:nvSpPr>
        <p:spPr>
          <a:xfrm>
            <a:off x="799888" y="155012"/>
            <a:ext cx="7444938" cy="687245"/>
          </a:xfrm>
          <a:prstGeom prst="rect">
            <a:avLst/>
          </a:prstGeom>
        </p:spPr>
        <p:txBody>
          <a:bodyPr/>
          <a:lstStyle/>
          <a:p>
            <a:pPr/>
            <a:r>
              <a:t>MoM</a:t>
            </a:r>
          </a:p>
        </p:txBody>
      </p:sp>
      <p:sp>
        <p:nvSpPr>
          <p:cNvPr id="251" name="1) Arrowhead Framework summer school assignment presentations, Sept 29 9-12 and Oct 6 13-15…"/>
          <p:cNvSpPr txBox="1"/>
          <p:nvPr>
            <p:ph type="body" idx="1"/>
          </p:nvPr>
        </p:nvSpPr>
        <p:spPr>
          <a:xfrm>
            <a:off x="611588" y="802306"/>
            <a:ext cx="7444937" cy="4542188"/>
          </a:xfrm>
          <a:prstGeom prst="rect">
            <a:avLst/>
          </a:prstGeom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 marL="320842" indent="-320842">
              <a:spcBef>
                <a:spcPts val="0"/>
              </a:spcBef>
              <a:buSzPct val="100000"/>
              <a:buAutoNum type="arabicPeriod" startAt="10"/>
              <a:defRPr sz="1800">
                <a:latin typeface="+mj-lt"/>
                <a:ea typeface="+mj-ea"/>
                <a:cs typeface="+mj-cs"/>
                <a:sym typeface="Avenir Roman"/>
              </a:defRPr>
            </a:pPr>
            <a:r>
              <a:t>Sign up for the Eclipse Arrowhead mailing list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arrowhead-dev@eclipse.org</a:t>
            </a:r>
            <a:br/>
            <a:r>
              <a:t>at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https://accounts.eclipse.org/mailing-list/arrowhead-dev</a:t>
            </a:r>
            <a:br/>
          </a:p>
          <a:p>
            <a:pPr marL="320842" indent="-320842">
              <a:spcBef>
                <a:spcPts val="0"/>
              </a:spcBef>
              <a:buSzPct val="100000"/>
              <a:buAutoNum type="arabicPeriod" startAt="10"/>
              <a:defRPr sz="1800">
                <a:latin typeface="+mj-lt"/>
                <a:ea typeface="+mj-ea"/>
                <a:cs typeface="+mj-cs"/>
                <a:sym typeface="Avenir Roman"/>
              </a:defRPr>
            </a:pPr>
            <a:r>
              <a:t>MoM at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www.github.com/exclipse-arrowhead/roadmap</a:t>
            </a:r>
            <a:br/>
          </a:p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