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9144000" cy="571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6" name="Shape 9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 latinLnBrk="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rrowhea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2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sz="half" idx="1"/>
          </p:nvPr>
        </p:nvSpPr>
        <p:spPr>
          <a:xfrm>
            <a:off x="799889" y="1185151"/>
            <a:ext cx="3645240" cy="452985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1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35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6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2 - 2 column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97" y="-7871"/>
            <a:ext cx="9144793" cy="5730740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46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7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owhead_3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www.arrowhead.eu"/>
          <p:cNvSpPr txBox="1"/>
          <p:nvPr/>
        </p:nvSpPr>
        <p:spPr>
          <a:xfrm>
            <a:off x="374547" y="5168258"/>
            <a:ext cx="3966631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sp>
        <p:nvSpPr>
          <p:cNvPr id="57" name="Title Text"/>
          <p:cNvSpPr txBox="1"/>
          <p:nvPr>
            <p:ph type="title"/>
          </p:nvPr>
        </p:nvSpPr>
        <p:spPr>
          <a:xfrm>
            <a:off x="799889" y="916071"/>
            <a:ext cx="7444938" cy="58658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Body Level One…"/>
          <p:cNvSpPr txBox="1"/>
          <p:nvPr>
            <p:ph type="body" sz="half" idx="1"/>
          </p:nvPr>
        </p:nvSpPr>
        <p:spPr>
          <a:xfrm>
            <a:off x="799889" y="1502657"/>
            <a:ext cx="3645240" cy="421234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rrowhead_3 -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ildobjekt 1" descr="Bildobjekt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495" y="-10919"/>
            <a:ext cx="9156990" cy="5736837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Title Text"/>
          <p:cNvSpPr txBox="1"/>
          <p:nvPr>
            <p:ph type="title"/>
          </p:nvPr>
        </p:nvSpPr>
        <p:spPr>
          <a:xfrm>
            <a:off x="799889" y="916071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xfrm>
            <a:off x="799889" y="1502657"/>
            <a:ext cx="7444938" cy="4212343"/>
          </a:xfrm>
          <a:prstGeom prst="rect">
            <a:avLst/>
          </a:prstGeom>
        </p:spPr>
        <p:txBody>
          <a:bodyPr/>
          <a:lstStyle>
            <a:lvl1pPr marL="1587" indent="-1587"/>
            <a:lvl4pPr marL="1698169" indent="-326569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xfrm>
            <a:off x="8708977" y="197587"/>
            <a:ext cx="232873" cy="22850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bg>
      <p:bgPr>
        <a:solidFill>
          <a:srgbClr val="002F4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FFFFFF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8" name="Bildobjekt 2" descr="Bildobjekt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6399" y="4517999"/>
            <a:ext cx="1004729" cy="986402"/>
          </a:xfrm>
          <a:prstGeom prst="rect">
            <a:avLst/>
          </a:prstGeom>
          <a:ln w="12700">
            <a:miter lim="400000"/>
          </a:ln>
        </p:spPr>
      </p:pic>
      <p:sp>
        <p:nvSpPr>
          <p:cNvPr id="7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333500" y="1775354"/>
            <a:ext cx="6477000" cy="1225024"/>
          </a:xfrm>
          <a:prstGeom prst="rect">
            <a:avLst/>
          </a:prstGeom>
        </p:spPr>
        <p:txBody>
          <a:bodyPr lIns="38100" tIns="38100" rIns="38100" bIns="38100" anchor="ctr"/>
          <a:lstStyle>
            <a:lvl1pPr algn="ctr" defTabSz="762000"/>
          </a:lstStyle>
          <a:p>
            <a:pPr/>
            <a:r>
              <a:t>Title Text</a:t>
            </a:r>
          </a:p>
        </p:txBody>
      </p:sp>
      <p:sp>
        <p:nvSpPr>
          <p:cNvPr id="87" name="Body Level One…"/>
          <p:cNvSpPr txBox="1"/>
          <p:nvPr>
            <p:ph type="body" sz="quarter" idx="1"/>
          </p:nvPr>
        </p:nvSpPr>
        <p:spPr>
          <a:xfrm>
            <a:off x="1905000" y="3238500"/>
            <a:ext cx="5334000" cy="1460500"/>
          </a:xfrm>
          <a:prstGeom prst="rect">
            <a:avLst/>
          </a:prstGeom>
        </p:spPr>
        <p:txBody>
          <a:bodyPr lIns="38100" tIns="38100" rIns="38100" bIns="38100"/>
          <a:lstStyle>
            <a:lvl1pPr marL="0" indent="0" algn="ctr" defTabSz="762000">
              <a:spcBef>
                <a:spcPts val="600"/>
              </a:spcBef>
              <a:defRPr sz="2600">
                <a:solidFill>
                  <a:srgbClr val="888888"/>
                </a:solidFill>
              </a:defRPr>
            </a:lvl1pPr>
            <a:lvl2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2pPr>
            <a:lvl3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3pPr>
            <a:lvl4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4pPr>
            <a:lvl5pPr marL="0" indent="0" algn="ctr" defTabSz="762000">
              <a:spcBef>
                <a:spcPts val="600"/>
              </a:spcBef>
              <a:buSzTx/>
              <a:buNone/>
              <a:defRPr sz="26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88" name="Bildobjekt 4" descr="Bildobjekt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89" name="Slide Number"/>
          <p:cNvSpPr txBox="1"/>
          <p:nvPr>
            <p:ph type="sldNum" sz="quarter" idx="2"/>
          </p:nvPr>
        </p:nvSpPr>
        <p:spPr>
          <a:xfrm>
            <a:off x="7783364" y="5342459"/>
            <a:ext cx="217637" cy="213271"/>
          </a:xfrm>
          <a:prstGeom prst="rect">
            <a:avLst/>
          </a:prstGeom>
        </p:spPr>
        <p:txBody>
          <a:bodyPr lIns="38100" tIns="38100" rIns="38100" bIns="38100"/>
          <a:lstStyle>
            <a:lvl1pPr defTabSz="7620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ww.arrowhead.eu"/>
          <p:cNvSpPr txBox="1"/>
          <p:nvPr/>
        </p:nvSpPr>
        <p:spPr>
          <a:xfrm>
            <a:off x="-19588" y="5549241"/>
            <a:ext cx="3966630" cy="19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www.arrowhead.eu</a:t>
            </a:r>
          </a:p>
        </p:txBody>
      </p:sp>
      <p:pic>
        <p:nvPicPr>
          <p:cNvPr id="3" name="Bildobjekt 6" descr="Bildobjekt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25740" y="4516958"/>
            <a:ext cx="1005842" cy="98749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/>
          <p:nvPr>
            <p:ph type="title"/>
          </p:nvPr>
        </p:nvSpPr>
        <p:spPr>
          <a:xfrm>
            <a:off x="799889" y="598565"/>
            <a:ext cx="7444938" cy="586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799889" y="1185151"/>
            <a:ext cx="7444938" cy="40716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708976" y="197587"/>
            <a:ext cx="232873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0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transition xmlns:p14="http://schemas.microsoft.com/office/powerpoint/2010/main" spd="med" advClick="1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6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68288" marR="0" indent="-268288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74700" marR="0" indent="-3175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00150" marR="0" indent="-28575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98169" marR="0" indent="-326569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209800" marR="0" indent="-3810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4572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0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arrowhead.eu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clipse Arrowhead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Eclipse Arrowhead</a:t>
            </a:r>
          </a:p>
          <a:p>
            <a:pPr/>
            <a:r>
              <a:t>Roadmap WG</a:t>
            </a:r>
          </a:p>
        </p:txBody>
      </p:sp>
      <p:sp>
        <p:nvSpPr>
          <p:cNvPr id="99" name="Agenda 210428"/>
          <p:cNvSpPr txBox="1"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210630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Agenda"/>
          <p:cNvSpPr txBox="1"/>
          <p:nvPr>
            <p:ph type="title"/>
          </p:nvPr>
        </p:nvSpPr>
        <p:spPr>
          <a:xfrm>
            <a:off x="785624" y="235415"/>
            <a:ext cx="7444938" cy="586589"/>
          </a:xfrm>
          <a:prstGeom prst="rect">
            <a:avLst/>
          </a:prstGeom>
        </p:spPr>
        <p:txBody>
          <a:bodyPr/>
          <a:lstStyle/>
          <a:p>
            <a:pPr/>
            <a:r>
              <a:t>Agenda</a:t>
            </a:r>
          </a:p>
        </p:txBody>
      </p:sp>
      <p:sp>
        <p:nvSpPr>
          <p:cNvPr id="102" name="EclipseCon - talk proposals - https://www.eclipsecon.org/2021…"/>
          <p:cNvSpPr txBox="1"/>
          <p:nvPr>
            <p:ph type="body" idx="1"/>
          </p:nvPr>
        </p:nvSpPr>
        <p:spPr>
          <a:xfrm>
            <a:off x="780025" y="893151"/>
            <a:ext cx="8096823" cy="4390114"/>
          </a:xfrm>
          <a:prstGeom prst="rect">
            <a:avLst/>
          </a:prstGeom>
        </p:spPr>
        <p:txBody>
          <a:bodyPr numCol="2" spcCol="404840"/>
          <a:lstStyle/>
          <a:p>
            <a:pPr marL="130261" indent="-130261" defTabSz="222746">
              <a:spcBef>
                <a:spcPts val="100"/>
              </a:spcBef>
              <a:buSzPct val="100000"/>
              <a:buAutoNum type="arabicPeriod" startAt="1"/>
              <a:defRPr sz="957"/>
            </a:pPr>
            <a:r>
              <a:t>EclipseCon - talk proposals - https://www.eclipsecon.org/2021</a:t>
            </a:r>
          </a:p>
          <a:p>
            <a:pPr marL="130261" indent="-130261" defTabSz="222746">
              <a:spcBef>
                <a:spcPts val="100"/>
              </a:spcBef>
              <a:buSzPct val="100000"/>
              <a:buAutoNum type="arabicPeriod" startAt="1"/>
              <a:defRPr sz="957"/>
            </a:pPr>
            <a:r>
              <a:t>v4.4.0 release - what can be released now?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/>
            </a:pPr>
            <a:r>
              <a:rPr>
                <a:solidFill>
                  <a:srgbClr val="FF2600"/>
                </a:solidFill>
              </a:rPr>
              <a:t>PDE, Configuration,</a:t>
            </a:r>
            <a:r>
              <a:t> HawkBit, </a:t>
            </a:r>
            <a:r>
              <a:rPr>
                <a:solidFill>
                  <a:srgbClr val="FF2600"/>
                </a:solidFill>
              </a:rPr>
              <a:t>Resolved issues from v4.3.0, SysML, QoSMonitor, </a:t>
            </a:r>
            <a:r>
              <a:t>SecurityComplicane, </a:t>
            </a:r>
            <a:r>
              <a:rPr>
                <a:solidFill>
                  <a:srgbClr val="FF2600"/>
                </a:solidFill>
              </a:rPr>
              <a:t>Targeted release day July 15.</a:t>
            </a:r>
          </a:p>
          <a:p>
            <a:pPr marL="130261" indent="-130261" defTabSz="222746">
              <a:spcBef>
                <a:spcPts val="100"/>
              </a:spcBef>
              <a:buSzPct val="100000"/>
              <a:buAutoNum type="arabicPeriod" startAt="1"/>
              <a:defRPr sz="957"/>
            </a:pPr>
            <a:r>
              <a:t>Documentation </a:t>
            </a:r>
            <a:br/>
            <a:r>
              <a:rPr>
                <a:solidFill>
                  <a:srgbClr val="FF2600"/>
                </a:solidFill>
              </a:rPr>
              <a:t>see Eclipse_Arrowhead_Roadmap_organisation.pptx in Governance_strategy dir.</a:t>
            </a:r>
            <a:endParaRPr>
              <a:solidFill>
                <a:srgbClr val="FF2600"/>
              </a:solidFill>
            </a:endParaRP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/>
            </a:pPr>
            <a:r>
              <a:t>Why, what and to whom - Jerker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/>
            </a:pPr>
            <a:r>
              <a:t>Core system documentation - status Szvetlin/Jerker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/>
            </a:pPr>
            <a:r>
              <a:t>Adaptor, tools, and tool chains - collection of documentation and what can be released</a:t>
            </a:r>
          </a:p>
          <a:p>
            <a:pPr marL="130261" indent="-130261" defTabSz="222746">
              <a:spcBef>
                <a:spcPts val="100"/>
              </a:spcBef>
              <a:buSzPct val="100000"/>
              <a:buAutoNum type="arabicPeriod" startAt="1"/>
              <a:defRPr sz="957"/>
            </a:pPr>
            <a:r>
              <a:t>CI/CD + Jenkins server for generation of packages for different OS and HW.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870"/>
            </a:pPr>
            <a:r>
              <a:t>Status of CI/CD and packaging process CI/CD process half way. Docker images for v4.3.0 ready tonight. News flash and links to </a:t>
            </a:r>
            <a:r>
              <a:rPr u="sng">
                <a:uFill>
                  <a:solidFill>
                    <a:srgbClr val="0000FF"/>
                  </a:solidFill>
                </a:uFill>
                <a:hlinkClick r:id="rId2" invalidUrl="" action="" tgtFrame="" tooltip="" history="1" highlightClick="0" endSnd="0"/>
              </a:rPr>
              <a:t>arrowhead.eu</a:t>
            </a:r>
            <a:r>
              <a:t> web.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870"/>
            </a:pPr>
            <a:r>
              <a:t>packaging matrix, </a:t>
            </a:r>
            <a:r>
              <a:rPr>
                <a:solidFill>
                  <a:srgbClr val="FF2600"/>
                </a:solidFill>
              </a:rPr>
              <a:t>Szvetlin will address this in 2 weeks time</a:t>
            </a:r>
          </a:p>
          <a:p>
            <a:pPr marL="130261" indent="-130261" defTabSz="222746">
              <a:spcBef>
                <a:spcPts val="100"/>
              </a:spcBef>
              <a:buSzPct val="100000"/>
              <a:buAutoNum type="arabicPeriod" startAt="1"/>
              <a:defRPr sz="957"/>
            </a:pPr>
            <a:r>
              <a:t>Move of code from arrowhead-f to eclipse-arrowhead</a:t>
            </a:r>
            <a:br/>
            <a:r>
              <a:t>Move only IP okayed by Eclipse repositories and working with v4.3.0. Naming convention of repository names. Proposal of names and repos to move. </a:t>
            </a:r>
            <a:r>
              <a:rPr>
                <a:solidFill>
                  <a:srgbClr val="FF2600"/>
                </a:solidFill>
              </a:rPr>
              <a:t>To be moved: Libraries, application examples, Szvetlin in charge.</a:t>
            </a:r>
          </a:p>
          <a:p>
            <a:pPr marL="130261" indent="-130261" defTabSz="222746">
              <a:spcBef>
                <a:spcPts val="100"/>
              </a:spcBef>
              <a:buSzPct val="100000"/>
              <a:buAutoNum type="arabicPeriod" startAt="1"/>
              <a:defRPr sz="957"/>
            </a:pPr>
            <a:r>
              <a:t>Lowering the entry step - status reports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870"/>
            </a:pPr>
            <a:r>
              <a:t>Gabor - VirtualBox on any environment, core systems + providers and consumers. </a:t>
            </a:r>
            <a:r>
              <a:rPr>
                <a:solidFill>
                  <a:srgbClr val="FF2600"/>
                </a:solidFill>
              </a:rPr>
              <a:t>On hold, due to time constraints.  Continued after the v4.4.0 version is released.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870"/>
            </a:pPr>
            <a:r>
              <a:t>Emanuel - Device deamon, Local cloud deamon, Local cloud management - #3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870"/>
            </a:pPr>
            <a:r>
              <a:t>Cristina - From models to code and deployment - </a:t>
            </a:r>
            <a:r>
              <a:rPr>
                <a:solidFill>
                  <a:srgbClr val="FF2600"/>
                </a:solidFill>
              </a:rPr>
              <a:t>Plugin to IDE and Papyrus to select Local clouds and systems you like to include, current development of producers and consumers.</a:t>
            </a:r>
            <a:r>
              <a:t> </a:t>
            </a:r>
            <a:br/>
            <a:r>
              <a:t>through current discussion points - Jerker</a:t>
            </a:r>
            <a:endParaRPr sz="957"/>
          </a:p>
          <a:p>
            <a:pPr marL="130261" indent="-130261" defTabSz="222746">
              <a:spcBef>
                <a:spcPts val="100"/>
              </a:spcBef>
              <a:buSzPct val="100000"/>
              <a:buAutoNum type="arabicPeriod" startAt="1"/>
              <a:defRPr sz="957"/>
            </a:pPr>
            <a:r>
              <a:t>Issue lists in GitHub - </a:t>
            </a:r>
            <a:r>
              <a:rPr>
                <a:solidFill>
                  <a:srgbClr val="FF2600"/>
                </a:solidFill>
              </a:rPr>
              <a:t>not addressed 210608 meeting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#289 done not tested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#295 issue for Pablo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#285 Vill be resolved by tomorrow.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#282, solved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#281 to be addressed by Szvetlin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#278 will to be closed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#276 fixed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#266 resolved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#265 Resolved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#238 Needed changes. Addressed by Raymond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#237 Raymond assigned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#222 same as #265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#209 related to #237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#206 resolved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#202 Fixed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#193 Fixed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 #194 now 5.0.0 possible move to 4.5.0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#195 Szvetlin will finis this, Jerker to review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#205 transfered to Roadmap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#210 not resolved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#215 minor issue, </a:t>
            </a:r>
          </a:p>
          <a:p>
            <a:pPr lvl="1" marL="377759" indent="-130261" defTabSz="222746">
              <a:spcBef>
                <a:spcPts val="100"/>
              </a:spcBef>
              <a:buAutoNum type="arabicPeriod" startAt="1"/>
              <a:defRPr sz="957">
                <a:solidFill>
                  <a:schemeClr val="accent2"/>
                </a:solidFill>
              </a:defRPr>
            </a:pPr>
            <a:r>
              <a:t>#217 Documentation issue, wiki</a:t>
            </a:r>
          </a:p>
          <a:p>
            <a:pPr marL="130261" indent="-130261" defTabSz="222746">
              <a:spcBef>
                <a:spcPts val="100"/>
              </a:spcBef>
              <a:buSzPct val="100000"/>
              <a:buAutoNum type="arabicPeriod" startAt="1"/>
              <a:defRPr sz="957"/>
            </a:pPr>
            <a:r>
              <a:t>NTP system, #301 </a:t>
            </a:r>
            <a:r>
              <a:rPr>
                <a:solidFill>
                  <a:srgbClr val="FF2600"/>
                </a:solidFill>
              </a:rPr>
              <a:t>not addressed 210608 meeting</a:t>
            </a:r>
          </a:p>
          <a:p>
            <a:pPr marL="130261" indent="-130261" defTabSz="222746">
              <a:spcBef>
                <a:spcPts val="100"/>
              </a:spcBef>
              <a:buSzPct val="100000"/>
              <a:buAutoNum type="arabicPeriod" startAt="1"/>
              <a:defRPr sz="957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</a:defRPr>
            </a:pPr>
            <a:r>
              <a:rPr>
                <a:hlinkClick r:id="rId2" invalidUrl="" action="" tgtFrame="" tooltip="" history="1" highlightClick="0" endSnd="0"/>
              </a:rPr>
              <a:t>arrowhead.eu</a:t>
            </a:r>
            <a:r>
              <a:rPr u="none">
                <a:solidFill>
                  <a:srgbClr val="000000"/>
                </a:solidFill>
                <a:uFillTx/>
              </a:rPr>
              <a:t> certificate server, #302 </a:t>
            </a:r>
            <a:r>
              <a:rPr>
                <a:solidFill>
                  <a:srgbClr val="FF2600"/>
                </a:solidFill>
              </a:rPr>
              <a:t>not addressed 210608 meeting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Eclipse Arrowhead architecture - core systems"/>
          <p:cNvSpPr txBox="1"/>
          <p:nvPr>
            <p:ph type="title"/>
          </p:nvPr>
        </p:nvSpPr>
        <p:spPr>
          <a:xfrm>
            <a:off x="786645" y="81913"/>
            <a:ext cx="7444939" cy="586590"/>
          </a:xfrm>
          <a:prstGeom prst="rect">
            <a:avLst/>
          </a:prstGeom>
        </p:spPr>
        <p:txBody>
          <a:bodyPr/>
          <a:lstStyle/>
          <a:p>
            <a:pPr lvl="1" defTabSz="393191">
              <a:defRPr sz="3000"/>
            </a:pPr>
            <a:r>
              <a:t>Eclipse Arrowhead architecture - core systems</a:t>
            </a:r>
          </a:p>
        </p:txBody>
      </p:sp>
      <p:sp>
        <p:nvSpPr>
          <p:cNvPr id="105" name="How shall serviceConsumers be registered in SystemRegistry?…"/>
          <p:cNvSpPr txBox="1"/>
          <p:nvPr>
            <p:ph type="body" idx="1"/>
          </p:nvPr>
        </p:nvSpPr>
        <p:spPr>
          <a:xfrm>
            <a:off x="410486" y="544311"/>
            <a:ext cx="8793776" cy="5157177"/>
          </a:xfrm>
          <a:prstGeom prst="rect">
            <a:avLst/>
          </a:prstGeom>
        </p:spPr>
        <p:txBody>
          <a:bodyPr/>
          <a:lstStyle/>
          <a:p>
            <a:pPr marL="267368" indent="-267368">
              <a:buSzPct val="100000"/>
              <a:buAutoNum type="arabicPeriod" startAt="1"/>
              <a:defRPr sz="1500"/>
            </a:pPr>
            <a:r>
              <a:t>How shall serviceConsumers be registered in SystemRegistry?</a:t>
            </a:r>
          </a:p>
          <a:p>
            <a:pPr lvl="1" marL="775367" indent="-267367">
              <a:buAutoNum type="arabicPeriod" startAt="1"/>
              <a:defRPr sz="1500"/>
            </a:pPr>
            <a:r>
              <a:t>Database documentation - SysDD needed for ServiceRegistry, SystemRegistry, DeviceRegistry - </a:t>
            </a:r>
            <a:br/>
            <a:r>
              <a:rPr>
                <a:solidFill>
                  <a:srgbClr val="FF2600"/>
                </a:solidFill>
              </a:rPr>
              <a:t>Planed for the coming 2 weeks, Szvetlin, Jerker to review</a:t>
            </a:r>
            <a:r>
              <a:rPr>
                <a:solidFill>
                  <a:schemeClr val="accent2"/>
                </a:solidFill>
              </a:rPr>
              <a:t>.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MetaData, mandatory and optional, for Service, System and Device registries? </a:t>
            </a:r>
          </a:p>
          <a:p>
            <a:pPr lvl="1" marL="775367" indent="-267367">
              <a:buAutoNum type="arabicPeriod" startAt="1"/>
              <a:defRPr sz="1500"/>
            </a:pPr>
            <a:r>
              <a:t>Proposal for discussion from Cristina. </a:t>
            </a:r>
            <a:r>
              <a:rPr>
                <a:solidFill>
                  <a:srgbClr val="FF2600"/>
                </a:solidFill>
              </a:rPr>
              <a:t>Cristina and Jerker to prepare a discussion for the Roadmap WG, lime line end of August.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Necessary updates to Orchestration and Authorisation  system - </a:t>
            </a:r>
            <a:r>
              <a:rPr>
                <a:solidFill>
                  <a:schemeClr val="accent2"/>
                </a:solidFill>
              </a:rPr>
              <a:t> </a:t>
            </a:r>
          </a:p>
          <a:p>
            <a:pPr lvl="1" marL="775367" indent="-267367">
              <a:buAutoNum type="arabicPeriod" startAt="1"/>
              <a:defRPr sz="1500"/>
            </a:pPr>
            <a:r>
              <a:t>SysDD of Orchestration and Authorisation system, </a:t>
            </a:r>
            <a:r>
              <a:rPr>
                <a:solidFill>
                  <a:srgbClr val="FF2600"/>
                </a:solidFill>
              </a:rPr>
              <a:t>documentation still pending, Raymond to create an Issues on this and include Niclas proposal there.</a:t>
            </a:r>
          </a:p>
          <a:p>
            <a:pPr lvl="1" marL="775367" indent="-267367">
              <a:buAutoNum type="arabicPeriod" startAt="1"/>
              <a:defRPr sz="1500"/>
            </a:pPr>
            <a:r>
              <a:t>Arrowhead X.509 certificate documentation as part of Authorisation SysDD - #11, </a:t>
            </a:r>
            <a:r>
              <a:rPr>
                <a:solidFill>
                  <a:srgbClr val="FF2600"/>
                </a:solidFill>
              </a:rPr>
              <a:t>Emanuell Mid August to mid Sept</a:t>
            </a:r>
            <a:r>
              <a:t>.</a:t>
            </a:r>
          </a:p>
          <a:p>
            <a:pPr lvl="1" marL="775367" indent="-267367">
              <a:buAutoNum type="arabicPeriod" startAt="1"/>
              <a:defRPr sz="1500"/>
            </a:pPr>
            <a:r>
              <a:t>Format for Orchestration policy and Authorisation policy data, </a:t>
            </a:r>
            <a:r>
              <a:rPr>
                <a:solidFill>
                  <a:srgbClr val="FF2600"/>
                </a:solidFill>
              </a:rPr>
              <a:t>Jerker to ask Ulf/Olov t prepare a Roadmap WG discussion in the topic.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GateKeeper and Gateway systems</a:t>
            </a:r>
          </a:p>
          <a:p>
            <a:pPr lvl="1" marL="775367" indent="-267367">
              <a:buAutoNum type="arabicPeriod" startAt="1"/>
              <a:defRPr sz="1500">
                <a:solidFill>
                  <a:schemeClr val="accent2"/>
                </a:solidFill>
              </a:defRPr>
            </a:pPr>
            <a:r>
              <a:rPr>
                <a:solidFill>
                  <a:srgbClr val="000000"/>
                </a:solidFill>
              </a:rPr>
              <a:t>Scenarios for § 4, 5, and 6, Mario sequence diagram from Marios scenario 2a</a:t>
            </a:r>
            <a:r>
              <a:t>.</a:t>
            </a:r>
            <a:r>
              <a:rPr>
                <a:solidFill>
                  <a:srgbClr val="000000"/>
                </a:solidFill>
              </a:rPr>
              <a:t>  </a:t>
            </a:r>
            <a:r>
              <a:rPr>
                <a:solidFill>
                  <a:srgbClr val="FF2600"/>
                </a:solidFill>
              </a:rPr>
              <a:t>Contact to WAPICE and BnearIT, look for decision next meeting</a:t>
            </a:r>
            <a:endParaRPr>
              <a:solidFill>
                <a:srgbClr val="FF2600"/>
              </a:solidFill>
            </a:endParaRPr>
          </a:p>
          <a:p>
            <a:pPr marL="267368" indent="-267368">
              <a:buSzPct val="100000"/>
              <a:buAutoNum type="arabicPeriod" startAt="1"/>
              <a:defRPr sz="1500"/>
            </a:pPr>
            <a:r>
              <a:t>Possible change of core system database - </a:t>
            </a:r>
            <a:r>
              <a:rPr>
                <a:solidFill>
                  <a:srgbClr val="FF2600"/>
                </a:solidFill>
              </a:rPr>
              <a:t>not addressed 210608 meeting</a:t>
            </a:r>
            <a:endParaRPr>
              <a:solidFill>
                <a:schemeClr val="accent2">
                  <a:satOff val="-4966"/>
                  <a:lumOff val="-10549"/>
                </a:schemeClr>
              </a:solidFill>
            </a:endParaRPr>
          </a:p>
          <a:p>
            <a:pPr lvl="1" marL="775367" indent="-267367">
              <a:buAutoNum type="arabicPeriod" startAt="1"/>
              <a:defRPr sz="1500"/>
            </a:pPr>
            <a:r>
              <a:t>Light database is a request - WAPICE, On hold until item 1.1 is a closed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