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9144000" cy="571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6" name="Shape 9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rrowhea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www.arrowhead.eu"/>
          <p:cNvSpPr txBox="1"/>
          <p:nvPr/>
        </p:nvSpPr>
        <p:spPr>
          <a:xfrm>
            <a:off x="374547" y="5168258"/>
            <a:ext cx="3966630" cy="196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pic>
        <p:nvPicPr>
          <p:cNvPr id="23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1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sz="half" idx="1"/>
          </p:nvPr>
        </p:nvSpPr>
        <p:spPr>
          <a:xfrm>
            <a:off x="799889" y="1185151"/>
            <a:ext cx="3645240" cy="452985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2 - 1 column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7" y="-7870"/>
            <a:ext cx="9144793" cy="5730739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www.arrowhead.eu"/>
          <p:cNvSpPr txBox="1"/>
          <p:nvPr/>
        </p:nvSpPr>
        <p:spPr>
          <a:xfrm>
            <a:off x="374547" y="5168258"/>
            <a:ext cx="3966630" cy="196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35" name="Title Text"/>
          <p:cNvSpPr txBox="1"/>
          <p:nvPr>
            <p:ph type="title"/>
          </p:nvPr>
        </p:nvSpPr>
        <p:spPr>
          <a:xfrm>
            <a:off x="799889" y="916071"/>
            <a:ext cx="7444937" cy="5865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6" name="Body Level One…"/>
          <p:cNvSpPr txBox="1"/>
          <p:nvPr>
            <p:ph type="body" idx="1"/>
          </p:nvPr>
        </p:nvSpPr>
        <p:spPr>
          <a:xfrm>
            <a:off x="799889" y="1502657"/>
            <a:ext cx="7444937" cy="42123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2 - 2 column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7" y="-7870"/>
            <a:ext cx="9144793" cy="5730739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www.arrowhead.eu"/>
          <p:cNvSpPr txBox="1"/>
          <p:nvPr/>
        </p:nvSpPr>
        <p:spPr>
          <a:xfrm>
            <a:off x="374547" y="5168258"/>
            <a:ext cx="3966630" cy="196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46" name="Title Text"/>
          <p:cNvSpPr txBox="1"/>
          <p:nvPr>
            <p:ph type="title"/>
          </p:nvPr>
        </p:nvSpPr>
        <p:spPr>
          <a:xfrm>
            <a:off x="799889" y="916071"/>
            <a:ext cx="7444937" cy="5865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7" name="Body Level One…"/>
          <p:cNvSpPr txBox="1"/>
          <p:nvPr>
            <p:ph type="body" sz="half" idx="1"/>
          </p:nvPr>
        </p:nvSpPr>
        <p:spPr>
          <a:xfrm>
            <a:off x="799889" y="1502657"/>
            <a:ext cx="3645240" cy="42123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owhead_3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494" y="-10918"/>
            <a:ext cx="9156988" cy="5736835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www.arrowhead.eu"/>
          <p:cNvSpPr txBox="1"/>
          <p:nvPr/>
        </p:nvSpPr>
        <p:spPr>
          <a:xfrm>
            <a:off x="374547" y="5168258"/>
            <a:ext cx="3966630" cy="196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57" name="Title Text"/>
          <p:cNvSpPr txBox="1"/>
          <p:nvPr>
            <p:ph type="title"/>
          </p:nvPr>
        </p:nvSpPr>
        <p:spPr>
          <a:xfrm>
            <a:off x="799889" y="916071"/>
            <a:ext cx="7444937" cy="586587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Body Level One…"/>
          <p:cNvSpPr txBox="1"/>
          <p:nvPr>
            <p:ph type="body" sz="half" idx="1"/>
          </p:nvPr>
        </p:nvSpPr>
        <p:spPr>
          <a:xfrm>
            <a:off x="799889" y="1502657"/>
            <a:ext cx="3645240" cy="421234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3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Bildobjekt 1" descr="Bildobjek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494" y="-10918"/>
            <a:ext cx="9156988" cy="5736835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Title Text"/>
          <p:cNvSpPr txBox="1"/>
          <p:nvPr>
            <p:ph type="title"/>
          </p:nvPr>
        </p:nvSpPr>
        <p:spPr>
          <a:xfrm>
            <a:off x="799889" y="916071"/>
            <a:ext cx="7444938" cy="586588"/>
          </a:xfrm>
          <a:prstGeom prst="rect">
            <a:avLst/>
          </a:prstGeom>
        </p:spPr>
        <p:txBody>
          <a:bodyPr lIns="45718" tIns="45718" rIns="45718" bIns="45718"/>
          <a:lstStyle/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idx="1"/>
          </p:nvPr>
        </p:nvSpPr>
        <p:spPr>
          <a:xfrm>
            <a:off x="799889" y="1502657"/>
            <a:ext cx="7444938" cy="4212343"/>
          </a:xfrm>
          <a:prstGeom prst="rect">
            <a:avLst/>
          </a:prstGeom>
        </p:spPr>
        <p:txBody>
          <a:bodyPr lIns="45718" tIns="45718" rIns="45718" bIns="45718"/>
          <a:lstStyle>
            <a:lvl1pPr marL="1587" indent="-1587"/>
            <a:lvl4pPr marL="1698169" indent="-326569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xfrm>
            <a:off x="8708976" y="197587"/>
            <a:ext cx="232873" cy="228507"/>
          </a:xfrm>
          <a:prstGeom prst="rect">
            <a:avLst/>
          </a:prstGeom>
        </p:spPr>
        <p:txBody>
          <a:bodyPr lIns="45718" tIns="45718" rIns="45718" bIns="45718"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Text"/>
          <p:cNvSpPr txBox="1"/>
          <p:nvPr>
            <p:ph type="title"/>
          </p:nvPr>
        </p:nvSpPr>
        <p:spPr>
          <a:xfrm>
            <a:off x="1333500" y="1775354"/>
            <a:ext cx="6477000" cy="1225023"/>
          </a:xfrm>
          <a:prstGeom prst="rect">
            <a:avLst/>
          </a:prstGeom>
        </p:spPr>
        <p:txBody>
          <a:bodyPr lIns="38100" tIns="38100" rIns="38100" bIns="38100" anchor="ctr"/>
          <a:lstStyle>
            <a:lvl1pPr algn="ctr" defTabSz="762000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7" name="Body Level One…"/>
          <p:cNvSpPr txBox="1"/>
          <p:nvPr>
            <p:ph type="body" sz="quarter" idx="1"/>
          </p:nvPr>
        </p:nvSpPr>
        <p:spPr>
          <a:xfrm>
            <a:off x="1905000" y="3238500"/>
            <a:ext cx="5334000" cy="1460500"/>
          </a:xfrm>
          <a:prstGeom prst="rect">
            <a:avLst/>
          </a:prstGeom>
        </p:spPr>
        <p:txBody>
          <a:bodyPr lIns="38100" tIns="38100" rIns="38100" bIns="38100"/>
          <a:lstStyle>
            <a:lvl1pPr marL="0" indent="0" algn="ctr" defTabSz="762000">
              <a:spcBef>
                <a:spcPts val="600"/>
              </a:spcBef>
              <a:defRPr sz="2600">
                <a:solidFill>
                  <a:srgbClr val="FFFFFF"/>
                </a:solidFill>
              </a:defRPr>
            </a:lvl1pPr>
            <a:lvl2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2pPr>
            <a:lvl3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3pPr>
            <a:lvl4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4pPr>
            <a:lvl5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78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6399" y="4517999"/>
            <a:ext cx="1004728" cy="986401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Slide Number"/>
          <p:cNvSpPr txBox="1"/>
          <p:nvPr>
            <p:ph type="sldNum" sz="quarter" idx="2"/>
          </p:nvPr>
        </p:nvSpPr>
        <p:spPr>
          <a:xfrm>
            <a:off x="7783364" y="5342459"/>
            <a:ext cx="217637" cy="213271"/>
          </a:xfrm>
          <a:prstGeom prst="rect">
            <a:avLst/>
          </a:prstGeom>
        </p:spPr>
        <p:txBody>
          <a:bodyPr lIns="38100" tIns="38100" rIns="38100" bIns="38100"/>
          <a:lstStyle>
            <a:lvl1pPr defTabSz="7620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le Text"/>
          <p:cNvSpPr txBox="1"/>
          <p:nvPr>
            <p:ph type="title"/>
          </p:nvPr>
        </p:nvSpPr>
        <p:spPr>
          <a:xfrm>
            <a:off x="1333500" y="1775354"/>
            <a:ext cx="6477000" cy="1225023"/>
          </a:xfrm>
          <a:prstGeom prst="rect">
            <a:avLst/>
          </a:prstGeom>
        </p:spPr>
        <p:txBody>
          <a:bodyPr lIns="38100" tIns="38100" rIns="38100" bIns="38100" anchor="ctr"/>
          <a:lstStyle>
            <a:lvl1pPr algn="ctr" defTabSz="762000"/>
          </a:lstStyle>
          <a:p>
            <a:pPr/>
            <a:r>
              <a:t>Title Text</a:t>
            </a:r>
          </a:p>
        </p:txBody>
      </p:sp>
      <p:sp>
        <p:nvSpPr>
          <p:cNvPr id="87" name="Body Level One…"/>
          <p:cNvSpPr txBox="1"/>
          <p:nvPr>
            <p:ph type="body" sz="quarter" idx="1"/>
          </p:nvPr>
        </p:nvSpPr>
        <p:spPr>
          <a:xfrm>
            <a:off x="1905000" y="3238500"/>
            <a:ext cx="5334000" cy="1460500"/>
          </a:xfrm>
          <a:prstGeom prst="rect">
            <a:avLst/>
          </a:prstGeom>
        </p:spPr>
        <p:txBody>
          <a:bodyPr lIns="38100" tIns="38100" rIns="38100" bIns="38100"/>
          <a:lstStyle>
            <a:lvl1pPr marL="0" indent="0" algn="ctr" defTabSz="762000">
              <a:spcBef>
                <a:spcPts val="600"/>
              </a:spcBef>
              <a:defRPr sz="2600">
                <a:solidFill>
                  <a:srgbClr val="888888"/>
                </a:solidFill>
              </a:defRPr>
            </a:lvl1pPr>
            <a:lvl2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2pPr>
            <a:lvl3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3pPr>
            <a:lvl4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4pPr>
            <a:lvl5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88" name="Bildobjekt 4" descr="Bildobjekt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1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Slide Number"/>
          <p:cNvSpPr txBox="1"/>
          <p:nvPr>
            <p:ph type="sldNum" sz="quarter" idx="2"/>
          </p:nvPr>
        </p:nvSpPr>
        <p:spPr>
          <a:xfrm>
            <a:off x="7783364" y="5342459"/>
            <a:ext cx="217637" cy="213271"/>
          </a:xfrm>
          <a:prstGeom prst="rect">
            <a:avLst/>
          </a:prstGeom>
        </p:spPr>
        <p:txBody>
          <a:bodyPr lIns="38100" tIns="38100" rIns="38100" bIns="38100"/>
          <a:lstStyle>
            <a:lvl1pPr defTabSz="7620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ww.arrowhead.eu"/>
          <p:cNvSpPr txBox="1"/>
          <p:nvPr/>
        </p:nvSpPr>
        <p:spPr>
          <a:xfrm>
            <a:off x="-19587" y="5549241"/>
            <a:ext cx="3966629" cy="1960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pic>
        <p:nvPicPr>
          <p:cNvPr id="3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1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/>
          <p:nvPr>
            <p:ph type="title"/>
          </p:nvPr>
        </p:nvSpPr>
        <p:spPr>
          <a:xfrm>
            <a:off x="799889" y="598565"/>
            <a:ext cx="7444937" cy="586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799889" y="1185151"/>
            <a:ext cx="7444937" cy="4071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8708974" y="197586"/>
            <a:ext cx="232875" cy="22850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268288" marR="0" indent="-268288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74700" marR="0" indent="-3175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00150" marR="0" indent="-28575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698170" marR="0" indent="-32657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209800" marR="0" indent="-3810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5146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29718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4290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38862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arrowhead.eu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Eclipse Arrowhead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Eclipse Arrowhead</a:t>
            </a:r>
          </a:p>
          <a:p>
            <a:pPr/>
            <a:r>
              <a:t>Roadmap WG</a:t>
            </a:r>
          </a:p>
        </p:txBody>
      </p:sp>
      <p:sp>
        <p:nvSpPr>
          <p:cNvPr id="99" name="Agenda 210318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 210318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Agend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</a:t>
            </a:r>
          </a:p>
        </p:txBody>
      </p:sp>
      <p:sp>
        <p:nvSpPr>
          <p:cNvPr id="102" name="Walk through current discussion points - Jerker…"/>
          <p:cNvSpPr txBox="1"/>
          <p:nvPr>
            <p:ph type="body" idx="1"/>
          </p:nvPr>
        </p:nvSpPr>
        <p:spPr>
          <a:xfrm>
            <a:off x="799889" y="1185151"/>
            <a:ext cx="8096823" cy="4071628"/>
          </a:xfrm>
          <a:prstGeom prst="rect">
            <a:avLst/>
          </a:prstGeom>
        </p:spPr>
        <p:txBody>
          <a:bodyPr/>
          <a:lstStyle/>
          <a:p>
            <a:pPr marL="267368" indent="-267368">
              <a:buSzPct val="100000"/>
              <a:buAutoNum type="arabicPeriod" startAt="1"/>
            </a:pPr>
            <a:r>
              <a:t>Walk through current discussion points - </a:t>
            </a:r>
            <a:r>
              <a:rPr>
                <a:solidFill>
                  <a:schemeClr val="accent2"/>
                </a:solidFill>
              </a:rPr>
              <a:t>Jerker</a:t>
            </a:r>
          </a:p>
          <a:p>
            <a:pPr marL="267368" indent="-267368">
              <a:buSzPct val="100000"/>
              <a:buAutoNum type="arabicPeriod" startAt="1"/>
            </a:pPr>
            <a:r>
              <a:t>Issue list in GitHub</a:t>
            </a:r>
          </a:p>
          <a:p>
            <a:pPr lvl="1" marL="775368" indent="-267368">
              <a:buAutoNum type="arabicPeriod" startAt="1"/>
              <a:defRPr sz="1500"/>
            </a:pPr>
            <a:r>
              <a:rPr>
                <a:solidFill>
                  <a:schemeClr val="accent2"/>
                </a:solidFill>
              </a:rPr>
              <a:t>Issues, actions, and new core system proposals to be presented by Szvetlin at next Bi-weekly!</a:t>
            </a:r>
            <a:endParaRPr>
              <a:solidFill>
                <a:schemeClr val="accent2"/>
              </a:solidFill>
            </a:endParaRPr>
          </a:p>
          <a:p>
            <a:pPr marL="267368" indent="-267368">
              <a:buSzPct val="100000"/>
              <a:buAutoNum type="arabicPeriod" startAt="1"/>
            </a:pPr>
            <a:r>
              <a:t>CI/CD + Jenkins server for generation of packages for different OS and HW.</a:t>
            </a:r>
          </a:p>
          <a:p>
            <a:pPr lvl="1" marL="775368" indent="-267368">
              <a:buAutoNum type="arabicPeriod" startAt="1"/>
              <a:defRPr sz="1500">
                <a:solidFill>
                  <a:schemeClr val="accent2"/>
                </a:solidFill>
              </a:defRPr>
            </a:pPr>
            <a:r>
              <a:t>CI/CD + Github actions will provided by Eclipse and in operation from early April.</a:t>
            </a:r>
          </a:p>
          <a:p>
            <a:pPr lvl="1" marL="775368" indent="-267368">
              <a:buAutoNum type="arabicPeriod" startAt="1"/>
              <a:defRPr sz="1500">
                <a:solidFill>
                  <a:schemeClr val="accent2"/>
                </a:solidFill>
              </a:defRPr>
            </a:pPr>
            <a:r>
              <a:t>For which platform will we build Docker images</a:t>
            </a:r>
          </a:p>
          <a:p>
            <a:pPr lvl="1" marL="775368" indent="-267368">
              <a:buAutoNum type="arabicPeriod" startAt="1"/>
              <a:defRPr sz="1500">
                <a:solidFill>
                  <a:schemeClr val="accent2"/>
                </a:solidFill>
              </a:defRPr>
            </a:pPr>
            <a:r>
              <a:t>How to achieve packages on e.g. Raspberry PI</a:t>
            </a:r>
          </a:p>
          <a:p>
            <a:pPr marL="267368" indent="-267368">
              <a:buSzPct val="100000"/>
              <a:buAutoNum type="arabicPeriod" startAt="1"/>
            </a:pPr>
            <a:r>
              <a:t>Lowering the entry step - </a:t>
            </a:r>
            <a:r>
              <a:rPr>
                <a:solidFill>
                  <a:schemeClr val="accent2"/>
                </a:solidFill>
              </a:rPr>
              <a:t>Jerker</a:t>
            </a:r>
          </a:p>
          <a:p>
            <a:pPr lvl="1" marL="775368" indent="-267368">
              <a:buAutoNum type="arabicPeriod" startAt="1"/>
              <a:defRPr sz="1500"/>
            </a:pPr>
            <a:r>
              <a:t>Hello world example and more</a:t>
            </a:r>
          </a:p>
          <a:p>
            <a:pPr marL="267368" indent="-267368">
              <a:buSzPct val="100000"/>
              <a:buAutoNum type="arabicPeriod" startAt="1"/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arrowhead.eu</a:t>
            </a:r>
            <a:r>
              <a:t> certificate server, LTU, proposal to next meeting - </a:t>
            </a:r>
            <a:r>
              <a:rPr>
                <a:solidFill>
                  <a:schemeClr val="accent2"/>
                </a:solidFill>
              </a:rPr>
              <a:t>Jerker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Eclipse Arrowhead architecture - core systems"/>
          <p:cNvSpPr txBox="1"/>
          <p:nvPr>
            <p:ph type="title"/>
          </p:nvPr>
        </p:nvSpPr>
        <p:spPr>
          <a:xfrm>
            <a:off x="786646" y="81914"/>
            <a:ext cx="7444937" cy="586588"/>
          </a:xfrm>
          <a:prstGeom prst="rect">
            <a:avLst/>
          </a:prstGeom>
        </p:spPr>
        <p:txBody>
          <a:bodyPr/>
          <a:lstStyle/>
          <a:p>
            <a:pPr lvl="1" defTabSz="393192">
              <a:defRPr sz="3096"/>
            </a:pPr>
            <a:r>
              <a:t>Eclipse Arrowhead architecture - core systems</a:t>
            </a:r>
          </a:p>
        </p:txBody>
      </p:sp>
      <p:sp>
        <p:nvSpPr>
          <p:cNvPr id="105" name="How shall serviceConsumers be registered in SystemRegistry?…"/>
          <p:cNvSpPr txBox="1"/>
          <p:nvPr>
            <p:ph type="body" idx="1"/>
          </p:nvPr>
        </p:nvSpPr>
        <p:spPr>
          <a:xfrm>
            <a:off x="236228" y="553483"/>
            <a:ext cx="8793774" cy="5157176"/>
          </a:xfrm>
          <a:prstGeom prst="rect">
            <a:avLst/>
          </a:prstGeom>
        </p:spPr>
        <p:txBody>
          <a:bodyPr/>
          <a:lstStyle/>
          <a:p>
            <a:pPr marL="176463" indent="-176463" defTabSz="301752">
              <a:spcBef>
                <a:spcPts val="200"/>
              </a:spcBef>
              <a:buSzPct val="100000"/>
              <a:buAutoNum type="arabicPeriod" startAt="1"/>
              <a:defRPr sz="990"/>
            </a:pPr>
            <a:r>
              <a:t>How shall serviceConsumers be registered in SystemRegistry?</a:t>
            </a:r>
          </a:p>
          <a:p>
            <a:pPr lvl="1" marL="511743" indent="-176463" defTabSz="301752">
              <a:spcBef>
                <a:spcPts val="200"/>
              </a:spcBef>
              <a:buAutoNum type="arabicPeriod" startAt="1"/>
              <a:defRPr sz="990"/>
            </a:pPr>
            <a:r>
              <a:t>Database documentation - SysDD needed for ServiceRegistry, SystemRegistry, DeviceRegistry - </a:t>
            </a:r>
            <a:r>
              <a:rPr>
                <a:solidFill>
                  <a:schemeClr val="accent2"/>
                </a:solidFill>
              </a:rPr>
              <a:t>Planed for April, Szvetlin and Mario</a:t>
            </a:r>
            <a:endParaRPr>
              <a:solidFill>
                <a:schemeClr val="accent2"/>
              </a:solidFill>
            </a:endParaRPr>
          </a:p>
          <a:p>
            <a:pPr lvl="2" marL="847023" indent="-176463" defTabSz="301752">
              <a:spcBef>
                <a:spcPts val="200"/>
              </a:spcBef>
              <a:buAutoNum type="arabicPeriod" startAt="1"/>
              <a:defRPr sz="990"/>
            </a:pPr>
            <a:r>
              <a:rPr>
                <a:solidFill>
                  <a:schemeClr val="accent2"/>
                </a:solidFill>
              </a:rPr>
              <a:t>4.3.0 to be finished first</a:t>
            </a:r>
            <a:endParaRPr>
              <a:solidFill>
                <a:schemeClr val="accent2">
                  <a:satOff val="-4966"/>
                  <a:lumOff val="-10549"/>
                </a:schemeClr>
              </a:solidFill>
            </a:endParaRPr>
          </a:p>
          <a:p>
            <a:pPr marL="176463" indent="-176463" defTabSz="301752">
              <a:spcBef>
                <a:spcPts val="200"/>
              </a:spcBef>
              <a:buSzPct val="100000"/>
              <a:buAutoNum type="arabicPeriod" startAt="1"/>
              <a:defRPr sz="990"/>
            </a:pPr>
            <a:r>
              <a:t>MetaData, mandatory and optional, for Service, System and Device registries? </a:t>
            </a:r>
          </a:p>
          <a:p>
            <a:pPr lvl="1" marL="511743" indent="-176463" defTabSz="301752">
              <a:spcBef>
                <a:spcPts val="200"/>
              </a:spcBef>
              <a:buAutoNum type="arabicPeriod" startAt="1"/>
              <a:defRPr sz="990"/>
            </a:pPr>
            <a:r>
              <a:rPr>
                <a:solidFill>
                  <a:schemeClr val="accent2"/>
                </a:solidFill>
              </a:rPr>
              <a:t>Cristina: draft metadata document distributed, everyone to update til next meeting</a:t>
            </a:r>
            <a:endParaRPr>
              <a:solidFill>
                <a:schemeClr val="accent2"/>
              </a:solidFill>
            </a:endParaRPr>
          </a:p>
          <a:p>
            <a:pPr lvl="1" marL="511743" indent="-176463" defTabSz="301752">
              <a:spcBef>
                <a:spcPts val="200"/>
              </a:spcBef>
              <a:buAutoNum type="arabicPeriod" startAt="1"/>
              <a:defRPr sz="990"/>
            </a:pPr>
            <a:r>
              <a:rPr>
                <a:solidFill>
                  <a:schemeClr val="accent2"/>
                </a:solidFill>
              </a:rPr>
              <a:t>Szvetlin to provide update proposal for CertificateKind</a:t>
            </a:r>
            <a:endParaRPr>
              <a:solidFill>
                <a:schemeClr val="accent2"/>
              </a:solidFill>
            </a:endParaRPr>
          </a:p>
          <a:p>
            <a:pPr marL="176463" indent="-176463" defTabSz="301752">
              <a:spcBef>
                <a:spcPts val="200"/>
              </a:spcBef>
              <a:buSzPct val="100000"/>
              <a:buAutoNum type="arabicPeriod" startAt="1"/>
              <a:defRPr sz="990"/>
            </a:pPr>
            <a:r>
              <a:t>Necessary updates to Orchestration and Authorisation  system - </a:t>
            </a:r>
            <a:r>
              <a:rPr>
                <a:solidFill>
                  <a:schemeClr val="accent2"/>
                </a:solidFill>
              </a:rPr>
              <a:t> </a:t>
            </a:r>
            <a:endParaRPr>
              <a:solidFill>
                <a:schemeClr val="accent2"/>
              </a:solidFill>
            </a:endParaRPr>
          </a:p>
          <a:p>
            <a:pPr lvl="1" marL="511743" indent="-176463" defTabSz="301752">
              <a:spcBef>
                <a:spcPts val="200"/>
              </a:spcBef>
              <a:buAutoNum type="arabicPeriod" startAt="1"/>
              <a:defRPr sz="990"/>
            </a:pPr>
            <a:r>
              <a:rPr>
                <a:solidFill>
                  <a:schemeClr val="accent2"/>
                </a:solidFill>
              </a:rPr>
              <a:t>Requested updates to be described and updates of SysDD: Szvetlin lead supported by Jerker and Per </a:t>
            </a:r>
          </a:p>
          <a:p>
            <a:pPr lvl="2" marL="847023" indent="-176463" defTabSz="301752">
              <a:spcBef>
                <a:spcPts val="200"/>
              </a:spcBef>
              <a:buAutoNum type="arabicPeriod" startAt="1"/>
              <a:defRPr sz="990"/>
            </a:pPr>
            <a:r>
              <a:t>SysDD of Orchestration and Authorisation system</a:t>
            </a:r>
          </a:p>
          <a:p>
            <a:pPr lvl="2" marL="847023" indent="-176463" defTabSz="301752">
              <a:spcBef>
                <a:spcPts val="200"/>
              </a:spcBef>
              <a:buAutoNum type="arabicPeriod" startAt="1"/>
              <a:defRPr sz="990"/>
            </a:pPr>
            <a:r>
              <a:t>Arrowhead X.509 certificate documentation as part of Authorisation SysDD</a:t>
            </a:r>
          </a:p>
          <a:p>
            <a:pPr lvl="2" marL="847023" indent="-176463" defTabSz="301752">
              <a:spcBef>
                <a:spcPts val="200"/>
              </a:spcBef>
              <a:buAutoNum type="arabicPeriod" startAt="1"/>
              <a:defRPr sz="990"/>
            </a:pPr>
            <a:r>
              <a:t>Format for Orchestration policy and Authorisation policy data.</a:t>
            </a:r>
          </a:p>
          <a:p>
            <a:pPr marL="176463" indent="-176463" defTabSz="301752">
              <a:spcBef>
                <a:spcPts val="200"/>
              </a:spcBef>
              <a:buSzPct val="100000"/>
              <a:buAutoNum type="arabicPeriod" startAt="1"/>
              <a:defRPr sz="990"/>
            </a:pPr>
            <a:r>
              <a:t>GateKeeper and Gateway systems</a:t>
            </a:r>
          </a:p>
          <a:p>
            <a:pPr lvl="1" marL="511743" indent="-176463" defTabSz="301752">
              <a:spcBef>
                <a:spcPts val="200"/>
              </a:spcBef>
              <a:buAutoNum type="arabicPeriod" startAt="1"/>
              <a:defRPr sz="990"/>
            </a:pPr>
            <a:r>
              <a:rPr>
                <a:solidFill>
                  <a:schemeClr val="accent2"/>
                </a:solidFill>
              </a:rPr>
              <a:t>Scenarios for § 4, 5, and 6, Mario sequence diagram from Marios scenario 2a.</a:t>
            </a:r>
            <a:r>
              <a:t>  </a:t>
            </a:r>
          </a:p>
          <a:p>
            <a:pPr lvl="2" marL="847023" indent="-176463" defTabSz="301752">
              <a:spcBef>
                <a:spcPts val="200"/>
              </a:spcBef>
              <a:buAutoNum type="arabicPeriod" startAt="1"/>
              <a:defRPr sz="990"/>
            </a:pPr>
            <a:r>
              <a:t>Onboarding procedure system</a:t>
            </a:r>
          </a:p>
          <a:p>
            <a:pPr lvl="2" marL="847023" indent="-176463" defTabSz="301752">
              <a:spcBef>
                <a:spcPts val="200"/>
              </a:spcBef>
              <a:buAutoNum type="arabicPeriod" startAt="1"/>
              <a:defRPr sz="990"/>
            </a:pPr>
            <a:r>
              <a:t>VPN server system required?</a:t>
            </a:r>
          </a:p>
          <a:p>
            <a:pPr marL="176463" indent="-176463" defTabSz="301752">
              <a:spcBef>
                <a:spcPts val="200"/>
              </a:spcBef>
              <a:buSzPct val="100000"/>
              <a:buAutoNum type="arabicPeriod" startAt="1"/>
              <a:defRPr sz="990"/>
            </a:pPr>
            <a:r>
              <a:t>Possible change of core system database,</a:t>
            </a:r>
            <a:r>
              <a:rPr>
                <a:solidFill>
                  <a:schemeClr val="accent2">
                    <a:satOff val="-4966"/>
                    <a:lumOff val="-10549"/>
                  </a:schemeClr>
                </a:solidFill>
              </a:rPr>
              <a:t> Emanuel</a:t>
            </a:r>
            <a:br>
              <a:rPr>
                <a:solidFill>
                  <a:schemeClr val="accent2">
                    <a:satOff val="-4966"/>
                    <a:lumOff val="-10549"/>
                  </a:schemeClr>
                </a:solidFill>
              </a:rPr>
            </a:br>
            <a:r>
              <a:rPr>
                <a:solidFill>
                  <a:schemeClr val="accent2">
                    <a:satOff val="-4966"/>
                    <a:lumOff val="-10549"/>
                  </a:schemeClr>
                </a:solidFill>
              </a:rPr>
              <a:t>Light database is a request - WAPICE</a:t>
            </a:r>
          </a:p>
          <a:p>
            <a:pPr marL="176463" indent="-176463" defTabSz="301752">
              <a:spcBef>
                <a:spcPts val="200"/>
              </a:spcBef>
              <a:buSzPct val="100000"/>
              <a:buAutoNum type="arabicPeriod" startAt="1"/>
              <a:defRPr sz="990"/>
            </a:pPr>
            <a:r>
              <a:t>ServiceRegistry update - </a:t>
            </a:r>
            <a:r>
              <a:rPr>
                <a:solidFill>
                  <a:schemeClr val="accent2"/>
                </a:solidFill>
              </a:rPr>
              <a:t>Emanuel</a:t>
            </a:r>
          </a:p>
          <a:p>
            <a:pPr lvl="1" marL="511743" indent="-176463" defTabSz="301752">
              <a:spcBef>
                <a:spcPts val="200"/>
              </a:spcBef>
              <a:buAutoNum type="arabicPeriod" startAt="1"/>
              <a:defRPr sz="990"/>
            </a:pPr>
            <a:r>
              <a:t>Development mode</a:t>
            </a:r>
          </a:p>
          <a:p>
            <a:pPr lvl="1" marL="511743" indent="-176463" defTabSz="301752">
              <a:spcBef>
                <a:spcPts val="200"/>
              </a:spcBef>
              <a:buAutoNum type="arabicPeriod" startAt="1"/>
              <a:defRPr sz="990"/>
            </a:pPr>
            <a:r>
              <a:t>Broadcast of ServiceRegistry IP address</a:t>
            </a:r>
          </a:p>
          <a:p>
            <a:pPr lvl="1" marL="511743" indent="-176463" defTabSz="301752">
              <a:spcBef>
                <a:spcPts val="200"/>
              </a:spcBef>
              <a:buAutoNum type="arabicPeriod" startAt="1"/>
              <a:defRPr sz="990"/>
            </a:pPr>
            <a:r>
              <a:t>Certificate distribution</a:t>
            </a:r>
          </a:p>
          <a:p>
            <a:pPr lvl="1" marL="511743" indent="-176463" defTabSz="301752">
              <a:spcBef>
                <a:spcPts val="200"/>
              </a:spcBef>
              <a:buAutoNum type="arabicPeriod" startAt="1"/>
              <a:defRPr sz="990"/>
            </a:pPr>
            <a:r>
              <a:t>How to find the MQTT broker, ServiceRegistry, SystemRegistry, Onboarding, DeviceRegistry?</a:t>
            </a:r>
          </a:p>
          <a:p>
            <a:pPr marL="176463" indent="-176463" defTabSz="301752">
              <a:spcBef>
                <a:spcPts val="200"/>
              </a:spcBef>
              <a:buSzPct val="100000"/>
              <a:buAutoNum type="arabicPeriod" startAt="1"/>
              <a:defRPr sz="990"/>
            </a:pPr>
            <a:r>
              <a:t>Bootstrap system</a:t>
            </a:r>
          </a:p>
          <a:p>
            <a:pPr lvl="1" marL="511743" indent="-176463" defTabSz="301752">
              <a:spcBef>
                <a:spcPts val="200"/>
              </a:spcBef>
              <a:buAutoNum type="arabicPeriod" startAt="1"/>
              <a:defRPr sz="990"/>
            </a:pPr>
            <a:r>
              <a:rPr>
                <a:solidFill>
                  <a:schemeClr val="accent2"/>
                </a:solidFill>
              </a:rPr>
              <a:t>Simpel installer for core systems and simple application system demo</a:t>
            </a:r>
            <a:endParaRPr>
              <a:solidFill>
                <a:schemeClr val="accent2"/>
              </a:solidFill>
            </a:endParaRPr>
          </a:p>
          <a:p>
            <a:pPr lvl="1" marL="511743" indent="-176463" defTabSz="301752">
              <a:spcBef>
                <a:spcPts val="200"/>
              </a:spcBef>
              <a:buAutoNum type="arabicPeriod" startAt="1"/>
              <a:defRPr sz="990"/>
            </a:pPr>
            <a:r>
              <a:rPr>
                <a:solidFill>
                  <a:schemeClr val="accent2"/>
                </a:solidFill>
              </a:rPr>
              <a:t>How to bootstrap my own systems</a:t>
            </a:r>
            <a:endParaRPr>
              <a:solidFill>
                <a:schemeClr val="accent2"/>
              </a:solidFill>
            </a:endParaRPr>
          </a:p>
          <a:p>
            <a:pPr lvl="1" marL="511743" indent="-176463" defTabSz="301752">
              <a:spcBef>
                <a:spcPts val="200"/>
              </a:spcBef>
              <a:buAutoNum type="arabicPeriod" startAt="1"/>
              <a:defRPr sz="990"/>
            </a:pPr>
            <a:r>
              <a:rPr>
                <a:solidFill>
                  <a:schemeClr val="accent2"/>
                </a:solidFill>
              </a:rPr>
              <a:t>Gabor - Windows, ChocolateTree: VirtualBox on any environment including core systems + provider and consumer</a:t>
            </a:r>
          </a:p>
          <a:p>
            <a:pPr marL="176463" indent="-176463" defTabSz="301752">
              <a:spcBef>
                <a:spcPts val="200"/>
              </a:spcBef>
              <a:buSzPct val="100000"/>
              <a:buAutoNum type="arabicPeriod" startAt="1"/>
              <a:defRPr sz="990"/>
            </a:pPr>
            <a:r>
              <a:t>NTP system, proposal from Jens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